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charts/chart8.xml" ContentType="application/vnd.openxmlformats-officedocument.drawingml.chart+xml"/>
  <Override PartName="/ppt/charts/chart9.xml" ContentType="application/vnd.openxmlformats-officedocument.drawingml.chart+xml"/>
  <Override PartName="/ppt/slideLayouts/slideLayout10.xml" ContentType="application/vnd.openxmlformats-officedocument.presentationml.slideLayout+xml"/>
  <Default Extension="gif" ContentType="image/gif"/>
  <Override PartName="/ppt/charts/chart6.xml" ContentType="application/vnd.openxmlformats-officedocument.drawingml.chart+xml"/>
  <Override PartName="/ppt/charts/chart7.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charts/chart1.xml" ContentType="application/vnd.openxmlformats-officedocument.drawingml.chart+xml"/>
  <Override PartName="/ppt/charts/chart2.xml" ContentType="application/vnd.openxmlformats-officedocument.drawingml.char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Default Extension="jpeg" ContentType="image/jpeg"/>
  <Override PartName="/ppt/slideLayouts/slideLayout3.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52" r:id="rId1"/>
  </p:sldMasterIdLst>
  <p:notesMasterIdLst>
    <p:notesMasterId r:id="rId28"/>
  </p:notesMasterIdLst>
  <p:sldIdLst>
    <p:sldId id="256" r:id="rId2"/>
    <p:sldId id="258" r:id="rId3"/>
    <p:sldId id="342" r:id="rId4"/>
    <p:sldId id="343" r:id="rId5"/>
    <p:sldId id="344" r:id="rId6"/>
    <p:sldId id="340" r:id="rId7"/>
    <p:sldId id="264" r:id="rId8"/>
    <p:sldId id="313" r:id="rId9"/>
    <p:sldId id="314" r:id="rId10"/>
    <p:sldId id="315" r:id="rId11"/>
    <p:sldId id="327" r:id="rId12"/>
    <p:sldId id="329" r:id="rId13"/>
    <p:sldId id="325" r:id="rId14"/>
    <p:sldId id="326" r:id="rId15"/>
    <p:sldId id="341" r:id="rId16"/>
    <p:sldId id="323" r:id="rId17"/>
    <p:sldId id="330" r:id="rId18"/>
    <p:sldId id="331" r:id="rId19"/>
    <p:sldId id="332" r:id="rId20"/>
    <p:sldId id="333" r:id="rId21"/>
    <p:sldId id="334" r:id="rId22"/>
    <p:sldId id="335" r:id="rId23"/>
    <p:sldId id="336" r:id="rId24"/>
    <p:sldId id="337" r:id="rId25"/>
    <p:sldId id="338" r:id="rId26"/>
    <p:sldId id="339" r:id="rId2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422" autoAdjust="0"/>
    <p:restoredTop sz="94660"/>
  </p:normalViewPr>
  <p:slideViewPr>
    <p:cSldViewPr>
      <p:cViewPr>
        <p:scale>
          <a:sx n="80" d="100"/>
          <a:sy n="80" d="100"/>
        </p:scale>
        <p:origin x="-1602" y="-138"/>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charts/_rels/chart1.xml.rels><?xml version="1.0" encoding="UTF-8" standalone="yes"?>
<Relationships xmlns="http://schemas.openxmlformats.org/package/2006/relationships"><Relationship Id="rId1" Type="http://schemas.openxmlformats.org/officeDocument/2006/relationships/oleObject" Target="file:///C:\Documents%20and%20Settings\user\Desktop\Municipality%20performance%20profile.xlsx" TargetMode="External"/></Relationships>
</file>

<file path=ppt/charts/_rels/chart2.xml.rels><?xml version="1.0" encoding="UTF-8" standalone="yes"?>
<Relationships xmlns="http://schemas.openxmlformats.org/package/2006/relationships"><Relationship Id="rId1" Type="http://schemas.openxmlformats.org/officeDocument/2006/relationships/oleObject" Target="file:///C:\Documents%20and%20Settings\user\Desktop\Municipality%20performance%20profile.xlsx" TargetMode="External"/></Relationships>
</file>

<file path=ppt/charts/_rels/chart3.xml.rels><?xml version="1.0" encoding="UTF-8" standalone="yes"?>
<Relationships xmlns="http://schemas.openxmlformats.org/package/2006/relationships"><Relationship Id="rId1" Type="http://schemas.openxmlformats.org/officeDocument/2006/relationships/oleObject" Target="file:///C:\Documents%20and%20Settings\user\Desktop\Municipality%20performance%20profile.xlsx" TargetMode="External"/></Relationships>
</file>

<file path=ppt/charts/_rels/chart4.xml.rels><?xml version="1.0" encoding="UTF-8" standalone="yes"?>
<Relationships xmlns="http://schemas.openxmlformats.org/package/2006/relationships"><Relationship Id="rId1" Type="http://schemas.openxmlformats.org/officeDocument/2006/relationships/oleObject" Target="file:///C:\Documents%20and%20Settings\user\Desktop\Municipality%20performance%20profile.xlsx" TargetMode="External"/></Relationships>
</file>

<file path=ppt/charts/_rels/chart5.xml.rels><?xml version="1.0" encoding="UTF-8" standalone="yes"?>
<Relationships xmlns="http://schemas.openxmlformats.org/package/2006/relationships"><Relationship Id="rId1" Type="http://schemas.openxmlformats.org/officeDocument/2006/relationships/oleObject" Target="file:///C:\Documents%20and%20Settings\user\Desktop\Municipality%20performance%20profile.xlsx" TargetMode="External"/></Relationships>
</file>

<file path=ppt/charts/_rels/chart6.xml.rels><?xml version="1.0" encoding="UTF-8" standalone="yes"?>
<Relationships xmlns="http://schemas.openxmlformats.org/package/2006/relationships"><Relationship Id="rId1" Type="http://schemas.openxmlformats.org/officeDocument/2006/relationships/oleObject" Target="file:///C:\Documents%20and%20Settings\user\Desktop\Municipality%20performance%20profile.xlsx" TargetMode="External"/></Relationships>
</file>

<file path=ppt/charts/_rels/chart7.xml.rels><?xml version="1.0" encoding="UTF-8" standalone="yes"?>
<Relationships xmlns="http://schemas.openxmlformats.org/package/2006/relationships"><Relationship Id="rId1" Type="http://schemas.openxmlformats.org/officeDocument/2006/relationships/oleObject" Target="file:///C:\Documents%20and%20Settings\user\Desktop\Municipality%20performance%20profile.xlsx" TargetMode="External"/></Relationships>
</file>

<file path=ppt/charts/_rels/chart8.xml.rels><?xml version="1.0" encoding="UTF-8" standalone="yes"?>
<Relationships xmlns="http://schemas.openxmlformats.org/package/2006/relationships"><Relationship Id="rId1" Type="http://schemas.openxmlformats.org/officeDocument/2006/relationships/oleObject" Target="file:///C:\Documents%20and%20Settings\user\Desktop\Municipality%20performance%20profile.xlsx" TargetMode="External"/></Relationships>
</file>

<file path=ppt/charts/_rels/chart9.xml.rels><?xml version="1.0" encoding="UTF-8" standalone="yes"?>
<Relationships xmlns="http://schemas.openxmlformats.org/package/2006/relationships"><Relationship Id="rId1" Type="http://schemas.openxmlformats.org/officeDocument/2006/relationships/oleObject" Target="file:///C:\Documents%20and%20Settings\user\Desktop\Municipality%20performance%20profile.xlsx"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1"/>
  <c:lang val="en-ZA"/>
  <c:style val="1"/>
  <c:chart>
    <c:plotArea>
      <c:layout>
        <c:manualLayout>
          <c:layoutTarget val="inner"/>
          <c:xMode val="edge"/>
          <c:yMode val="edge"/>
          <c:x val="4.3029378945508623E-2"/>
          <c:y val="3.3195477371134756E-2"/>
          <c:w val="0.94116185476815462"/>
          <c:h val="0.84839864119561692"/>
        </c:manualLayout>
      </c:layout>
      <c:barChart>
        <c:barDir val="col"/>
        <c:grouping val="clustered"/>
        <c:ser>
          <c:idx val="0"/>
          <c:order val="0"/>
          <c:tx>
            <c:strRef>
              <c:f>'Property rates as a % of income'!$J$66:$K$66</c:f>
              <c:strCache>
                <c:ptCount val="1"/>
                <c:pt idx="0">
                  <c:v>Number that Improved/Better/Pass</c:v>
                </c:pt>
              </c:strCache>
            </c:strRef>
          </c:tx>
          <c:cat>
            <c:strRef>
              <c:f>'Property rates as a % of income'!$L$2:$O$2</c:f>
              <c:strCache>
                <c:ptCount val="4"/>
                <c:pt idx="0">
                  <c:v>Improve/ Deteoriated in Average Municipal Standard</c:v>
                </c:pt>
                <c:pt idx="1">
                  <c:v>Average Municipal Standard Better/Worse than Average Total</c:v>
                </c:pt>
                <c:pt idx="2">
                  <c:v>Difference in Average Municpal Standard Better/Worse that Difference in Total</c:v>
                </c:pt>
                <c:pt idx="3">
                  <c:v>% Total Performance in Average Municipal Standard</c:v>
                </c:pt>
              </c:strCache>
            </c:strRef>
          </c:cat>
          <c:val>
            <c:numRef>
              <c:f>'Property rates as a % of income'!$L$66:$O$66</c:f>
              <c:numCache>
                <c:formatCode>General</c:formatCode>
                <c:ptCount val="4"/>
                <c:pt idx="0">
                  <c:v>26</c:v>
                </c:pt>
                <c:pt idx="1">
                  <c:v>24</c:v>
                </c:pt>
                <c:pt idx="2">
                  <c:v>42</c:v>
                </c:pt>
                <c:pt idx="3">
                  <c:v>26</c:v>
                </c:pt>
              </c:numCache>
            </c:numRef>
          </c:val>
        </c:ser>
        <c:ser>
          <c:idx val="1"/>
          <c:order val="1"/>
          <c:tx>
            <c:strRef>
              <c:f>'Property rates as a % of income'!$J$67:$K$67</c:f>
              <c:strCache>
                <c:ptCount val="1"/>
                <c:pt idx="0">
                  <c:v>Number that Deteoriated/Worse/Failed</c:v>
                </c:pt>
              </c:strCache>
            </c:strRef>
          </c:tx>
          <c:cat>
            <c:strRef>
              <c:f>'Property rates as a % of income'!$L$2:$O$2</c:f>
              <c:strCache>
                <c:ptCount val="4"/>
                <c:pt idx="0">
                  <c:v>Improve/ Deteoriated in Average Municipal Standard</c:v>
                </c:pt>
                <c:pt idx="1">
                  <c:v>Average Municipal Standard Better/Worse than Average Total</c:v>
                </c:pt>
                <c:pt idx="2">
                  <c:v>Difference in Average Municpal Standard Better/Worse that Difference in Total</c:v>
                </c:pt>
                <c:pt idx="3">
                  <c:v>% Total Performance in Average Municipal Standard</c:v>
                </c:pt>
              </c:strCache>
            </c:strRef>
          </c:cat>
          <c:val>
            <c:numRef>
              <c:f>'Property rates as a % of income'!$L$67:$O$67</c:f>
              <c:numCache>
                <c:formatCode>General</c:formatCode>
                <c:ptCount val="4"/>
                <c:pt idx="0">
                  <c:v>35</c:v>
                </c:pt>
                <c:pt idx="1">
                  <c:v>37</c:v>
                </c:pt>
                <c:pt idx="2">
                  <c:v>19</c:v>
                </c:pt>
                <c:pt idx="3">
                  <c:v>35</c:v>
                </c:pt>
              </c:numCache>
            </c:numRef>
          </c:val>
        </c:ser>
        <c:axId val="72024064"/>
        <c:axId val="72025600"/>
      </c:barChart>
      <c:catAx>
        <c:axId val="72024064"/>
        <c:scaling>
          <c:orientation val="minMax"/>
        </c:scaling>
        <c:axPos val="b"/>
        <c:tickLblPos val="nextTo"/>
        <c:txPr>
          <a:bodyPr/>
          <a:lstStyle/>
          <a:p>
            <a:pPr>
              <a:defRPr lang="en-ZA" sz="1200"/>
            </a:pPr>
            <a:endParaRPr lang="en-US"/>
          </a:p>
        </c:txPr>
        <c:crossAx val="72025600"/>
        <c:crosses val="autoZero"/>
        <c:auto val="1"/>
        <c:lblAlgn val="ctr"/>
        <c:lblOffset val="100"/>
      </c:catAx>
      <c:valAx>
        <c:axId val="72025600"/>
        <c:scaling>
          <c:orientation val="minMax"/>
        </c:scaling>
        <c:axPos val="l"/>
        <c:numFmt formatCode="General" sourceLinked="1"/>
        <c:tickLblPos val="nextTo"/>
        <c:spPr>
          <a:solidFill>
            <a:srgbClr val="00B0F0"/>
          </a:solidFill>
        </c:spPr>
        <c:txPr>
          <a:bodyPr/>
          <a:lstStyle/>
          <a:p>
            <a:pPr>
              <a:defRPr lang="en-ZA" sz="1200" b="1"/>
            </a:pPr>
            <a:endParaRPr lang="en-US"/>
          </a:p>
        </c:txPr>
        <c:crossAx val="72024064"/>
        <c:crosses val="autoZero"/>
        <c:crossBetween val="between"/>
      </c:valAx>
    </c:plotArea>
    <c:legend>
      <c:legendPos val="r"/>
      <c:layout>
        <c:manualLayout>
          <c:xMode val="edge"/>
          <c:yMode val="edge"/>
          <c:x val="6.388662578892533E-2"/>
          <c:y val="1.4294849290849142E-2"/>
          <c:w val="0.4774653275179444"/>
          <c:h val="0.15947957507069391"/>
        </c:manualLayout>
      </c:layout>
      <c:txPr>
        <a:bodyPr/>
        <a:lstStyle/>
        <a:p>
          <a:pPr>
            <a:defRPr lang="en-ZA" sz="1600" b="1"/>
          </a:pPr>
          <a:endParaRPr lang="en-US"/>
        </a:p>
      </c:txPr>
    </c:legend>
    <c:plotVisOnly val="1"/>
  </c:chart>
  <c:spPr>
    <a:gradFill rotWithShape="1">
      <a:gsLst>
        <a:gs pos="0">
          <a:schemeClr val="accent6">
            <a:tint val="30000"/>
            <a:satMod val="250000"/>
          </a:schemeClr>
        </a:gs>
        <a:gs pos="72000">
          <a:schemeClr val="accent6">
            <a:tint val="75000"/>
            <a:satMod val="210000"/>
          </a:schemeClr>
        </a:gs>
        <a:gs pos="100000">
          <a:schemeClr val="accent6">
            <a:tint val="85000"/>
            <a:satMod val="210000"/>
          </a:schemeClr>
        </a:gs>
      </a:gsLst>
      <a:lin ang="5400000" scaled="1"/>
    </a:gradFill>
    <a:ln w="10000" cap="flat" cmpd="sng" algn="ctr">
      <a:solidFill>
        <a:schemeClr val="accent6"/>
      </a:solidFill>
      <a:prstDash val="solid"/>
    </a:ln>
    <a:effectLst>
      <a:outerShdw blurRad="76200" dist="50800" dir="5400000" rotWithShape="0">
        <a:srgbClr val="4E3B30">
          <a:alpha val="60000"/>
        </a:srgbClr>
      </a:outerShdw>
    </a:effectLst>
  </c:spPr>
  <c:txPr>
    <a:bodyPr/>
    <a:lstStyle/>
    <a:p>
      <a:pPr>
        <a:defRPr>
          <a:solidFill>
            <a:schemeClr val="dk1"/>
          </a:solidFill>
          <a:latin typeface="+mn-lt"/>
          <a:ea typeface="+mn-ea"/>
          <a:cs typeface="+mn-cs"/>
        </a:defRPr>
      </a:pPr>
      <a:endParaRPr lang="en-US"/>
    </a:p>
  </c:txPr>
  <c:externalData r:id="rId1"/>
</c:chartSpace>
</file>

<file path=ppt/charts/chart2.xml><?xml version="1.0" encoding="utf-8"?>
<c:chartSpace xmlns:c="http://schemas.openxmlformats.org/drawingml/2006/chart" xmlns:a="http://schemas.openxmlformats.org/drawingml/2006/main" xmlns:r="http://schemas.openxmlformats.org/officeDocument/2006/relationships">
  <c:date1904 val="1"/>
  <c:lang val="en-ZA"/>
  <c:chart>
    <c:plotArea>
      <c:layout>
        <c:manualLayout>
          <c:layoutTarget val="inner"/>
          <c:xMode val="edge"/>
          <c:yMode val="edge"/>
          <c:x val="4.509247514370842E-2"/>
          <c:y val="0.11550390054395172"/>
          <c:w val="0.95490752485629149"/>
          <c:h val="0.69744723108314433"/>
        </c:manualLayout>
      </c:layout>
      <c:barChart>
        <c:barDir val="col"/>
        <c:grouping val="clustered"/>
        <c:ser>
          <c:idx val="0"/>
          <c:order val="0"/>
          <c:tx>
            <c:strRef>
              <c:f>'Service charges as a %of income'!$J$66:$K$66</c:f>
              <c:strCache>
                <c:ptCount val="1"/>
                <c:pt idx="0">
                  <c:v>Number that Improved/Better/Pass</c:v>
                </c:pt>
              </c:strCache>
            </c:strRef>
          </c:tx>
          <c:cat>
            <c:strRef>
              <c:f>'Service charges as a %of income'!$L$2:$O$2</c:f>
              <c:strCache>
                <c:ptCount val="4"/>
                <c:pt idx="0">
                  <c:v>Improve/ Deteoriated in Average Municipal Standard</c:v>
                </c:pt>
                <c:pt idx="1">
                  <c:v>Average Municipal Standard Better/Worse than Average Total</c:v>
                </c:pt>
                <c:pt idx="2">
                  <c:v>Difference in Average Municpal Standard Better/Worse that Difference in Total</c:v>
                </c:pt>
                <c:pt idx="3">
                  <c:v>% Total Performance in Average Municipal Standard</c:v>
                </c:pt>
              </c:strCache>
            </c:strRef>
          </c:cat>
          <c:val>
            <c:numRef>
              <c:f>'Service charges as a %of income'!$L$66:$O$66</c:f>
              <c:numCache>
                <c:formatCode>General</c:formatCode>
                <c:ptCount val="4"/>
                <c:pt idx="0">
                  <c:v>14</c:v>
                </c:pt>
                <c:pt idx="1">
                  <c:v>26</c:v>
                </c:pt>
                <c:pt idx="2">
                  <c:v>37</c:v>
                </c:pt>
                <c:pt idx="3">
                  <c:v>18</c:v>
                </c:pt>
              </c:numCache>
            </c:numRef>
          </c:val>
        </c:ser>
        <c:ser>
          <c:idx val="1"/>
          <c:order val="1"/>
          <c:tx>
            <c:strRef>
              <c:f>'Service charges as a %of income'!$J$67:$K$67</c:f>
              <c:strCache>
                <c:ptCount val="1"/>
                <c:pt idx="0">
                  <c:v>Number that Deteoriated/Worse/Failed</c:v>
                </c:pt>
              </c:strCache>
            </c:strRef>
          </c:tx>
          <c:cat>
            <c:strRef>
              <c:f>'Service charges as a %of income'!$L$2:$O$2</c:f>
              <c:strCache>
                <c:ptCount val="4"/>
                <c:pt idx="0">
                  <c:v>Improve/ Deteoriated in Average Municipal Standard</c:v>
                </c:pt>
                <c:pt idx="1">
                  <c:v>Average Municipal Standard Better/Worse than Average Total</c:v>
                </c:pt>
                <c:pt idx="2">
                  <c:v>Difference in Average Municpal Standard Better/Worse that Difference in Total</c:v>
                </c:pt>
                <c:pt idx="3">
                  <c:v>% Total Performance in Average Municipal Standard</c:v>
                </c:pt>
              </c:strCache>
            </c:strRef>
          </c:cat>
          <c:val>
            <c:numRef>
              <c:f>'Service charges as a %of income'!$L$67:$O$67</c:f>
              <c:numCache>
                <c:formatCode>General</c:formatCode>
                <c:ptCount val="4"/>
                <c:pt idx="0">
                  <c:v>47</c:v>
                </c:pt>
                <c:pt idx="1">
                  <c:v>35</c:v>
                </c:pt>
                <c:pt idx="2">
                  <c:v>24</c:v>
                </c:pt>
                <c:pt idx="3">
                  <c:v>43</c:v>
                </c:pt>
              </c:numCache>
            </c:numRef>
          </c:val>
        </c:ser>
        <c:axId val="72101248"/>
        <c:axId val="72107136"/>
      </c:barChart>
      <c:catAx>
        <c:axId val="72101248"/>
        <c:scaling>
          <c:orientation val="minMax"/>
        </c:scaling>
        <c:axPos val="b"/>
        <c:tickLblPos val="nextTo"/>
        <c:txPr>
          <a:bodyPr/>
          <a:lstStyle/>
          <a:p>
            <a:pPr>
              <a:defRPr lang="en-ZA" sz="1200"/>
            </a:pPr>
            <a:endParaRPr lang="en-US"/>
          </a:p>
        </c:txPr>
        <c:crossAx val="72107136"/>
        <c:crosses val="autoZero"/>
        <c:auto val="1"/>
        <c:lblAlgn val="ctr"/>
        <c:lblOffset val="100"/>
      </c:catAx>
      <c:valAx>
        <c:axId val="72107136"/>
        <c:scaling>
          <c:orientation val="minMax"/>
        </c:scaling>
        <c:axPos val="l"/>
        <c:numFmt formatCode="General" sourceLinked="1"/>
        <c:tickLblPos val="nextTo"/>
        <c:spPr>
          <a:solidFill>
            <a:srgbClr val="00B0F0"/>
          </a:solidFill>
        </c:spPr>
        <c:txPr>
          <a:bodyPr/>
          <a:lstStyle/>
          <a:p>
            <a:pPr>
              <a:defRPr lang="en-ZA" sz="1200" b="1"/>
            </a:pPr>
            <a:endParaRPr lang="en-US"/>
          </a:p>
        </c:txPr>
        <c:crossAx val="72101248"/>
        <c:crosses val="autoZero"/>
        <c:crossBetween val="between"/>
      </c:valAx>
    </c:plotArea>
    <c:legend>
      <c:legendPos val="r"/>
      <c:layout>
        <c:manualLayout>
          <c:xMode val="edge"/>
          <c:yMode val="edge"/>
          <c:x val="0.28864405283118"/>
          <c:y val="2.7189352181982582E-2"/>
          <c:w val="0.4839662532067136"/>
          <c:h val="0.15774600105727235"/>
        </c:manualLayout>
      </c:layout>
      <c:txPr>
        <a:bodyPr/>
        <a:lstStyle/>
        <a:p>
          <a:pPr>
            <a:defRPr lang="en-ZA" sz="1600" b="1"/>
          </a:pPr>
          <a:endParaRPr lang="en-US"/>
        </a:p>
      </c:txPr>
    </c:legend>
    <c:plotVisOnly val="1"/>
  </c:chart>
  <c:spPr>
    <a:gradFill rotWithShape="1">
      <a:gsLst>
        <a:gs pos="0">
          <a:schemeClr val="accent4">
            <a:tint val="30000"/>
            <a:satMod val="250000"/>
          </a:schemeClr>
        </a:gs>
        <a:gs pos="72000">
          <a:schemeClr val="accent4">
            <a:tint val="75000"/>
            <a:satMod val="210000"/>
          </a:schemeClr>
        </a:gs>
        <a:gs pos="100000">
          <a:schemeClr val="accent4">
            <a:tint val="85000"/>
            <a:satMod val="210000"/>
          </a:schemeClr>
        </a:gs>
      </a:gsLst>
      <a:lin ang="5400000" scaled="1"/>
    </a:gradFill>
    <a:ln w="10000" cap="flat" cmpd="sng" algn="ctr">
      <a:solidFill>
        <a:schemeClr val="accent4"/>
      </a:solidFill>
      <a:prstDash val="solid"/>
    </a:ln>
    <a:effectLst>
      <a:outerShdw blurRad="76200" dist="50800" dir="5400000" rotWithShape="0">
        <a:srgbClr val="4E3B30">
          <a:alpha val="60000"/>
        </a:srgbClr>
      </a:outerShdw>
    </a:effectLst>
  </c:spPr>
  <c:txPr>
    <a:bodyPr/>
    <a:lstStyle/>
    <a:p>
      <a:pPr>
        <a:defRPr>
          <a:solidFill>
            <a:schemeClr val="dk1"/>
          </a:solidFill>
          <a:latin typeface="+mn-lt"/>
          <a:ea typeface="+mn-ea"/>
          <a:cs typeface="+mn-cs"/>
        </a:defRPr>
      </a:pPr>
      <a:endParaRPr lang="en-US"/>
    </a:p>
  </c:txPr>
  <c:externalData r:id="rId1"/>
</c:chartSpace>
</file>

<file path=ppt/charts/chart3.xml><?xml version="1.0" encoding="utf-8"?>
<c:chartSpace xmlns:c="http://schemas.openxmlformats.org/drawingml/2006/chart" xmlns:a="http://schemas.openxmlformats.org/drawingml/2006/main" xmlns:r="http://schemas.openxmlformats.org/officeDocument/2006/relationships">
  <c:date1904 val="1"/>
  <c:lang val="en-ZA"/>
  <c:style val="8"/>
  <c:chart>
    <c:plotArea>
      <c:layout>
        <c:manualLayout>
          <c:layoutTarget val="inner"/>
          <c:xMode val="edge"/>
          <c:yMode val="edge"/>
          <c:x val="7.6794350102308256E-2"/>
          <c:y val="1.7530086028644219E-2"/>
          <c:w val="0.90936058735328906"/>
          <c:h val="0.81999671125952378"/>
        </c:manualLayout>
      </c:layout>
      <c:barChart>
        <c:barDir val="col"/>
        <c:grouping val="clustered"/>
        <c:ser>
          <c:idx val="0"/>
          <c:order val="0"/>
          <c:tx>
            <c:strRef>
              <c:f>'Government grants as a % of inc'!$J$66:$K$66</c:f>
              <c:strCache>
                <c:ptCount val="1"/>
                <c:pt idx="0">
                  <c:v>Number that Improved/Better/Pass</c:v>
                </c:pt>
              </c:strCache>
            </c:strRef>
          </c:tx>
          <c:cat>
            <c:strRef>
              <c:f>'Government grants as a % of inc'!$L$2:$O$2</c:f>
              <c:strCache>
                <c:ptCount val="4"/>
                <c:pt idx="0">
                  <c:v>Improve/ Deteoriated in Average Municipal Standard</c:v>
                </c:pt>
                <c:pt idx="1">
                  <c:v>Average Municipal Standard Better/Worse than Average Total</c:v>
                </c:pt>
                <c:pt idx="2">
                  <c:v>Difference in Average Municpal Standard Better/Worse that Difference in Total</c:v>
                </c:pt>
                <c:pt idx="3">
                  <c:v>% Total Performance in Average Municipal Standard</c:v>
                </c:pt>
              </c:strCache>
            </c:strRef>
          </c:cat>
          <c:val>
            <c:numRef>
              <c:f>'Government grants as a % of inc'!$L$66:$O$66</c:f>
              <c:numCache>
                <c:formatCode>General</c:formatCode>
                <c:ptCount val="4"/>
                <c:pt idx="0">
                  <c:v>42</c:v>
                </c:pt>
                <c:pt idx="1">
                  <c:v>31</c:v>
                </c:pt>
                <c:pt idx="2">
                  <c:v>30</c:v>
                </c:pt>
                <c:pt idx="3">
                  <c:v>36</c:v>
                </c:pt>
              </c:numCache>
            </c:numRef>
          </c:val>
        </c:ser>
        <c:ser>
          <c:idx val="1"/>
          <c:order val="1"/>
          <c:tx>
            <c:strRef>
              <c:f>'Government grants as a % of inc'!$J$67:$K$67</c:f>
              <c:strCache>
                <c:ptCount val="1"/>
                <c:pt idx="0">
                  <c:v>Number that Deteoriated/Worse/Failed</c:v>
                </c:pt>
              </c:strCache>
            </c:strRef>
          </c:tx>
          <c:cat>
            <c:strRef>
              <c:f>'Government grants as a % of inc'!$L$2:$O$2</c:f>
              <c:strCache>
                <c:ptCount val="4"/>
                <c:pt idx="0">
                  <c:v>Improve/ Deteoriated in Average Municipal Standard</c:v>
                </c:pt>
                <c:pt idx="1">
                  <c:v>Average Municipal Standard Better/Worse than Average Total</c:v>
                </c:pt>
                <c:pt idx="2">
                  <c:v>Difference in Average Municpal Standard Better/Worse that Difference in Total</c:v>
                </c:pt>
                <c:pt idx="3">
                  <c:v>% Total Performance in Average Municipal Standard</c:v>
                </c:pt>
              </c:strCache>
            </c:strRef>
          </c:cat>
          <c:val>
            <c:numRef>
              <c:f>'Government grants as a % of inc'!$L$67:$O$67</c:f>
              <c:numCache>
                <c:formatCode>General</c:formatCode>
                <c:ptCount val="4"/>
                <c:pt idx="0">
                  <c:v>19</c:v>
                </c:pt>
                <c:pt idx="1">
                  <c:v>29</c:v>
                </c:pt>
                <c:pt idx="2">
                  <c:v>31</c:v>
                </c:pt>
                <c:pt idx="3">
                  <c:v>25</c:v>
                </c:pt>
              </c:numCache>
            </c:numRef>
          </c:val>
        </c:ser>
        <c:axId val="72130944"/>
        <c:axId val="72132480"/>
      </c:barChart>
      <c:catAx>
        <c:axId val="72130944"/>
        <c:scaling>
          <c:orientation val="minMax"/>
        </c:scaling>
        <c:axPos val="b"/>
        <c:tickLblPos val="nextTo"/>
        <c:crossAx val="72132480"/>
        <c:crosses val="autoZero"/>
        <c:auto val="1"/>
        <c:lblAlgn val="ctr"/>
        <c:lblOffset val="100"/>
      </c:catAx>
      <c:valAx>
        <c:axId val="72132480"/>
        <c:scaling>
          <c:orientation val="minMax"/>
        </c:scaling>
        <c:axPos val="l"/>
        <c:numFmt formatCode="General" sourceLinked="1"/>
        <c:tickLblPos val="nextTo"/>
        <c:spPr>
          <a:solidFill>
            <a:srgbClr val="00B0F0"/>
          </a:solidFill>
        </c:spPr>
        <c:crossAx val="72130944"/>
        <c:crosses val="autoZero"/>
        <c:crossBetween val="between"/>
      </c:valAx>
    </c:plotArea>
    <c:legend>
      <c:legendPos val="r"/>
      <c:layout>
        <c:manualLayout>
          <c:xMode val="edge"/>
          <c:yMode val="edge"/>
          <c:x val="0.20929257010205801"/>
          <c:y val="2.5657267230152637E-2"/>
          <c:w val="0.53769519814688826"/>
          <c:h val="0.14598133046437881"/>
        </c:manualLayout>
      </c:layout>
    </c:legend>
    <c:plotVisOnly val="1"/>
  </c:chart>
  <c:spPr>
    <a:gradFill rotWithShape="1">
      <a:gsLst>
        <a:gs pos="0">
          <a:schemeClr val="accent5">
            <a:tint val="30000"/>
            <a:satMod val="250000"/>
          </a:schemeClr>
        </a:gs>
        <a:gs pos="72000">
          <a:schemeClr val="accent5">
            <a:tint val="75000"/>
            <a:satMod val="210000"/>
          </a:schemeClr>
        </a:gs>
        <a:gs pos="100000">
          <a:schemeClr val="accent5">
            <a:tint val="85000"/>
            <a:satMod val="210000"/>
          </a:schemeClr>
        </a:gs>
      </a:gsLst>
      <a:lin ang="5400000" scaled="1"/>
    </a:gradFill>
    <a:ln w="10000" cap="flat" cmpd="sng" algn="ctr">
      <a:solidFill>
        <a:schemeClr val="accent5"/>
      </a:solidFill>
      <a:prstDash val="solid"/>
    </a:ln>
    <a:effectLst>
      <a:outerShdw blurRad="76200" dist="50800" dir="5400000" rotWithShape="0">
        <a:srgbClr val="4E3B30">
          <a:alpha val="60000"/>
        </a:srgbClr>
      </a:outerShdw>
    </a:effectLst>
  </c:spPr>
  <c:txPr>
    <a:bodyPr/>
    <a:lstStyle/>
    <a:p>
      <a:pPr>
        <a:defRPr sz="1200">
          <a:solidFill>
            <a:schemeClr val="dk1"/>
          </a:solidFill>
          <a:latin typeface="+mn-lt"/>
          <a:ea typeface="+mn-ea"/>
          <a:cs typeface="+mn-cs"/>
        </a:defRPr>
      </a:pPr>
      <a:endParaRPr lang="en-US"/>
    </a:p>
  </c:txPr>
  <c:externalData r:id="rId1"/>
</c:chartSpace>
</file>

<file path=ppt/charts/chart4.xml><?xml version="1.0" encoding="utf-8"?>
<c:chartSpace xmlns:c="http://schemas.openxmlformats.org/drawingml/2006/chart" xmlns:a="http://schemas.openxmlformats.org/drawingml/2006/main" xmlns:r="http://schemas.openxmlformats.org/officeDocument/2006/relationships">
  <c:lang val="en-ZA"/>
  <c:style val="19"/>
  <c:chart>
    <c:plotArea>
      <c:layout>
        <c:manualLayout>
          <c:layoutTarget val="inner"/>
          <c:xMode val="edge"/>
          <c:yMode val="edge"/>
          <c:x val="4.4710335523846484E-2"/>
          <c:y val="2.8351532959968131E-2"/>
          <c:w val="0.94563748566281769"/>
          <c:h val="0.77401366672882443"/>
        </c:manualLayout>
      </c:layout>
      <c:barChart>
        <c:barDir val="col"/>
        <c:grouping val="clustered"/>
        <c:ser>
          <c:idx val="0"/>
          <c:order val="0"/>
          <c:tx>
            <c:strRef>
              <c:f>'External loans as a % of income'!$J$66:$K$66</c:f>
              <c:strCache>
                <c:ptCount val="1"/>
                <c:pt idx="0">
                  <c:v>Number that Improved/Better/Pass</c:v>
                </c:pt>
              </c:strCache>
            </c:strRef>
          </c:tx>
          <c:cat>
            <c:strRef>
              <c:f>'External loans as a % of income'!$L$2:$O$2</c:f>
              <c:strCache>
                <c:ptCount val="4"/>
                <c:pt idx="0">
                  <c:v>Improve/ Deteoriated in Average Municipal Standard</c:v>
                </c:pt>
                <c:pt idx="1">
                  <c:v>Average Municipal Standard Better/Worse than Average Total</c:v>
                </c:pt>
                <c:pt idx="2">
                  <c:v>Difference in Average Municpal Standard Better/Worse that Difference in Total</c:v>
                </c:pt>
                <c:pt idx="3">
                  <c:v>% Total Performance in Average Municipal Standard</c:v>
                </c:pt>
              </c:strCache>
            </c:strRef>
          </c:cat>
          <c:val>
            <c:numRef>
              <c:f>'External loans as a % of income'!$L$66:$O$66</c:f>
              <c:numCache>
                <c:formatCode>General</c:formatCode>
                <c:ptCount val="4"/>
                <c:pt idx="0">
                  <c:v>5</c:v>
                </c:pt>
                <c:pt idx="1">
                  <c:v>12</c:v>
                </c:pt>
                <c:pt idx="2">
                  <c:v>5</c:v>
                </c:pt>
                <c:pt idx="3">
                  <c:v>5</c:v>
                </c:pt>
              </c:numCache>
            </c:numRef>
          </c:val>
        </c:ser>
        <c:ser>
          <c:idx val="1"/>
          <c:order val="1"/>
          <c:tx>
            <c:strRef>
              <c:f>'External loans as a % of income'!$J$67:$K$67</c:f>
              <c:strCache>
                <c:ptCount val="1"/>
                <c:pt idx="0">
                  <c:v>Number that Deteoriated/Worse/Failed</c:v>
                </c:pt>
              </c:strCache>
            </c:strRef>
          </c:tx>
          <c:cat>
            <c:strRef>
              <c:f>'External loans as a % of income'!$L$2:$O$2</c:f>
              <c:strCache>
                <c:ptCount val="4"/>
                <c:pt idx="0">
                  <c:v>Improve/ Deteoriated in Average Municipal Standard</c:v>
                </c:pt>
                <c:pt idx="1">
                  <c:v>Average Municipal Standard Better/Worse than Average Total</c:v>
                </c:pt>
                <c:pt idx="2">
                  <c:v>Difference in Average Municpal Standard Better/Worse that Difference in Total</c:v>
                </c:pt>
                <c:pt idx="3">
                  <c:v>% Total Performance in Average Municipal Standard</c:v>
                </c:pt>
              </c:strCache>
            </c:strRef>
          </c:cat>
          <c:val>
            <c:numRef>
              <c:f>'External loans as a % of income'!$L$67:$O$67</c:f>
              <c:numCache>
                <c:formatCode>General</c:formatCode>
                <c:ptCount val="4"/>
                <c:pt idx="0">
                  <c:v>56</c:v>
                </c:pt>
                <c:pt idx="1">
                  <c:v>49</c:v>
                </c:pt>
                <c:pt idx="2">
                  <c:v>56</c:v>
                </c:pt>
                <c:pt idx="3">
                  <c:v>56</c:v>
                </c:pt>
              </c:numCache>
            </c:numRef>
          </c:val>
        </c:ser>
        <c:axId val="73611520"/>
        <c:axId val="73617408"/>
      </c:barChart>
      <c:catAx>
        <c:axId val="73611520"/>
        <c:scaling>
          <c:orientation val="minMax"/>
        </c:scaling>
        <c:axPos val="b"/>
        <c:tickLblPos val="nextTo"/>
        <c:txPr>
          <a:bodyPr/>
          <a:lstStyle/>
          <a:p>
            <a:pPr>
              <a:defRPr lang="en-ZA" sz="1200"/>
            </a:pPr>
            <a:endParaRPr lang="en-US"/>
          </a:p>
        </c:txPr>
        <c:crossAx val="73617408"/>
        <c:crosses val="autoZero"/>
        <c:auto val="1"/>
        <c:lblAlgn val="ctr"/>
        <c:lblOffset val="100"/>
      </c:catAx>
      <c:valAx>
        <c:axId val="73617408"/>
        <c:scaling>
          <c:orientation val="minMax"/>
        </c:scaling>
        <c:axPos val="l"/>
        <c:numFmt formatCode="General" sourceLinked="1"/>
        <c:tickLblPos val="nextTo"/>
        <c:spPr>
          <a:solidFill>
            <a:srgbClr val="00B0F0"/>
          </a:solidFill>
        </c:spPr>
        <c:txPr>
          <a:bodyPr/>
          <a:lstStyle/>
          <a:p>
            <a:pPr>
              <a:defRPr lang="en-ZA" sz="1200" b="1"/>
            </a:pPr>
            <a:endParaRPr lang="en-US"/>
          </a:p>
        </c:txPr>
        <c:crossAx val="73611520"/>
        <c:crosses val="autoZero"/>
        <c:crossBetween val="between"/>
      </c:valAx>
    </c:plotArea>
    <c:legend>
      <c:legendPos val="r"/>
      <c:layout>
        <c:manualLayout>
          <c:xMode val="edge"/>
          <c:yMode val="edge"/>
          <c:x val="0.22696711650636858"/>
          <c:y val="7.2153213816387122E-3"/>
          <c:w val="0.46742345264662355"/>
          <c:h val="0.16664455364355665"/>
        </c:manualLayout>
      </c:layout>
      <c:txPr>
        <a:bodyPr/>
        <a:lstStyle/>
        <a:p>
          <a:pPr>
            <a:defRPr lang="en-ZA" sz="1600" b="1"/>
          </a:pPr>
          <a:endParaRPr lang="en-US"/>
        </a:p>
      </c:txPr>
    </c:legend>
    <c:plotVisOnly val="1"/>
  </c:chart>
  <c:spPr>
    <a:gradFill rotWithShape="1">
      <a:gsLst>
        <a:gs pos="0">
          <a:schemeClr val="accent5">
            <a:tint val="30000"/>
            <a:satMod val="250000"/>
          </a:schemeClr>
        </a:gs>
        <a:gs pos="72000">
          <a:schemeClr val="accent5">
            <a:tint val="75000"/>
            <a:satMod val="210000"/>
          </a:schemeClr>
        </a:gs>
        <a:gs pos="100000">
          <a:schemeClr val="accent5">
            <a:tint val="85000"/>
            <a:satMod val="210000"/>
          </a:schemeClr>
        </a:gs>
      </a:gsLst>
      <a:lin ang="5400000" scaled="1"/>
    </a:gradFill>
    <a:ln w="10000" cap="flat" cmpd="sng" algn="ctr">
      <a:solidFill>
        <a:schemeClr val="accent5"/>
      </a:solidFill>
      <a:prstDash val="solid"/>
    </a:ln>
    <a:effectLst>
      <a:outerShdw blurRad="76200" dist="50800" dir="5400000" rotWithShape="0">
        <a:srgbClr val="4E3B30">
          <a:alpha val="60000"/>
        </a:srgbClr>
      </a:outerShdw>
    </a:effectLst>
  </c:spPr>
  <c:txPr>
    <a:bodyPr/>
    <a:lstStyle/>
    <a:p>
      <a:pPr>
        <a:defRPr>
          <a:solidFill>
            <a:schemeClr val="dk1"/>
          </a:solidFill>
          <a:latin typeface="+mn-lt"/>
          <a:ea typeface="+mn-ea"/>
          <a:cs typeface="+mn-cs"/>
        </a:defRPr>
      </a:pPr>
      <a:endParaRPr lang="en-US"/>
    </a:p>
  </c:txPr>
  <c:externalData r:id="rId1"/>
</c:chartSpace>
</file>

<file path=ppt/charts/chart5.xml><?xml version="1.0" encoding="utf-8"?>
<c:chartSpace xmlns:c="http://schemas.openxmlformats.org/drawingml/2006/chart" xmlns:a="http://schemas.openxmlformats.org/drawingml/2006/main" xmlns:r="http://schemas.openxmlformats.org/officeDocument/2006/relationships">
  <c:lang val="en-ZA"/>
  <c:style val="1"/>
  <c:chart>
    <c:plotArea>
      <c:layout>
        <c:manualLayout>
          <c:layoutTarget val="inner"/>
          <c:xMode val="edge"/>
          <c:yMode val="edge"/>
          <c:x val="4.9322949949280041E-2"/>
          <c:y val="4.157504369288785E-2"/>
          <c:w val="0.93283191596781567"/>
          <c:h val="0.76603420911241171"/>
        </c:manualLayout>
      </c:layout>
      <c:barChart>
        <c:barDir val="col"/>
        <c:grouping val="clustered"/>
        <c:ser>
          <c:idx val="0"/>
          <c:order val="0"/>
          <c:tx>
            <c:strRef>
              <c:f>'Employee costs as a % of expend'!$J$66:$K$66</c:f>
              <c:strCache>
                <c:ptCount val="1"/>
                <c:pt idx="0">
                  <c:v>Number that Improved/Better/Pass</c:v>
                </c:pt>
              </c:strCache>
            </c:strRef>
          </c:tx>
          <c:cat>
            <c:strRef>
              <c:f>'Employee costs as a % of expend'!$L$2:$O$2</c:f>
              <c:strCache>
                <c:ptCount val="4"/>
                <c:pt idx="0">
                  <c:v>Improve/ Deteoriated in Average Municipal Standard</c:v>
                </c:pt>
                <c:pt idx="1">
                  <c:v>Average Municipal Standrad Better/Worse than Average Total</c:v>
                </c:pt>
                <c:pt idx="2">
                  <c:v>Difference in Average Municpal Standard Better/Worse that Difference in Total</c:v>
                </c:pt>
                <c:pt idx="3">
                  <c:v>% Total Performance in Average Municipal Standard</c:v>
                </c:pt>
              </c:strCache>
            </c:strRef>
          </c:cat>
          <c:val>
            <c:numRef>
              <c:f>'Employee costs as a % of expend'!$L$66:$O$66</c:f>
              <c:numCache>
                <c:formatCode>General</c:formatCode>
                <c:ptCount val="4"/>
                <c:pt idx="0">
                  <c:v>48</c:v>
                </c:pt>
                <c:pt idx="1">
                  <c:v>31</c:v>
                </c:pt>
                <c:pt idx="2">
                  <c:v>23</c:v>
                </c:pt>
                <c:pt idx="3">
                  <c:v>38</c:v>
                </c:pt>
              </c:numCache>
            </c:numRef>
          </c:val>
        </c:ser>
        <c:ser>
          <c:idx val="1"/>
          <c:order val="1"/>
          <c:tx>
            <c:strRef>
              <c:f>'Employee costs as a % of expend'!$J$67:$K$67</c:f>
              <c:strCache>
                <c:ptCount val="1"/>
                <c:pt idx="0">
                  <c:v>Number that Deteoriated/Worse/Failed</c:v>
                </c:pt>
              </c:strCache>
            </c:strRef>
          </c:tx>
          <c:cat>
            <c:strRef>
              <c:f>'Employee costs as a % of expend'!$L$2:$O$2</c:f>
              <c:strCache>
                <c:ptCount val="4"/>
                <c:pt idx="0">
                  <c:v>Improve/ Deteoriated in Average Municipal Standard</c:v>
                </c:pt>
                <c:pt idx="1">
                  <c:v>Average Municipal Standrad Better/Worse than Average Total</c:v>
                </c:pt>
                <c:pt idx="2">
                  <c:v>Difference in Average Municpal Standard Better/Worse that Difference in Total</c:v>
                </c:pt>
                <c:pt idx="3">
                  <c:v>% Total Performance in Average Municipal Standard</c:v>
                </c:pt>
              </c:strCache>
            </c:strRef>
          </c:cat>
          <c:val>
            <c:numRef>
              <c:f>'Employee costs as a % of expend'!$L$67:$O$67</c:f>
              <c:numCache>
                <c:formatCode>General</c:formatCode>
                <c:ptCount val="4"/>
                <c:pt idx="0">
                  <c:v>13</c:v>
                </c:pt>
                <c:pt idx="1">
                  <c:v>30</c:v>
                </c:pt>
                <c:pt idx="2">
                  <c:v>38</c:v>
                </c:pt>
                <c:pt idx="3">
                  <c:v>23</c:v>
                </c:pt>
              </c:numCache>
            </c:numRef>
          </c:val>
        </c:ser>
        <c:axId val="73651712"/>
        <c:axId val="73653248"/>
      </c:barChart>
      <c:catAx>
        <c:axId val="73651712"/>
        <c:scaling>
          <c:orientation val="minMax"/>
        </c:scaling>
        <c:axPos val="b"/>
        <c:tickLblPos val="nextTo"/>
        <c:txPr>
          <a:bodyPr/>
          <a:lstStyle/>
          <a:p>
            <a:pPr>
              <a:defRPr sz="1200"/>
            </a:pPr>
            <a:endParaRPr lang="en-US"/>
          </a:p>
        </c:txPr>
        <c:crossAx val="73653248"/>
        <c:crosses val="autoZero"/>
        <c:auto val="1"/>
        <c:lblAlgn val="ctr"/>
        <c:lblOffset val="100"/>
      </c:catAx>
      <c:valAx>
        <c:axId val="73653248"/>
        <c:scaling>
          <c:orientation val="minMax"/>
        </c:scaling>
        <c:axPos val="l"/>
        <c:numFmt formatCode="General" sourceLinked="1"/>
        <c:tickLblPos val="nextTo"/>
        <c:spPr>
          <a:solidFill>
            <a:srgbClr val="00B0F0"/>
          </a:solidFill>
        </c:spPr>
        <c:txPr>
          <a:bodyPr/>
          <a:lstStyle/>
          <a:p>
            <a:pPr>
              <a:defRPr sz="1200"/>
            </a:pPr>
            <a:endParaRPr lang="en-US"/>
          </a:p>
        </c:txPr>
        <c:crossAx val="73651712"/>
        <c:crosses val="autoZero"/>
        <c:crossBetween val="between"/>
      </c:valAx>
    </c:plotArea>
    <c:legend>
      <c:legendPos val="r"/>
      <c:layout>
        <c:manualLayout>
          <c:xMode val="edge"/>
          <c:yMode val="edge"/>
          <c:x val="0.12630819911258892"/>
          <c:y val="5.8093116800507251E-2"/>
          <c:w val="0.70907951261544633"/>
          <c:h val="0.13628743229918261"/>
        </c:manualLayout>
      </c:layout>
      <c:txPr>
        <a:bodyPr/>
        <a:lstStyle/>
        <a:p>
          <a:pPr>
            <a:defRPr sz="1600"/>
          </a:pPr>
          <a:endParaRPr lang="en-US"/>
        </a:p>
      </c:txPr>
    </c:legend>
    <c:plotVisOnly val="1"/>
  </c:chart>
  <c:spPr>
    <a:solidFill>
      <a:schemeClr val="bg1">
        <a:lumMod val="85000"/>
      </a:schemeClr>
    </a:solidFill>
  </c:spPr>
  <c:txPr>
    <a:bodyPr/>
    <a:lstStyle/>
    <a:p>
      <a:pPr>
        <a:defRPr sz="1800"/>
      </a:pPr>
      <a:endParaRPr lang="en-US"/>
    </a:p>
  </c:txPr>
  <c:externalData r:id="rId1"/>
</c:chartSpace>
</file>

<file path=ppt/charts/chart6.xml><?xml version="1.0" encoding="utf-8"?>
<c:chartSpace xmlns:c="http://schemas.openxmlformats.org/drawingml/2006/chart" xmlns:a="http://schemas.openxmlformats.org/drawingml/2006/main" xmlns:r="http://schemas.openxmlformats.org/officeDocument/2006/relationships">
  <c:date1904 val="1"/>
  <c:lang val="en-ZA"/>
  <c:style val="8"/>
  <c:chart>
    <c:plotArea>
      <c:layout>
        <c:manualLayout>
          <c:layoutTarget val="inner"/>
          <c:xMode val="edge"/>
          <c:yMode val="edge"/>
          <c:x val="6.365934512153687E-2"/>
          <c:y val="1.7784231836497542E-2"/>
          <c:w val="0.93634062717514399"/>
          <c:h val="0.76526384210981202"/>
        </c:manualLayout>
      </c:layout>
      <c:barChart>
        <c:barDir val="col"/>
        <c:grouping val="clustered"/>
        <c:ser>
          <c:idx val="0"/>
          <c:order val="0"/>
          <c:tx>
            <c:strRef>
              <c:f>'Repairs&amp;maintence as a% of expe'!$J$66:$K$66</c:f>
              <c:strCache>
                <c:ptCount val="1"/>
                <c:pt idx="0">
                  <c:v>Number that Improved/Better/Pass</c:v>
                </c:pt>
              </c:strCache>
            </c:strRef>
          </c:tx>
          <c:cat>
            <c:strRef>
              <c:f>'Repairs&amp;maintence as a% of expe'!$L$2:$O$2</c:f>
              <c:strCache>
                <c:ptCount val="4"/>
                <c:pt idx="0">
                  <c:v>Improve/ Deteoriated in Average Municipal Standard</c:v>
                </c:pt>
                <c:pt idx="1">
                  <c:v>Average Municipal Standard Better/Worse than Average Total</c:v>
                </c:pt>
                <c:pt idx="2">
                  <c:v>Difference in Average Municpal Standard Better/Worse that Difference in Total</c:v>
                </c:pt>
                <c:pt idx="3">
                  <c:v>% Total Performance in Average Municipal Standard</c:v>
                </c:pt>
              </c:strCache>
            </c:strRef>
          </c:cat>
          <c:val>
            <c:numRef>
              <c:f>'Repairs&amp;maintence as a% of expe'!$L$66:$O$66</c:f>
              <c:numCache>
                <c:formatCode>General</c:formatCode>
                <c:ptCount val="4"/>
                <c:pt idx="0">
                  <c:v>36</c:v>
                </c:pt>
                <c:pt idx="1">
                  <c:v>30</c:v>
                </c:pt>
                <c:pt idx="2">
                  <c:v>27</c:v>
                </c:pt>
                <c:pt idx="3">
                  <c:v>33</c:v>
                </c:pt>
              </c:numCache>
            </c:numRef>
          </c:val>
        </c:ser>
        <c:ser>
          <c:idx val="1"/>
          <c:order val="1"/>
          <c:tx>
            <c:strRef>
              <c:f>'Repairs&amp;maintence as a% of expe'!$J$67:$K$67</c:f>
              <c:strCache>
                <c:ptCount val="1"/>
                <c:pt idx="0">
                  <c:v>Number that Deteoriated/Worse/Failed</c:v>
                </c:pt>
              </c:strCache>
            </c:strRef>
          </c:tx>
          <c:cat>
            <c:strRef>
              <c:f>'Repairs&amp;maintence as a% of expe'!$L$2:$O$2</c:f>
              <c:strCache>
                <c:ptCount val="4"/>
                <c:pt idx="0">
                  <c:v>Improve/ Deteoriated in Average Municipal Standard</c:v>
                </c:pt>
                <c:pt idx="1">
                  <c:v>Average Municipal Standard Better/Worse than Average Total</c:v>
                </c:pt>
                <c:pt idx="2">
                  <c:v>Difference in Average Municpal Standard Better/Worse that Difference in Total</c:v>
                </c:pt>
                <c:pt idx="3">
                  <c:v>% Total Performance in Average Municipal Standard</c:v>
                </c:pt>
              </c:strCache>
            </c:strRef>
          </c:cat>
          <c:val>
            <c:numRef>
              <c:f>'Repairs&amp;maintence as a% of expe'!$L$67:$O$67</c:f>
              <c:numCache>
                <c:formatCode>General</c:formatCode>
                <c:ptCount val="4"/>
                <c:pt idx="0">
                  <c:v>25</c:v>
                </c:pt>
                <c:pt idx="1">
                  <c:v>31</c:v>
                </c:pt>
                <c:pt idx="2">
                  <c:v>34</c:v>
                </c:pt>
                <c:pt idx="3">
                  <c:v>28</c:v>
                </c:pt>
              </c:numCache>
            </c:numRef>
          </c:val>
        </c:ser>
        <c:axId val="72228224"/>
        <c:axId val="72254592"/>
      </c:barChart>
      <c:catAx>
        <c:axId val="72228224"/>
        <c:scaling>
          <c:orientation val="minMax"/>
        </c:scaling>
        <c:axPos val="b"/>
        <c:tickLblPos val="nextTo"/>
        <c:txPr>
          <a:bodyPr/>
          <a:lstStyle/>
          <a:p>
            <a:pPr>
              <a:defRPr sz="1200" b="0"/>
            </a:pPr>
            <a:endParaRPr lang="en-US"/>
          </a:p>
        </c:txPr>
        <c:crossAx val="72254592"/>
        <c:crosses val="autoZero"/>
        <c:auto val="1"/>
        <c:lblAlgn val="ctr"/>
        <c:lblOffset val="100"/>
      </c:catAx>
      <c:valAx>
        <c:axId val="72254592"/>
        <c:scaling>
          <c:orientation val="minMax"/>
        </c:scaling>
        <c:axPos val="l"/>
        <c:numFmt formatCode="General" sourceLinked="1"/>
        <c:tickLblPos val="nextTo"/>
        <c:spPr>
          <a:solidFill>
            <a:srgbClr val="00B0F0"/>
          </a:solidFill>
        </c:spPr>
        <c:txPr>
          <a:bodyPr/>
          <a:lstStyle/>
          <a:p>
            <a:pPr>
              <a:defRPr sz="1200"/>
            </a:pPr>
            <a:endParaRPr lang="en-US"/>
          </a:p>
        </c:txPr>
        <c:crossAx val="72228224"/>
        <c:crosses val="autoZero"/>
        <c:crossBetween val="between"/>
      </c:valAx>
    </c:plotArea>
    <c:legend>
      <c:legendPos val="r"/>
      <c:layout>
        <c:manualLayout>
          <c:xMode val="edge"/>
          <c:yMode val="edge"/>
          <c:x val="0.11795592606496544"/>
          <c:y val="1.503790303459416E-6"/>
          <c:w val="0.7694991847283057"/>
          <c:h val="0.127799566820816"/>
        </c:manualLayout>
      </c:layout>
      <c:txPr>
        <a:bodyPr/>
        <a:lstStyle/>
        <a:p>
          <a:pPr>
            <a:defRPr sz="1600" b="1"/>
          </a:pPr>
          <a:endParaRPr lang="en-US"/>
        </a:p>
      </c:txPr>
    </c:legend>
    <c:plotVisOnly val="1"/>
  </c:chart>
  <c:spPr>
    <a:solidFill>
      <a:schemeClr val="accent2">
        <a:lumMod val="20000"/>
        <a:lumOff val="80000"/>
      </a:schemeClr>
    </a:solidFill>
  </c:spPr>
  <c:txPr>
    <a:bodyPr/>
    <a:lstStyle/>
    <a:p>
      <a:pPr>
        <a:defRPr sz="1800"/>
      </a:pPr>
      <a:endParaRPr lang="en-US"/>
    </a:p>
  </c:txPr>
  <c:externalData r:id="rId1"/>
</c:chartSpace>
</file>

<file path=ppt/charts/chart7.xml><?xml version="1.0" encoding="utf-8"?>
<c:chartSpace xmlns:c="http://schemas.openxmlformats.org/drawingml/2006/chart" xmlns:a="http://schemas.openxmlformats.org/drawingml/2006/main" xmlns:r="http://schemas.openxmlformats.org/officeDocument/2006/relationships">
  <c:date1904 val="1"/>
  <c:lang val="en-ZA"/>
  <c:chart>
    <c:plotArea>
      <c:layout>
        <c:manualLayout>
          <c:layoutTarget val="inner"/>
          <c:xMode val="edge"/>
          <c:yMode val="edge"/>
          <c:x val="3.8723205203579802E-2"/>
          <c:y val="1.7325679112052132E-2"/>
          <c:w val="0.96127679479642003"/>
          <c:h val="0.76709257428866862"/>
        </c:manualLayout>
      </c:layout>
      <c:barChart>
        <c:barDir val="col"/>
        <c:grouping val="clustered"/>
        <c:ser>
          <c:idx val="0"/>
          <c:order val="0"/>
          <c:tx>
            <c:strRef>
              <c:f>'Materials&amp;bulk purchases'!$J$66:$K$66</c:f>
              <c:strCache>
                <c:ptCount val="1"/>
                <c:pt idx="0">
                  <c:v>Number that Improved/Better/Pass</c:v>
                </c:pt>
              </c:strCache>
            </c:strRef>
          </c:tx>
          <c:cat>
            <c:strRef>
              <c:f>'Materials&amp;bulk purchases'!$L$2:$O$2</c:f>
              <c:strCache>
                <c:ptCount val="4"/>
                <c:pt idx="0">
                  <c:v>Improve/ Deteoriated in Average Municipal Standard</c:v>
                </c:pt>
                <c:pt idx="1">
                  <c:v>Average Municipal Standard Better/Worse than Average Total</c:v>
                </c:pt>
                <c:pt idx="2">
                  <c:v>Difference in Average Municpal Standard Better/Worse that Difference in Total</c:v>
                </c:pt>
                <c:pt idx="3">
                  <c:v>% Total Performance in Average Municipal Standard</c:v>
                </c:pt>
              </c:strCache>
            </c:strRef>
          </c:cat>
          <c:val>
            <c:numRef>
              <c:f>'Materials&amp;bulk purchases'!$L$66:$O$66</c:f>
              <c:numCache>
                <c:formatCode>General</c:formatCode>
                <c:ptCount val="4"/>
                <c:pt idx="0">
                  <c:v>20</c:v>
                </c:pt>
                <c:pt idx="1">
                  <c:v>39</c:v>
                </c:pt>
                <c:pt idx="2">
                  <c:v>15</c:v>
                </c:pt>
                <c:pt idx="3">
                  <c:v>18</c:v>
                </c:pt>
              </c:numCache>
            </c:numRef>
          </c:val>
        </c:ser>
        <c:ser>
          <c:idx val="1"/>
          <c:order val="1"/>
          <c:tx>
            <c:strRef>
              <c:f>'Materials&amp;bulk purchases'!$J$67:$K$67</c:f>
              <c:strCache>
                <c:ptCount val="1"/>
                <c:pt idx="0">
                  <c:v>Number that Deteoriated/Worse/Failed</c:v>
                </c:pt>
              </c:strCache>
            </c:strRef>
          </c:tx>
          <c:cat>
            <c:strRef>
              <c:f>'Materials&amp;bulk purchases'!$L$2:$O$2</c:f>
              <c:strCache>
                <c:ptCount val="4"/>
                <c:pt idx="0">
                  <c:v>Improve/ Deteoriated in Average Municipal Standard</c:v>
                </c:pt>
                <c:pt idx="1">
                  <c:v>Average Municipal Standard Better/Worse than Average Total</c:v>
                </c:pt>
                <c:pt idx="2">
                  <c:v>Difference in Average Municpal Standard Better/Worse that Difference in Total</c:v>
                </c:pt>
                <c:pt idx="3">
                  <c:v>% Total Performance in Average Municipal Standard</c:v>
                </c:pt>
              </c:strCache>
            </c:strRef>
          </c:cat>
          <c:val>
            <c:numRef>
              <c:f>'Materials&amp;bulk purchases'!$L$67:$O$67</c:f>
              <c:numCache>
                <c:formatCode>General</c:formatCode>
                <c:ptCount val="4"/>
                <c:pt idx="0">
                  <c:v>41</c:v>
                </c:pt>
                <c:pt idx="1">
                  <c:v>22</c:v>
                </c:pt>
                <c:pt idx="2">
                  <c:v>46</c:v>
                </c:pt>
                <c:pt idx="3">
                  <c:v>43</c:v>
                </c:pt>
              </c:numCache>
            </c:numRef>
          </c:val>
        </c:ser>
        <c:axId val="72279552"/>
        <c:axId val="72281088"/>
      </c:barChart>
      <c:catAx>
        <c:axId val="72279552"/>
        <c:scaling>
          <c:orientation val="minMax"/>
        </c:scaling>
        <c:axPos val="b"/>
        <c:tickLblPos val="nextTo"/>
        <c:txPr>
          <a:bodyPr/>
          <a:lstStyle/>
          <a:p>
            <a:pPr>
              <a:defRPr lang="en-ZA" sz="1200"/>
            </a:pPr>
            <a:endParaRPr lang="en-US"/>
          </a:p>
        </c:txPr>
        <c:crossAx val="72281088"/>
        <c:crosses val="autoZero"/>
        <c:auto val="1"/>
        <c:lblAlgn val="ctr"/>
        <c:lblOffset val="100"/>
      </c:catAx>
      <c:valAx>
        <c:axId val="72281088"/>
        <c:scaling>
          <c:orientation val="minMax"/>
        </c:scaling>
        <c:axPos val="l"/>
        <c:numFmt formatCode="General" sourceLinked="1"/>
        <c:tickLblPos val="nextTo"/>
        <c:spPr>
          <a:solidFill>
            <a:srgbClr val="00B0F0"/>
          </a:solidFill>
        </c:spPr>
        <c:txPr>
          <a:bodyPr/>
          <a:lstStyle/>
          <a:p>
            <a:pPr>
              <a:defRPr lang="en-ZA"/>
            </a:pPr>
            <a:endParaRPr lang="en-US"/>
          </a:p>
        </c:txPr>
        <c:crossAx val="72279552"/>
        <c:crosses val="autoZero"/>
        <c:crossBetween val="between"/>
      </c:valAx>
    </c:plotArea>
    <c:legend>
      <c:legendPos val="r"/>
      <c:layout>
        <c:manualLayout>
          <c:xMode val="edge"/>
          <c:yMode val="edge"/>
          <c:x val="0.15543602362204731"/>
          <c:y val="2.4365661652385562E-3"/>
          <c:w val="0.46990562117235357"/>
          <c:h val="0.17069239598880842"/>
        </c:manualLayout>
      </c:layout>
      <c:txPr>
        <a:bodyPr/>
        <a:lstStyle/>
        <a:p>
          <a:pPr>
            <a:defRPr lang="en-ZA" sz="1600" b="1"/>
          </a:pPr>
          <a:endParaRPr lang="en-US"/>
        </a:p>
      </c:txPr>
    </c:legend>
    <c:plotVisOnly val="1"/>
  </c:chart>
  <c:spPr>
    <a:solidFill>
      <a:schemeClr val="bg2"/>
    </a:solidFill>
  </c:spPr>
  <c:externalData r:id="rId1"/>
</c:chartSpace>
</file>

<file path=ppt/charts/chart8.xml><?xml version="1.0" encoding="utf-8"?>
<c:chartSpace xmlns:c="http://schemas.openxmlformats.org/drawingml/2006/chart" xmlns:a="http://schemas.openxmlformats.org/drawingml/2006/main" xmlns:r="http://schemas.openxmlformats.org/officeDocument/2006/relationships">
  <c:date1904 val="1"/>
  <c:lang val="en-ZA"/>
  <c:style val="7"/>
  <c:chart>
    <c:plotArea>
      <c:layout>
        <c:manualLayout>
          <c:layoutTarget val="inner"/>
          <c:xMode val="edge"/>
          <c:yMode val="edge"/>
          <c:x val="4.5092495736332172E-2"/>
          <c:y val="1.6582589094860246E-2"/>
          <c:w val="0.95490752485629149"/>
          <c:h val="0.76614656358935462"/>
        </c:manualLayout>
      </c:layout>
      <c:barChart>
        <c:barDir val="col"/>
        <c:grouping val="clustered"/>
        <c:ser>
          <c:idx val="0"/>
          <c:order val="0"/>
          <c:tx>
            <c:strRef>
              <c:f>'Electricity as a % of expenditu'!$J$66:$K$66</c:f>
              <c:strCache>
                <c:ptCount val="1"/>
                <c:pt idx="0">
                  <c:v>Number that Improved/Better/Pass</c:v>
                </c:pt>
              </c:strCache>
            </c:strRef>
          </c:tx>
          <c:cat>
            <c:strRef>
              <c:f>'Electricity as a % of expenditu'!$L$2:$O$2</c:f>
              <c:strCache>
                <c:ptCount val="4"/>
                <c:pt idx="0">
                  <c:v>Improve/ Deteoriated in Average Municipal Standard</c:v>
                </c:pt>
                <c:pt idx="1">
                  <c:v>Average Municipal Standard Better/Worse than Averate Total</c:v>
                </c:pt>
                <c:pt idx="2">
                  <c:v>Difference in Average Municpal Standard Better/Worse that Difference in Total</c:v>
                </c:pt>
                <c:pt idx="3">
                  <c:v>% Total Performance in Average Municipal Standard</c:v>
                </c:pt>
              </c:strCache>
            </c:strRef>
          </c:cat>
          <c:val>
            <c:numRef>
              <c:f>'Electricity as a % of expenditu'!$L$66:$O$66</c:f>
              <c:numCache>
                <c:formatCode>General</c:formatCode>
                <c:ptCount val="4"/>
                <c:pt idx="0">
                  <c:v>10</c:v>
                </c:pt>
                <c:pt idx="1">
                  <c:v>42</c:v>
                </c:pt>
                <c:pt idx="2">
                  <c:v>53</c:v>
                </c:pt>
                <c:pt idx="3">
                  <c:v>49</c:v>
                </c:pt>
              </c:numCache>
            </c:numRef>
          </c:val>
        </c:ser>
        <c:ser>
          <c:idx val="1"/>
          <c:order val="1"/>
          <c:tx>
            <c:strRef>
              <c:f>'Electricity as a % of expenditu'!$J$67:$K$67</c:f>
              <c:strCache>
                <c:ptCount val="1"/>
                <c:pt idx="0">
                  <c:v>Number that Deteoriated/Worse/Failed</c:v>
                </c:pt>
              </c:strCache>
            </c:strRef>
          </c:tx>
          <c:cat>
            <c:strRef>
              <c:f>'Electricity as a % of expenditu'!$L$2:$O$2</c:f>
              <c:strCache>
                <c:ptCount val="4"/>
                <c:pt idx="0">
                  <c:v>Improve/ Deteoriated in Average Municipal Standard</c:v>
                </c:pt>
                <c:pt idx="1">
                  <c:v>Average Municipal Standard Better/Worse than Averate Total</c:v>
                </c:pt>
                <c:pt idx="2">
                  <c:v>Difference in Average Municpal Standard Better/Worse that Difference in Total</c:v>
                </c:pt>
                <c:pt idx="3">
                  <c:v>% Total Performance in Average Municipal Standard</c:v>
                </c:pt>
              </c:strCache>
            </c:strRef>
          </c:cat>
          <c:val>
            <c:numRef>
              <c:f>'Electricity as a % of expenditu'!$L$67:$O$67</c:f>
              <c:numCache>
                <c:formatCode>General</c:formatCode>
                <c:ptCount val="4"/>
                <c:pt idx="0">
                  <c:v>51</c:v>
                </c:pt>
                <c:pt idx="1">
                  <c:v>19</c:v>
                </c:pt>
                <c:pt idx="2">
                  <c:v>8</c:v>
                </c:pt>
                <c:pt idx="3">
                  <c:v>12</c:v>
                </c:pt>
              </c:numCache>
            </c:numRef>
          </c:val>
        </c:ser>
        <c:axId val="79997952"/>
        <c:axId val="79999744"/>
      </c:barChart>
      <c:catAx>
        <c:axId val="79997952"/>
        <c:scaling>
          <c:orientation val="minMax"/>
        </c:scaling>
        <c:axPos val="b"/>
        <c:tickLblPos val="nextTo"/>
        <c:txPr>
          <a:bodyPr/>
          <a:lstStyle/>
          <a:p>
            <a:pPr>
              <a:defRPr sz="1200"/>
            </a:pPr>
            <a:endParaRPr lang="en-US"/>
          </a:p>
        </c:txPr>
        <c:crossAx val="79999744"/>
        <c:crosses val="autoZero"/>
        <c:auto val="1"/>
        <c:lblAlgn val="ctr"/>
        <c:lblOffset val="100"/>
      </c:catAx>
      <c:valAx>
        <c:axId val="79999744"/>
        <c:scaling>
          <c:orientation val="minMax"/>
        </c:scaling>
        <c:axPos val="l"/>
        <c:numFmt formatCode="General" sourceLinked="1"/>
        <c:tickLblPos val="nextTo"/>
        <c:spPr>
          <a:solidFill>
            <a:srgbClr val="00B0F0"/>
          </a:solidFill>
        </c:spPr>
        <c:txPr>
          <a:bodyPr/>
          <a:lstStyle/>
          <a:p>
            <a:pPr>
              <a:defRPr sz="1200"/>
            </a:pPr>
            <a:endParaRPr lang="en-US"/>
          </a:p>
        </c:txPr>
        <c:crossAx val="79997952"/>
        <c:crosses val="autoZero"/>
        <c:crossBetween val="between"/>
      </c:valAx>
    </c:plotArea>
    <c:legend>
      <c:legendPos val="r"/>
      <c:layout>
        <c:manualLayout>
          <c:xMode val="edge"/>
          <c:yMode val="edge"/>
          <c:x val="6.8824125741717881E-2"/>
          <c:y val="1.3413935242900884E-2"/>
          <c:w val="0.50079717682394131"/>
          <c:h val="0.11274702364287914"/>
        </c:manualLayout>
      </c:layout>
      <c:txPr>
        <a:bodyPr/>
        <a:lstStyle/>
        <a:p>
          <a:pPr>
            <a:defRPr sz="1600" b="1"/>
          </a:pPr>
          <a:endParaRPr lang="en-US"/>
        </a:p>
      </c:txPr>
    </c:legend>
    <c:plotVisOnly val="1"/>
  </c:chart>
  <c:spPr>
    <a:solidFill>
      <a:schemeClr val="bg1">
        <a:lumMod val="85000"/>
      </a:schemeClr>
    </a:solidFill>
  </c:spPr>
  <c:txPr>
    <a:bodyPr/>
    <a:lstStyle/>
    <a:p>
      <a:pPr>
        <a:defRPr sz="1800"/>
      </a:pPr>
      <a:endParaRPr lang="en-US"/>
    </a:p>
  </c:txPr>
  <c:externalData r:id="rId1"/>
</c:chartSpace>
</file>

<file path=ppt/charts/chart9.xml><?xml version="1.0" encoding="utf-8"?>
<c:chartSpace xmlns:c="http://schemas.openxmlformats.org/drawingml/2006/chart" xmlns:a="http://schemas.openxmlformats.org/drawingml/2006/main" xmlns:r="http://schemas.openxmlformats.org/officeDocument/2006/relationships">
  <c:date1904 val="1"/>
  <c:lang val="en-ZA"/>
  <c:style val="5"/>
  <c:chart>
    <c:plotArea>
      <c:layout>
        <c:manualLayout>
          <c:layoutTarget val="inner"/>
          <c:xMode val="edge"/>
          <c:yMode val="edge"/>
          <c:x val="4.4710165799179948E-2"/>
          <c:y val="2.0116492164017948E-2"/>
          <c:w val="0.95528983420082025"/>
          <c:h val="0.77137001522356474"/>
        </c:manualLayout>
      </c:layout>
      <c:barChart>
        <c:barDir val="col"/>
        <c:grouping val="clustered"/>
        <c:ser>
          <c:idx val="0"/>
          <c:order val="0"/>
          <c:tx>
            <c:strRef>
              <c:f>'Roads &amp; storm water '!$J$66:$K$66</c:f>
              <c:strCache>
                <c:ptCount val="1"/>
                <c:pt idx="0">
                  <c:v>Number that Improved/Better/Pass</c:v>
                </c:pt>
              </c:strCache>
            </c:strRef>
          </c:tx>
          <c:cat>
            <c:strRef>
              <c:f>'Roads &amp; storm water '!$L$2:$O$2</c:f>
              <c:strCache>
                <c:ptCount val="4"/>
                <c:pt idx="0">
                  <c:v>Improve/ Deteoriated in Average Municipal Standard</c:v>
                </c:pt>
                <c:pt idx="1">
                  <c:v>Average Municipal Standard Better/Worse than Averate Total</c:v>
                </c:pt>
                <c:pt idx="2">
                  <c:v>Difference in Average Municpal Standard Better/Worse that Difference in Total</c:v>
                </c:pt>
                <c:pt idx="3">
                  <c:v>% Total Performance in Average Municipal Standard</c:v>
                </c:pt>
              </c:strCache>
            </c:strRef>
          </c:cat>
          <c:val>
            <c:numRef>
              <c:f>'Roads &amp; storm water '!$L$66:$O$66</c:f>
              <c:numCache>
                <c:formatCode>General</c:formatCode>
                <c:ptCount val="4"/>
                <c:pt idx="0">
                  <c:v>8</c:v>
                </c:pt>
                <c:pt idx="1">
                  <c:v>38</c:v>
                </c:pt>
                <c:pt idx="2">
                  <c:v>36</c:v>
                </c:pt>
                <c:pt idx="3">
                  <c:v>35</c:v>
                </c:pt>
              </c:numCache>
            </c:numRef>
          </c:val>
        </c:ser>
        <c:ser>
          <c:idx val="1"/>
          <c:order val="1"/>
          <c:tx>
            <c:strRef>
              <c:f>'Roads &amp; storm water '!$J$67:$K$67</c:f>
              <c:strCache>
                <c:ptCount val="1"/>
                <c:pt idx="0">
                  <c:v>Number that Deteoriated/Worse/Failed</c:v>
                </c:pt>
              </c:strCache>
            </c:strRef>
          </c:tx>
          <c:cat>
            <c:strRef>
              <c:f>'Roads &amp; storm water '!$L$2:$O$2</c:f>
              <c:strCache>
                <c:ptCount val="4"/>
                <c:pt idx="0">
                  <c:v>Improve/ Deteoriated in Average Municipal Standard</c:v>
                </c:pt>
                <c:pt idx="1">
                  <c:v>Average Municipal Standard Better/Worse than Averate Total</c:v>
                </c:pt>
                <c:pt idx="2">
                  <c:v>Difference in Average Municpal Standard Better/Worse that Difference in Total</c:v>
                </c:pt>
                <c:pt idx="3">
                  <c:v>% Total Performance in Average Municipal Standard</c:v>
                </c:pt>
              </c:strCache>
            </c:strRef>
          </c:cat>
          <c:val>
            <c:numRef>
              <c:f>'Roads &amp; storm water '!$L$67:$O$67</c:f>
              <c:numCache>
                <c:formatCode>General</c:formatCode>
                <c:ptCount val="4"/>
                <c:pt idx="0">
                  <c:v>53</c:v>
                </c:pt>
                <c:pt idx="1">
                  <c:v>23</c:v>
                </c:pt>
                <c:pt idx="2">
                  <c:v>24</c:v>
                </c:pt>
                <c:pt idx="3">
                  <c:v>26</c:v>
                </c:pt>
              </c:numCache>
            </c:numRef>
          </c:val>
        </c:ser>
        <c:axId val="80291328"/>
        <c:axId val="80292864"/>
      </c:barChart>
      <c:catAx>
        <c:axId val="80291328"/>
        <c:scaling>
          <c:orientation val="minMax"/>
        </c:scaling>
        <c:axPos val="b"/>
        <c:tickLblPos val="nextTo"/>
        <c:txPr>
          <a:bodyPr/>
          <a:lstStyle/>
          <a:p>
            <a:pPr>
              <a:defRPr sz="1200"/>
            </a:pPr>
            <a:endParaRPr lang="en-US"/>
          </a:p>
        </c:txPr>
        <c:crossAx val="80292864"/>
        <c:crosses val="autoZero"/>
        <c:auto val="1"/>
        <c:lblAlgn val="ctr"/>
        <c:lblOffset val="100"/>
      </c:catAx>
      <c:valAx>
        <c:axId val="80292864"/>
        <c:scaling>
          <c:orientation val="minMax"/>
        </c:scaling>
        <c:axPos val="l"/>
        <c:numFmt formatCode="General" sourceLinked="1"/>
        <c:tickLblPos val="nextTo"/>
        <c:spPr>
          <a:solidFill>
            <a:srgbClr val="00B0F0"/>
          </a:solidFill>
        </c:spPr>
        <c:txPr>
          <a:bodyPr/>
          <a:lstStyle/>
          <a:p>
            <a:pPr>
              <a:defRPr sz="1200"/>
            </a:pPr>
            <a:endParaRPr lang="en-US"/>
          </a:p>
        </c:txPr>
        <c:crossAx val="80291328"/>
        <c:crosses val="autoZero"/>
        <c:crossBetween val="between"/>
      </c:valAx>
    </c:plotArea>
    <c:legend>
      <c:legendPos val="r"/>
      <c:layout>
        <c:manualLayout>
          <c:xMode val="edge"/>
          <c:yMode val="edge"/>
          <c:x val="0.12524063681386188"/>
          <c:y val="4.6781595321220892E-2"/>
          <c:w val="0.78014137427977182"/>
          <c:h val="0.13426747669307651"/>
        </c:manualLayout>
      </c:layout>
      <c:txPr>
        <a:bodyPr/>
        <a:lstStyle/>
        <a:p>
          <a:pPr>
            <a:defRPr sz="1600" b="1"/>
          </a:pPr>
          <a:endParaRPr lang="en-US"/>
        </a:p>
      </c:txPr>
    </c:legend>
    <c:plotVisOnly val="1"/>
  </c:chart>
  <c:spPr>
    <a:solidFill>
      <a:schemeClr val="tx2">
        <a:lumMod val="20000"/>
        <a:lumOff val="80000"/>
      </a:schemeClr>
    </a:solidFill>
  </c:spPr>
  <c:txPr>
    <a:bodyPr/>
    <a:lstStyle/>
    <a:p>
      <a:pPr>
        <a:defRPr sz="1800"/>
      </a:pPr>
      <a:endParaRPr lang="en-US"/>
    </a:p>
  </c:txPr>
  <c:externalData r:id="rId1"/>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574379D-3F94-4051-9A05-B1EBB18A02C1}" type="datetimeFigureOut">
              <a:rPr lang="en-US" smtClean="0"/>
              <a:pPr/>
              <a:t>12/11/2012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8DECD3F-584A-4CB5-9F5C-186F4DB1CAF0}"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C8DECD3F-584A-4CB5-9F5C-186F4DB1CAF0}" type="slidenum">
              <a:rPr lang="en-US" smtClean="0"/>
              <a:pPr/>
              <a:t>22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Straight Connector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9" name="Title 28"/>
          <p:cNvSpPr>
            <a:spLocks noGrp="1"/>
          </p:cNvSpPr>
          <p:nvPr>
            <p:ph type="ctrTitle"/>
          </p:nvPr>
        </p:nvSpPr>
        <p:spPr>
          <a:xfrm>
            <a:off x="381000" y="4853411"/>
            <a:ext cx="8458200" cy="1222375"/>
          </a:xfrm>
        </p:spPr>
        <p:txBody>
          <a:bodyPr anchor="t"/>
          <a:lstStyle/>
          <a:p>
            <a:r>
              <a:rPr kumimoji="0" lang="en-US" smtClean="0"/>
              <a:t>Click to edit Master title style</a:t>
            </a:r>
            <a:endParaRPr kumimoji="0" lang="en-US"/>
          </a:p>
        </p:txBody>
      </p:sp>
      <p:sp>
        <p:nvSpPr>
          <p:cNvPr id="9" name="Subtitle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16" name="Date Placeholder 15"/>
          <p:cNvSpPr>
            <a:spLocks noGrp="1"/>
          </p:cNvSpPr>
          <p:nvPr>
            <p:ph type="dt" sz="half" idx="10"/>
          </p:nvPr>
        </p:nvSpPr>
        <p:spPr/>
        <p:txBody>
          <a:bodyPr/>
          <a:lstStyle/>
          <a:p>
            <a:fld id="{CB691086-AFA4-4F93-B8C8-340118B07C79}" type="datetimeFigureOut">
              <a:rPr lang="en-ZA" smtClean="0"/>
              <a:pPr/>
              <a:t>2012/12/11</a:t>
            </a:fld>
            <a:endParaRPr lang="en-ZA"/>
          </a:p>
        </p:txBody>
      </p:sp>
      <p:sp>
        <p:nvSpPr>
          <p:cNvPr id="2" name="Footer Placeholder 1"/>
          <p:cNvSpPr>
            <a:spLocks noGrp="1"/>
          </p:cNvSpPr>
          <p:nvPr>
            <p:ph type="ftr" sz="quarter" idx="11"/>
          </p:nvPr>
        </p:nvSpPr>
        <p:spPr/>
        <p:txBody>
          <a:bodyPr/>
          <a:lstStyle/>
          <a:p>
            <a:endParaRPr lang="en-ZA"/>
          </a:p>
        </p:txBody>
      </p:sp>
      <p:sp>
        <p:nvSpPr>
          <p:cNvPr id="15" name="Slide Number Placeholder 14"/>
          <p:cNvSpPr>
            <a:spLocks noGrp="1"/>
          </p:cNvSpPr>
          <p:nvPr>
            <p:ph type="sldNum" sz="quarter" idx="12"/>
          </p:nvPr>
        </p:nvSpPr>
        <p:spPr>
          <a:xfrm>
            <a:off x="8229600" y="6473952"/>
            <a:ext cx="758952" cy="246888"/>
          </a:xfrm>
        </p:spPr>
        <p:txBody>
          <a:bodyPr/>
          <a:lstStyle/>
          <a:p>
            <a:fld id="{0CC4D944-9CF7-4CF7-A1AC-08E4144A469C}" type="slidenum">
              <a:rPr lang="en-ZA" smtClean="0"/>
              <a:pPr/>
              <a:t>‹#›</a:t>
            </a:fld>
            <a:endParaRPr lang="en-ZA"/>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2" name="Title 21"/>
          <p:cNvSpPr>
            <a:spLocks noGrp="1"/>
          </p:cNvSpPr>
          <p:nvPr>
            <p:ph type="title"/>
          </p:nvPr>
        </p:nvSpPr>
        <p:spPr/>
        <p:txBody>
          <a:bodyPr/>
          <a:lstStyle/>
          <a:p>
            <a:r>
              <a:rPr kumimoji="0" lang="en-US" smtClean="0"/>
              <a:t>Click to edit Master title style</a:t>
            </a:r>
            <a:endParaRPr kumimoji="0" lang="en-US"/>
          </a:p>
        </p:txBody>
      </p:sp>
      <p:sp>
        <p:nvSpPr>
          <p:cNvPr id="27" name="Content Placeholder 26"/>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Date Placeholder 24"/>
          <p:cNvSpPr>
            <a:spLocks noGrp="1"/>
          </p:cNvSpPr>
          <p:nvPr>
            <p:ph type="dt" sz="half" idx="10"/>
          </p:nvPr>
        </p:nvSpPr>
        <p:spPr/>
        <p:txBody>
          <a:bodyPr/>
          <a:lstStyle/>
          <a:p>
            <a:fld id="{CB691086-AFA4-4F93-B8C8-340118B07C79}" type="datetimeFigureOut">
              <a:rPr lang="en-ZA" smtClean="0"/>
              <a:pPr/>
              <a:t>2012/12/11</a:t>
            </a:fld>
            <a:endParaRPr lang="en-ZA"/>
          </a:p>
        </p:txBody>
      </p:sp>
      <p:sp>
        <p:nvSpPr>
          <p:cNvPr id="19" name="Footer Placeholder 18"/>
          <p:cNvSpPr>
            <a:spLocks noGrp="1"/>
          </p:cNvSpPr>
          <p:nvPr>
            <p:ph type="ftr" sz="quarter" idx="11"/>
          </p:nvPr>
        </p:nvSpPr>
        <p:spPr>
          <a:xfrm>
            <a:off x="3581400" y="76200"/>
            <a:ext cx="2895600" cy="288925"/>
          </a:xfrm>
        </p:spPr>
        <p:txBody>
          <a:bodyPr/>
          <a:lstStyle/>
          <a:p>
            <a:endParaRPr lang="en-ZA"/>
          </a:p>
        </p:txBody>
      </p:sp>
      <p:sp>
        <p:nvSpPr>
          <p:cNvPr id="16" name="Slide Number Placeholder 15"/>
          <p:cNvSpPr>
            <a:spLocks noGrp="1"/>
          </p:cNvSpPr>
          <p:nvPr>
            <p:ph type="sldNum" sz="quarter" idx="12"/>
          </p:nvPr>
        </p:nvSpPr>
        <p:spPr>
          <a:xfrm>
            <a:off x="8229600" y="6473952"/>
            <a:ext cx="758952" cy="246888"/>
          </a:xfrm>
        </p:spPr>
        <p:txBody>
          <a:bodyPr/>
          <a:lstStyle/>
          <a:p>
            <a:fld id="{0CC4D944-9CF7-4CF7-A1AC-08E4144A469C}" type="slidenum">
              <a:rPr lang="en-ZA" smtClean="0"/>
              <a:pPr/>
              <a:t>‹#›</a:t>
            </a:fld>
            <a:endParaRPr lang="en-ZA"/>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2"/>
      </p:bgRef>
    </p:bg>
    <p:spTree>
      <p:nvGrpSpPr>
        <p:cNvPr id="1" name=""/>
        <p:cNvGrpSpPr/>
        <p:nvPr/>
      </p:nvGrpSpPr>
      <p:grpSpPr>
        <a:xfrm>
          <a:off x="0" y="0"/>
          <a:ext cx="0" cy="0"/>
          <a:chOff x="0" y="0"/>
          <a:chExt cx="0" cy="0"/>
        </a:xfrm>
      </p:grpSpPr>
      <p:sp>
        <p:nvSpPr>
          <p:cNvPr id="7" name="Straight Connector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Text Placeholder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19" name="Date Placeholder 18"/>
          <p:cNvSpPr>
            <a:spLocks noGrp="1"/>
          </p:cNvSpPr>
          <p:nvPr>
            <p:ph type="dt" sz="half" idx="10"/>
          </p:nvPr>
        </p:nvSpPr>
        <p:spPr/>
        <p:txBody>
          <a:bodyPr/>
          <a:lstStyle/>
          <a:p>
            <a:fld id="{CB691086-AFA4-4F93-B8C8-340118B07C79}" type="datetimeFigureOut">
              <a:rPr lang="en-ZA" smtClean="0"/>
              <a:pPr/>
              <a:t>2012/12/11</a:t>
            </a:fld>
            <a:endParaRPr lang="en-ZA"/>
          </a:p>
        </p:txBody>
      </p:sp>
      <p:sp>
        <p:nvSpPr>
          <p:cNvPr id="11" name="Footer Placeholder 10"/>
          <p:cNvSpPr>
            <a:spLocks noGrp="1"/>
          </p:cNvSpPr>
          <p:nvPr>
            <p:ph type="ftr" sz="quarter" idx="11"/>
          </p:nvPr>
        </p:nvSpPr>
        <p:spPr/>
        <p:txBody>
          <a:bodyPr/>
          <a:lstStyle/>
          <a:p>
            <a:endParaRPr lang="en-ZA"/>
          </a:p>
        </p:txBody>
      </p:sp>
      <p:sp>
        <p:nvSpPr>
          <p:cNvPr id="16" name="Slide Number Placeholder 15"/>
          <p:cNvSpPr>
            <a:spLocks noGrp="1"/>
          </p:cNvSpPr>
          <p:nvPr>
            <p:ph type="sldNum" sz="quarter" idx="12"/>
          </p:nvPr>
        </p:nvSpPr>
        <p:spPr/>
        <p:txBody>
          <a:bodyPr/>
          <a:lstStyle/>
          <a:p>
            <a:fld id="{0CC4D944-9CF7-4CF7-A1AC-08E4144A469C}" type="slidenum">
              <a:rPr lang="en-ZA" smtClean="0"/>
              <a:pPr/>
              <a:t>‹#›</a:t>
            </a:fld>
            <a:endParaRPr lang="en-ZA"/>
          </a:p>
        </p:txBody>
      </p:sp>
      <p:sp>
        <p:nvSpPr>
          <p:cNvPr id="8" name="Title 7"/>
          <p:cNvSpPr>
            <a:spLocks noGrp="1"/>
          </p:cNvSpPr>
          <p:nvPr>
            <p:ph type="title"/>
          </p:nvPr>
        </p:nvSpPr>
        <p:spPr>
          <a:xfrm>
            <a:off x="180475" y="2947085"/>
            <a:ext cx="8686800" cy="1184825"/>
          </a:xfrm>
        </p:spPr>
        <p:txBody>
          <a:bodyPr rtlCol="0" anchor="t"/>
          <a:lstStyle>
            <a:lvl1pPr algn="r">
              <a:defRPr/>
            </a:lvl1pPr>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0" name="Title 19"/>
          <p:cNvSpPr>
            <a:spLocks noGrp="1"/>
          </p:cNvSpPr>
          <p:nvPr>
            <p:ph type="title"/>
          </p:nvPr>
        </p:nvSpPr>
        <p:spPr>
          <a:xfrm>
            <a:off x="301752" y="457200"/>
            <a:ext cx="8686800" cy="841248"/>
          </a:xfrm>
        </p:spPr>
        <p:txBody>
          <a:bodyPr/>
          <a:lstStyle/>
          <a:p>
            <a:r>
              <a:rPr kumimoji="0" lang="en-US" smtClean="0"/>
              <a:t>Click to edit Master title style</a:t>
            </a:r>
            <a:endParaRPr kumimoji="0" lang="en-US"/>
          </a:p>
        </p:txBody>
      </p:sp>
      <p:sp>
        <p:nvSpPr>
          <p:cNvPr id="14" name="Content Placeholder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1" name="Date Placeholder 20"/>
          <p:cNvSpPr>
            <a:spLocks noGrp="1"/>
          </p:cNvSpPr>
          <p:nvPr>
            <p:ph type="dt" sz="half" idx="10"/>
          </p:nvPr>
        </p:nvSpPr>
        <p:spPr/>
        <p:txBody>
          <a:bodyPr/>
          <a:lstStyle/>
          <a:p>
            <a:fld id="{CB691086-AFA4-4F93-B8C8-340118B07C79}" type="datetimeFigureOut">
              <a:rPr lang="en-ZA" smtClean="0"/>
              <a:pPr/>
              <a:t>2012/12/11</a:t>
            </a:fld>
            <a:endParaRPr lang="en-ZA"/>
          </a:p>
        </p:txBody>
      </p:sp>
      <p:sp>
        <p:nvSpPr>
          <p:cNvPr id="10" name="Footer Placeholder 9"/>
          <p:cNvSpPr>
            <a:spLocks noGrp="1"/>
          </p:cNvSpPr>
          <p:nvPr>
            <p:ph type="ftr" sz="quarter" idx="11"/>
          </p:nvPr>
        </p:nvSpPr>
        <p:spPr/>
        <p:txBody>
          <a:bodyPr/>
          <a:lstStyle/>
          <a:p>
            <a:endParaRPr lang="en-ZA"/>
          </a:p>
        </p:txBody>
      </p:sp>
      <p:sp>
        <p:nvSpPr>
          <p:cNvPr id="31" name="Slide Number Placeholder 30"/>
          <p:cNvSpPr>
            <a:spLocks noGrp="1"/>
          </p:cNvSpPr>
          <p:nvPr>
            <p:ph type="sldNum" sz="quarter" idx="12"/>
          </p:nvPr>
        </p:nvSpPr>
        <p:spPr/>
        <p:txBody>
          <a:bodyPr/>
          <a:lstStyle/>
          <a:p>
            <a:fld id="{0CC4D944-9CF7-4CF7-A1AC-08E4144A469C}" type="slidenum">
              <a:rPr lang="en-ZA" smtClean="0"/>
              <a:pPr/>
              <a:t>‹#›</a:t>
            </a:fld>
            <a:endParaRPr lang="en-ZA"/>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9" name="Title 28"/>
          <p:cNvSpPr>
            <a:spLocks noGrp="1"/>
          </p:cNvSpPr>
          <p:nvPr>
            <p:ph type="title"/>
          </p:nvPr>
        </p:nvSpPr>
        <p:spPr>
          <a:xfrm>
            <a:off x="304800" y="5410200"/>
            <a:ext cx="8610600" cy="882650"/>
          </a:xfrm>
        </p:spPr>
        <p:txBody>
          <a:bodyPr anchor="ctr"/>
          <a:lstStyle>
            <a:lvl1pPr>
              <a:defRPr/>
            </a:lvl1pPr>
          </a:lstStyle>
          <a:p>
            <a:r>
              <a:rPr kumimoji="0" lang="en-US" smtClean="0"/>
              <a:t>Click to edit Master title style</a:t>
            </a:r>
            <a:endParaRPr kumimoji="0" lang="en-US"/>
          </a:p>
        </p:txBody>
      </p:sp>
      <p:sp>
        <p:nvSpPr>
          <p:cNvPr id="13" name="Text Placeholder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25" name="Text Placeholder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Content Placeholder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8" name="Content Placeholder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 name="Date Placeholder 9"/>
          <p:cNvSpPr>
            <a:spLocks noGrp="1"/>
          </p:cNvSpPr>
          <p:nvPr>
            <p:ph type="dt" sz="half" idx="10"/>
          </p:nvPr>
        </p:nvSpPr>
        <p:spPr/>
        <p:txBody>
          <a:bodyPr/>
          <a:lstStyle/>
          <a:p>
            <a:fld id="{CB691086-AFA4-4F93-B8C8-340118B07C79}" type="datetimeFigureOut">
              <a:rPr lang="en-ZA" smtClean="0"/>
              <a:pPr/>
              <a:t>2012/12/11</a:t>
            </a:fld>
            <a:endParaRPr lang="en-ZA"/>
          </a:p>
        </p:txBody>
      </p:sp>
      <p:sp>
        <p:nvSpPr>
          <p:cNvPr id="6" name="Footer Placeholder 5"/>
          <p:cNvSpPr>
            <a:spLocks noGrp="1"/>
          </p:cNvSpPr>
          <p:nvPr>
            <p:ph type="ftr" sz="quarter" idx="11"/>
          </p:nvPr>
        </p:nvSpPr>
        <p:spPr/>
        <p:txBody>
          <a:bodyPr/>
          <a:lstStyle/>
          <a:p>
            <a:endParaRPr lang="en-ZA"/>
          </a:p>
        </p:txBody>
      </p:sp>
      <p:sp>
        <p:nvSpPr>
          <p:cNvPr id="7" name="Slide Number Placeholder 6"/>
          <p:cNvSpPr>
            <a:spLocks noGrp="1"/>
          </p:cNvSpPr>
          <p:nvPr>
            <p:ph type="sldNum" sz="quarter" idx="12"/>
          </p:nvPr>
        </p:nvSpPr>
        <p:spPr>
          <a:xfrm>
            <a:off x="8229600" y="6477000"/>
            <a:ext cx="762000" cy="246888"/>
          </a:xfrm>
        </p:spPr>
        <p:txBody>
          <a:bodyPr/>
          <a:lstStyle/>
          <a:p>
            <a:fld id="{0CC4D944-9CF7-4CF7-A1AC-08E4144A469C}" type="slidenum">
              <a:rPr lang="en-ZA" smtClean="0"/>
              <a:pPr/>
              <a:t>‹#›</a:t>
            </a:fld>
            <a:endParaRPr lang="en-ZA"/>
          </a:p>
        </p:txBody>
      </p:sp>
      <p:sp>
        <p:nvSpPr>
          <p:cNvPr id="11" name="Straight Connector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30" name="Title 29"/>
          <p:cNvSpPr>
            <a:spLocks noGrp="1"/>
          </p:cNvSpPr>
          <p:nvPr>
            <p:ph type="title"/>
          </p:nvPr>
        </p:nvSpPr>
        <p:spPr>
          <a:xfrm>
            <a:off x="301752" y="457200"/>
            <a:ext cx="8686800" cy="841248"/>
          </a:xfrm>
        </p:spPr>
        <p:txBody>
          <a:bodyPr/>
          <a:lstStyle/>
          <a:p>
            <a:r>
              <a:rPr kumimoji="0" lang="en-US" smtClean="0"/>
              <a:t>Click to edit Master title style</a:t>
            </a:r>
            <a:endParaRPr kumimoji="0" lang="en-US"/>
          </a:p>
        </p:txBody>
      </p:sp>
      <p:sp>
        <p:nvSpPr>
          <p:cNvPr id="12" name="Date Placeholder 11"/>
          <p:cNvSpPr>
            <a:spLocks noGrp="1"/>
          </p:cNvSpPr>
          <p:nvPr>
            <p:ph type="dt" sz="half" idx="10"/>
          </p:nvPr>
        </p:nvSpPr>
        <p:spPr/>
        <p:txBody>
          <a:bodyPr/>
          <a:lstStyle/>
          <a:p>
            <a:fld id="{CB691086-AFA4-4F93-B8C8-340118B07C79}" type="datetimeFigureOut">
              <a:rPr lang="en-ZA" smtClean="0"/>
              <a:pPr/>
              <a:t>2012/12/11</a:t>
            </a:fld>
            <a:endParaRPr lang="en-ZA"/>
          </a:p>
        </p:txBody>
      </p:sp>
      <p:sp>
        <p:nvSpPr>
          <p:cNvPr id="21" name="Footer Placeholder 20"/>
          <p:cNvSpPr>
            <a:spLocks noGrp="1"/>
          </p:cNvSpPr>
          <p:nvPr>
            <p:ph type="ftr" sz="quarter" idx="11"/>
          </p:nvPr>
        </p:nvSpPr>
        <p:spPr/>
        <p:txBody>
          <a:bodyPr/>
          <a:lstStyle/>
          <a:p>
            <a:endParaRPr lang="en-ZA"/>
          </a:p>
        </p:txBody>
      </p:sp>
      <p:sp>
        <p:nvSpPr>
          <p:cNvPr id="6" name="Slide Number Placeholder 5"/>
          <p:cNvSpPr>
            <a:spLocks noGrp="1"/>
          </p:cNvSpPr>
          <p:nvPr>
            <p:ph type="sldNum" sz="quarter" idx="12"/>
          </p:nvPr>
        </p:nvSpPr>
        <p:spPr/>
        <p:txBody>
          <a:bodyPr/>
          <a:lstStyle/>
          <a:p>
            <a:fld id="{0CC4D944-9CF7-4CF7-A1AC-08E4144A469C}" type="slidenum">
              <a:rPr lang="en-ZA" smtClean="0"/>
              <a:pPr/>
              <a:t>‹#›</a:t>
            </a:fld>
            <a:endParaRPr lang="en-ZA"/>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CB691086-AFA4-4F93-B8C8-340118B07C79}" type="datetimeFigureOut">
              <a:rPr lang="en-ZA" smtClean="0"/>
              <a:pPr/>
              <a:t>2012/12/11</a:t>
            </a:fld>
            <a:endParaRPr lang="en-ZA"/>
          </a:p>
        </p:txBody>
      </p:sp>
      <p:sp>
        <p:nvSpPr>
          <p:cNvPr id="24" name="Footer Placeholder 23"/>
          <p:cNvSpPr>
            <a:spLocks noGrp="1"/>
          </p:cNvSpPr>
          <p:nvPr>
            <p:ph type="ftr" sz="quarter" idx="11"/>
          </p:nvPr>
        </p:nvSpPr>
        <p:spPr/>
        <p:txBody>
          <a:bodyPr/>
          <a:lstStyle/>
          <a:p>
            <a:endParaRPr lang="en-ZA"/>
          </a:p>
        </p:txBody>
      </p:sp>
      <p:sp>
        <p:nvSpPr>
          <p:cNvPr id="7" name="Slide Number Placeholder 6"/>
          <p:cNvSpPr>
            <a:spLocks noGrp="1"/>
          </p:cNvSpPr>
          <p:nvPr>
            <p:ph type="sldNum" sz="quarter" idx="12"/>
          </p:nvPr>
        </p:nvSpPr>
        <p:spPr/>
        <p:txBody>
          <a:bodyPr/>
          <a:lstStyle/>
          <a:p>
            <a:fld id="{0CC4D944-9CF7-4CF7-A1AC-08E4144A469C}" type="slidenum">
              <a:rPr lang="en-ZA" smtClean="0"/>
              <a:pPr/>
              <a:t>‹#›</a:t>
            </a:fld>
            <a:endParaRPr lang="en-ZA"/>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Straight Connector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Title 11"/>
          <p:cNvSpPr>
            <a:spLocks noGrp="1"/>
          </p:cNvSpPr>
          <p:nvPr>
            <p:ph type="title"/>
          </p:nvPr>
        </p:nvSpPr>
        <p:spPr>
          <a:xfrm>
            <a:off x="457200" y="5486400"/>
            <a:ext cx="8458200" cy="520700"/>
          </a:xfrm>
        </p:spPr>
        <p:txBody>
          <a:bodyPr anchor="ctr"/>
          <a:lstStyle>
            <a:lvl1pPr algn="l">
              <a:buNone/>
              <a:defRPr sz="2000" b="1"/>
            </a:lvl1pPr>
          </a:lstStyle>
          <a:p>
            <a:r>
              <a:rPr kumimoji="0" lang="en-US" smtClean="0"/>
              <a:t>Click to edit Master title style</a:t>
            </a:r>
            <a:endParaRPr kumimoji="0" lang="en-US"/>
          </a:p>
        </p:txBody>
      </p:sp>
      <p:sp>
        <p:nvSpPr>
          <p:cNvPr id="26" name="Text Placeholder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14" name="Content Placeholder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Date Placeholder 24"/>
          <p:cNvSpPr>
            <a:spLocks noGrp="1"/>
          </p:cNvSpPr>
          <p:nvPr>
            <p:ph type="dt" sz="half" idx="10"/>
          </p:nvPr>
        </p:nvSpPr>
        <p:spPr/>
        <p:txBody>
          <a:bodyPr/>
          <a:lstStyle/>
          <a:p>
            <a:fld id="{CB691086-AFA4-4F93-B8C8-340118B07C79}" type="datetimeFigureOut">
              <a:rPr lang="en-ZA" smtClean="0"/>
              <a:pPr/>
              <a:t>2012/12/11</a:t>
            </a:fld>
            <a:endParaRPr lang="en-ZA"/>
          </a:p>
        </p:txBody>
      </p:sp>
      <p:sp>
        <p:nvSpPr>
          <p:cNvPr id="29" name="Footer Placeholder 28"/>
          <p:cNvSpPr>
            <a:spLocks noGrp="1"/>
          </p:cNvSpPr>
          <p:nvPr>
            <p:ph type="ftr" sz="quarter" idx="11"/>
          </p:nvPr>
        </p:nvSpPr>
        <p:spPr/>
        <p:txBody>
          <a:bodyPr/>
          <a:lstStyle/>
          <a:p>
            <a:endParaRPr lang="en-ZA"/>
          </a:p>
        </p:txBody>
      </p:sp>
      <p:sp>
        <p:nvSpPr>
          <p:cNvPr id="7" name="Slide Number Placeholder 6"/>
          <p:cNvSpPr>
            <a:spLocks noGrp="1"/>
          </p:cNvSpPr>
          <p:nvPr>
            <p:ph type="sldNum" sz="quarter" idx="12"/>
          </p:nvPr>
        </p:nvSpPr>
        <p:spPr/>
        <p:txBody>
          <a:bodyPr/>
          <a:lstStyle/>
          <a:p>
            <a:fld id="{0CC4D944-9CF7-4CF7-A1AC-08E4144A469C}" type="slidenum">
              <a:rPr lang="en-ZA" smtClean="0"/>
              <a:pPr/>
              <a:t>‹#›</a:t>
            </a:fld>
            <a:endParaRPr lang="en-ZA"/>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3" name="Picture Placeholder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en-US" smtClean="0"/>
              <a:t>Click icon to add picture</a:t>
            </a:r>
            <a:endParaRPr kumimoji="0" lang="en-US" dirty="0"/>
          </a:p>
        </p:txBody>
      </p:sp>
      <p:sp>
        <p:nvSpPr>
          <p:cNvPr id="7" name="Date Placeholder 6"/>
          <p:cNvSpPr>
            <a:spLocks noGrp="1"/>
          </p:cNvSpPr>
          <p:nvPr>
            <p:ph type="dt" sz="half" idx="10"/>
          </p:nvPr>
        </p:nvSpPr>
        <p:spPr/>
        <p:txBody>
          <a:bodyPr/>
          <a:lstStyle/>
          <a:p>
            <a:fld id="{CB691086-AFA4-4F93-B8C8-340118B07C79}" type="datetimeFigureOut">
              <a:rPr lang="en-ZA" smtClean="0"/>
              <a:pPr/>
              <a:t>2012/12/11</a:t>
            </a:fld>
            <a:endParaRPr lang="en-ZA"/>
          </a:p>
        </p:txBody>
      </p:sp>
      <p:sp>
        <p:nvSpPr>
          <p:cNvPr id="5" name="Footer Placeholder 4"/>
          <p:cNvSpPr>
            <a:spLocks noGrp="1"/>
          </p:cNvSpPr>
          <p:nvPr>
            <p:ph type="ftr" sz="quarter" idx="11"/>
          </p:nvPr>
        </p:nvSpPr>
        <p:spPr/>
        <p:txBody>
          <a:bodyPr/>
          <a:lstStyle/>
          <a:p>
            <a:endParaRPr lang="en-ZA"/>
          </a:p>
        </p:txBody>
      </p:sp>
      <p:sp>
        <p:nvSpPr>
          <p:cNvPr id="31" name="Slide Number Placeholder 30"/>
          <p:cNvSpPr>
            <a:spLocks noGrp="1"/>
          </p:cNvSpPr>
          <p:nvPr>
            <p:ph type="sldNum" sz="quarter" idx="12"/>
          </p:nvPr>
        </p:nvSpPr>
        <p:spPr/>
        <p:txBody>
          <a:bodyPr/>
          <a:lstStyle/>
          <a:p>
            <a:fld id="{0CC4D944-9CF7-4CF7-A1AC-08E4144A469C}" type="slidenum">
              <a:rPr lang="en-ZA" smtClean="0"/>
              <a:pPr/>
              <a:t>‹#›</a:t>
            </a:fld>
            <a:endParaRPr lang="en-ZA"/>
          </a:p>
        </p:txBody>
      </p:sp>
      <p:sp>
        <p:nvSpPr>
          <p:cNvPr id="17" name="Title 16"/>
          <p:cNvSpPr>
            <a:spLocks noGrp="1"/>
          </p:cNvSpPr>
          <p:nvPr>
            <p:ph type="title"/>
          </p:nvPr>
        </p:nvSpPr>
        <p:spPr>
          <a:xfrm>
            <a:off x="381000" y="4993760"/>
            <a:ext cx="5867400" cy="522288"/>
          </a:xfrm>
        </p:spPr>
        <p:txBody>
          <a:bodyPr anchor="ctr"/>
          <a:lstStyle>
            <a:lvl1pPr algn="l">
              <a:buNone/>
              <a:defRPr sz="2000" b="1"/>
            </a:lvl1pPr>
          </a:lstStyle>
          <a:p>
            <a:r>
              <a:rPr kumimoji="0" lang="en-US" smtClean="0"/>
              <a:t>Click to edit Master title style</a:t>
            </a:r>
            <a:endParaRPr kumimoji="0" lang="en-US"/>
          </a:p>
        </p:txBody>
      </p:sp>
      <p:sp>
        <p:nvSpPr>
          <p:cNvPr id="26" name="Text Placeholder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CB691086-AFA4-4F93-B8C8-340118B07C79}" type="datetimeFigureOut">
              <a:rPr lang="en-ZA" smtClean="0"/>
              <a:pPr/>
              <a:t>2012/12/11</a:t>
            </a:fld>
            <a:endParaRPr lang="en-ZA"/>
          </a:p>
        </p:txBody>
      </p:sp>
      <p:sp>
        <p:nvSpPr>
          <p:cNvPr id="5" name="Footer Placeholder 4"/>
          <p:cNvSpPr>
            <a:spLocks noGrp="1"/>
          </p:cNvSpPr>
          <p:nvPr>
            <p:ph type="ftr" sz="quarter" idx="11"/>
          </p:nvPr>
        </p:nvSpPr>
        <p:spPr/>
        <p:txBody>
          <a:bodyPr/>
          <a:lstStyle/>
          <a:p>
            <a:endParaRPr lang="en-ZA"/>
          </a:p>
        </p:txBody>
      </p:sp>
      <p:sp>
        <p:nvSpPr>
          <p:cNvPr id="6" name="Slide Number Placeholder 5"/>
          <p:cNvSpPr>
            <a:spLocks noGrp="1"/>
          </p:cNvSpPr>
          <p:nvPr>
            <p:ph type="sldNum" sz="quarter" idx="12"/>
          </p:nvPr>
        </p:nvSpPr>
        <p:spPr/>
        <p:txBody>
          <a:bodyPr/>
          <a:lstStyle/>
          <a:p>
            <a:fld id="{0CC4D944-9CF7-4CF7-A1AC-08E4144A469C}" type="slidenum">
              <a:rPr lang="en-ZA" smtClean="0"/>
              <a:pPr/>
              <a:t>‹#›</a:t>
            </a:fld>
            <a:endParaRPr lang="en-ZA"/>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549276"/>
            <a:ext cx="18288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549276"/>
            <a:ext cx="62484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CB691086-AFA4-4F93-B8C8-340118B07C79}" type="datetimeFigureOut">
              <a:rPr lang="en-ZA" smtClean="0"/>
              <a:pPr/>
              <a:t>2012/12/11</a:t>
            </a:fld>
            <a:endParaRPr lang="en-ZA"/>
          </a:p>
        </p:txBody>
      </p:sp>
      <p:sp>
        <p:nvSpPr>
          <p:cNvPr id="5" name="Footer Placeholder 4"/>
          <p:cNvSpPr>
            <a:spLocks noGrp="1"/>
          </p:cNvSpPr>
          <p:nvPr>
            <p:ph type="ftr" sz="quarter" idx="11"/>
          </p:nvPr>
        </p:nvSpPr>
        <p:spPr/>
        <p:txBody>
          <a:bodyPr/>
          <a:lstStyle/>
          <a:p>
            <a:endParaRPr lang="en-ZA"/>
          </a:p>
        </p:txBody>
      </p:sp>
      <p:sp>
        <p:nvSpPr>
          <p:cNvPr id="6" name="Slide Number Placeholder 5"/>
          <p:cNvSpPr>
            <a:spLocks noGrp="1"/>
          </p:cNvSpPr>
          <p:nvPr>
            <p:ph type="sldNum" sz="quarter" idx="12"/>
          </p:nvPr>
        </p:nvSpPr>
        <p:spPr/>
        <p:txBody>
          <a:bodyPr/>
          <a:lstStyle/>
          <a:p>
            <a:fld id="{0CC4D944-9CF7-4CF7-A1AC-08E4144A469C}" type="slidenum">
              <a:rPr lang="en-ZA" smtClean="0"/>
              <a:pPr/>
              <a:t>‹#›</a:t>
            </a:fld>
            <a:endParaRPr lang="en-ZA"/>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Straight Connector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Text Placeholder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1" name="Date Placeholder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fld id="{CB691086-AFA4-4F93-B8C8-340118B07C79}" type="datetimeFigureOut">
              <a:rPr lang="en-ZA" smtClean="0"/>
              <a:pPr/>
              <a:t>2012/12/11</a:t>
            </a:fld>
            <a:endParaRPr lang="en-ZA"/>
          </a:p>
        </p:txBody>
      </p:sp>
      <p:sp>
        <p:nvSpPr>
          <p:cNvPr id="28" name="Footer Placeholder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endParaRPr lang="en-ZA"/>
          </a:p>
        </p:txBody>
      </p:sp>
      <p:sp>
        <p:nvSpPr>
          <p:cNvPr id="5" name="Slide Number Placeholder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fld id="{0CC4D944-9CF7-4CF7-A1AC-08E4144A469C}" type="slidenum">
              <a:rPr lang="en-ZA" smtClean="0"/>
              <a:pPr/>
              <a:t>‹#›</a:t>
            </a:fld>
            <a:endParaRPr lang="en-ZA"/>
          </a:p>
        </p:txBody>
      </p:sp>
      <p:sp>
        <p:nvSpPr>
          <p:cNvPr id="10" name="Title Placeholder 9"/>
          <p:cNvSpPr>
            <a:spLocks noGrp="1"/>
          </p:cNvSpPr>
          <p:nvPr>
            <p:ph type="title"/>
          </p:nvPr>
        </p:nvSpPr>
        <p:spPr>
          <a:xfrm>
            <a:off x="304800" y="457200"/>
            <a:ext cx="8686800" cy="838200"/>
          </a:xfrm>
          <a:prstGeom prst="rect">
            <a:avLst/>
          </a:prstGeom>
        </p:spPr>
        <p:txBody>
          <a:bodyPr vert="horz" anchor="ctr">
            <a:normAutofit/>
          </a:bodyPr>
          <a:lstStyle/>
          <a:p>
            <a:r>
              <a:rPr kumimoji="0" lang="en-US" smtClean="0"/>
              <a:t>Click to edit Master title style</a:t>
            </a:r>
            <a:endParaRPr kumimoji="0" lang="en-US"/>
          </a:p>
        </p:txBody>
      </p:sp>
      <p:sp>
        <p:nvSpPr>
          <p:cNvPr id="9" name="Straight Connector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Straight Connector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 bg1="lt1" tx1="dk1" bg2="lt2" tx2="dk2" accent1="accent1" accent2="accent2" accent3="accent3" accent4="accent4" accent5="accent5" accent6="accent6" hlink="hlink" folHlink="folHlink"/>
  <p:sldLayoutIdLst>
    <p:sldLayoutId id="2147483853" r:id="rId1"/>
    <p:sldLayoutId id="2147483854" r:id="rId2"/>
    <p:sldLayoutId id="2147483855" r:id="rId3"/>
    <p:sldLayoutId id="2147483856" r:id="rId4"/>
    <p:sldLayoutId id="2147483857" r:id="rId5"/>
    <p:sldLayoutId id="2147483858" r:id="rId6"/>
    <p:sldLayoutId id="2147483859" r:id="rId7"/>
    <p:sldLayoutId id="2147483860" r:id="rId8"/>
    <p:sldLayoutId id="2147483861" r:id="rId9"/>
    <p:sldLayoutId id="2147483862" r:id="rId10"/>
    <p:sldLayoutId id="2147483863" r:id="rId11"/>
  </p:sldLayoutIdLst>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chart" Target="../charts/chart3.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chart" Target="../charts/chart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chart" Target="../charts/chart5.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chart" Target="../charts/chart6.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chart" Target="../charts/chart7.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chart" Target="../charts/chart8.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chart" Target="../charts/chart9.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95536" y="116632"/>
            <a:ext cx="8391306" cy="1812170"/>
          </a:xfrm>
          <a:solidFill>
            <a:schemeClr val="bg2">
              <a:lumMod val="75000"/>
            </a:schemeClr>
          </a:solidFill>
          <a:effectLst>
            <a:glow rad="63500">
              <a:schemeClr val="accent1">
                <a:satMod val="175000"/>
                <a:alpha val="40000"/>
              </a:schemeClr>
            </a:glow>
          </a:effectLst>
        </p:spPr>
        <p:txBody>
          <a:bodyPr anchor="ctr">
            <a:normAutofit/>
          </a:bodyPr>
          <a:lstStyle/>
          <a:p>
            <a:pPr algn="ctr"/>
            <a:r>
              <a:rPr lang="en-ZA" b="1" dirty="0" err="1" smtClean="0">
                <a:solidFill>
                  <a:schemeClr val="tx1">
                    <a:lumMod val="95000"/>
                    <a:lumOff val="5000"/>
                  </a:schemeClr>
                </a:solidFill>
              </a:rPr>
              <a:t>Kzn</a:t>
            </a:r>
            <a:r>
              <a:rPr lang="en-ZA" b="1" dirty="0" smtClean="0">
                <a:solidFill>
                  <a:schemeClr val="tx1">
                    <a:lumMod val="95000"/>
                    <a:lumOff val="5000"/>
                  </a:schemeClr>
                </a:solidFill>
              </a:rPr>
              <a:t>  Municipal  Performance ANALYSIS </a:t>
            </a:r>
            <a:endParaRPr lang="en-ZA" b="1" dirty="0">
              <a:solidFill>
                <a:schemeClr val="tx1">
                  <a:lumMod val="95000"/>
                  <a:lumOff val="5000"/>
                </a:schemeClr>
              </a:solidFill>
            </a:endParaRPr>
          </a:p>
        </p:txBody>
      </p:sp>
      <p:sp>
        <p:nvSpPr>
          <p:cNvPr id="4" name="Rectangle 3"/>
          <p:cNvSpPr/>
          <p:nvPr/>
        </p:nvSpPr>
        <p:spPr>
          <a:xfrm>
            <a:off x="251520" y="5445224"/>
            <a:ext cx="4572000" cy="1200329"/>
          </a:xfrm>
          <a:prstGeom prst="rect">
            <a:avLst/>
          </a:prstGeom>
        </p:spPr>
        <p:txBody>
          <a:bodyPr>
            <a:spAutoFit/>
          </a:bodyPr>
          <a:lstStyle/>
          <a:p>
            <a:pPr algn="just"/>
            <a:r>
              <a:rPr lang="en-ZA" b="1" dirty="0" smtClean="0">
                <a:solidFill>
                  <a:schemeClr val="tx1">
                    <a:lumMod val="95000"/>
                    <a:lumOff val="5000"/>
                  </a:schemeClr>
                </a:solidFill>
                <a:latin typeface="Arial Unicode MS" pitchFamily="34" charset="-128"/>
                <a:ea typeface="Arial Unicode MS" pitchFamily="34" charset="-128"/>
                <a:cs typeface="Arial Unicode MS" pitchFamily="34" charset="-128"/>
              </a:rPr>
              <a:t>Clive Coetzee</a:t>
            </a:r>
          </a:p>
          <a:p>
            <a:pPr algn="just"/>
            <a:r>
              <a:rPr lang="en-ZA" b="1" dirty="0" smtClean="0">
                <a:solidFill>
                  <a:schemeClr val="tx1">
                    <a:lumMod val="95000"/>
                    <a:lumOff val="5000"/>
                  </a:schemeClr>
                </a:solidFill>
                <a:latin typeface="Arial Unicode MS" pitchFamily="34" charset="-128"/>
                <a:ea typeface="Arial Unicode MS" pitchFamily="34" charset="-128"/>
                <a:cs typeface="Arial Unicode MS" pitchFamily="34" charset="-128"/>
              </a:rPr>
              <a:t>General Manager: Infrastructure Management and Economic Services</a:t>
            </a:r>
          </a:p>
          <a:p>
            <a:pPr algn="just"/>
            <a:r>
              <a:rPr lang="en-ZA" b="1" dirty="0" smtClean="0">
                <a:solidFill>
                  <a:schemeClr val="tx1">
                    <a:lumMod val="95000"/>
                    <a:lumOff val="5000"/>
                  </a:schemeClr>
                </a:solidFill>
                <a:latin typeface="Arial Unicode MS" pitchFamily="34" charset="-128"/>
                <a:ea typeface="Arial Unicode MS" pitchFamily="34" charset="-128"/>
                <a:cs typeface="Arial Unicode MS" pitchFamily="34" charset="-128"/>
              </a:rPr>
              <a:t>KZN Provincial Treasury</a:t>
            </a:r>
            <a:endParaRPr lang="en-ZA" b="1" dirty="0">
              <a:solidFill>
                <a:schemeClr val="tx1">
                  <a:lumMod val="95000"/>
                  <a:lumOff val="5000"/>
                </a:schemeClr>
              </a:solidFill>
              <a:latin typeface="Arial Unicode MS" pitchFamily="34" charset="-128"/>
              <a:ea typeface="Arial Unicode MS" pitchFamily="34" charset="-128"/>
              <a:cs typeface="Arial Unicode MS" pitchFamily="34" charset="-128"/>
            </a:endParaRPr>
          </a:p>
        </p:txBody>
      </p:sp>
      <p:pic>
        <p:nvPicPr>
          <p:cNvPr id="13314" name="Picture 2" descr="http://www.revelstonelabs.com/blog/wp-content/uploads/2012/06/directional_post4.jpg"/>
          <p:cNvPicPr>
            <a:picLocks noChangeAspect="1" noChangeArrowheads="1"/>
          </p:cNvPicPr>
          <p:nvPr/>
        </p:nvPicPr>
        <p:blipFill>
          <a:blip r:embed="rId2" cstate="print"/>
          <a:srcRect/>
          <a:stretch>
            <a:fillRect/>
          </a:stretch>
        </p:blipFill>
        <p:spPr bwMode="auto">
          <a:xfrm>
            <a:off x="6300192" y="2492896"/>
            <a:ext cx="2314575" cy="2952751"/>
          </a:xfrm>
          <a:prstGeom prst="rect">
            <a:avLst/>
          </a:prstGeom>
          <a:noFill/>
        </p:spPr>
      </p:pic>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95536" y="116632"/>
            <a:ext cx="8458200" cy="648072"/>
          </a:xfrm>
          <a:solidFill>
            <a:schemeClr val="bg2">
              <a:lumMod val="75000"/>
            </a:schemeClr>
          </a:solidFill>
          <a:effectLst>
            <a:glow rad="63500">
              <a:schemeClr val="accent1">
                <a:satMod val="175000"/>
                <a:alpha val="40000"/>
              </a:schemeClr>
            </a:glow>
          </a:effectLst>
        </p:spPr>
        <p:txBody>
          <a:bodyPr anchor="ctr">
            <a:normAutofit/>
          </a:bodyPr>
          <a:lstStyle/>
          <a:p>
            <a:pPr algn="ctr"/>
            <a:r>
              <a:rPr lang="en-US" b="1" dirty="0" smtClean="0"/>
              <a:t>INTRODUCTION</a:t>
            </a:r>
            <a:endParaRPr lang="en-ZA" dirty="0"/>
          </a:p>
        </p:txBody>
      </p:sp>
      <p:sp>
        <p:nvSpPr>
          <p:cNvPr id="3" name="Rectangle 2"/>
          <p:cNvSpPr/>
          <p:nvPr/>
        </p:nvSpPr>
        <p:spPr>
          <a:xfrm>
            <a:off x="251520" y="2023850"/>
            <a:ext cx="8640960" cy="2862322"/>
          </a:xfrm>
          <a:prstGeom prst="rect">
            <a:avLst/>
          </a:prstGeom>
        </p:spPr>
        <p:txBody>
          <a:bodyPr wrap="square" anchor="ctr">
            <a:spAutoFit/>
          </a:bodyPr>
          <a:lstStyle/>
          <a:p>
            <a:pPr algn="just">
              <a:lnSpc>
                <a:spcPct val="150000"/>
              </a:lnSpc>
            </a:pPr>
            <a:r>
              <a:rPr lang="en-ZA" sz="2400" dirty="0" smtClean="0"/>
              <a:t>This analysis form the basis of a comprehensive and elaborate system of monitoring performance of municipalities. The system is designed to continuously monitor the financial performance of municipalities. Central to the system is the development of key performance indicators as instruments to assess performance. </a:t>
            </a:r>
            <a:endParaRPr lang="en-ZA" sz="2400"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95536" y="116632"/>
            <a:ext cx="8458200" cy="648072"/>
          </a:xfrm>
          <a:solidFill>
            <a:schemeClr val="bg2">
              <a:lumMod val="75000"/>
            </a:schemeClr>
          </a:solidFill>
          <a:effectLst>
            <a:glow rad="63500">
              <a:schemeClr val="accent1">
                <a:satMod val="175000"/>
                <a:alpha val="40000"/>
              </a:schemeClr>
            </a:glow>
          </a:effectLst>
        </p:spPr>
        <p:txBody>
          <a:bodyPr anchor="ctr">
            <a:normAutofit/>
          </a:bodyPr>
          <a:lstStyle/>
          <a:p>
            <a:pPr algn="ctr"/>
            <a:r>
              <a:rPr lang="en-US" b="1" dirty="0" smtClean="0"/>
              <a:t>INTRODUCTION</a:t>
            </a:r>
            <a:endParaRPr lang="en-ZA" dirty="0"/>
          </a:p>
        </p:txBody>
      </p:sp>
      <p:sp>
        <p:nvSpPr>
          <p:cNvPr id="3" name="Rectangle 2"/>
          <p:cNvSpPr/>
          <p:nvPr/>
        </p:nvSpPr>
        <p:spPr>
          <a:xfrm>
            <a:off x="179512" y="642755"/>
            <a:ext cx="8640960" cy="4524315"/>
          </a:xfrm>
          <a:prstGeom prst="rect">
            <a:avLst/>
          </a:prstGeom>
        </p:spPr>
        <p:txBody>
          <a:bodyPr wrap="square" anchor="ctr">
            <a:spAutoFit/>
          </a:bodyPr>
          <a:lstStyle/>
          <a:p>
            <a:pPr algn="just">
              <a:lnSpc>
                <a:spcPct val="150000"/>
              </a:lnSpc>
            </a:pPr>
            <a:r>
              <a:rPr lang="en-ZA" sz="2400" dirty="0" smtClean="0"/>
              <a:t>Histogram = </a:t>
            </a:r>
            <a:r>
              <a:rPr lang="en-ZA" sz="2400" dirty="0" smtClean="0"/>
              <a:t>graphical </a:t>
            </a:r>
            <a:r>
              <a:rPr lang="en-ZA" sz="2400" dirty="0" smtClean="0"/>
              <a:t>representation showing a visual impression of the distribution of data</a:t>
            </a:r>
            <a:endParaRPr lang="en-ZA" sz="2400" dirty="0" smtClean="0"/>
          </a:p>
          <a:p>
            <a:pPr algn="just">
              <a:lnSpc>
                <a:spcPct val="150000"/>
              </a:lnSpc>
            </a:pPr>
            <a:r>
              <a:rPr lang="en-ZA" sz="2400" dirty="0" smtClean="0"/>
              <a:t>Table – 2003/4 Histogram compared to 2009/10 Histogram</a:t>
            </a:r>
          </a:p>
          <a:p>
            <a:pPr algn="just">
              <a:lnSpc>
                <a:spcPct val="150000"/>
              </a:lnSpc>
            </a:pPr>
            <a:r>
              <a:rPr lang="en-ZA" sz="2400" dirty="0" smtClean="0"/>
              <a:t>Values in Red indicate the highest Percentage score</a:t>
            </a:r>
          </a:p>
          <a:p>
            <a:pPr algn="just">
              <a:lnSpc>
                <a:spcPct val="150000"/>
              </a:lnSpc>
            </a:pPr>
            <a:endParaRPr lang="en-ZA" sz="2400" dirty="0" smtClean="0"/>
          </a:p>
          <a:p>
            <a:pPr algn="just">
              <a:lnSpc>
                <a:spcPct val="150000"/>
              </a:lnSpc>
            </a:pPr>
            <a:endParaRPr lang="en-ZA" sz="2400" dirty="0" smtClean="0"/>
          </a:p>
          <a:p>
            <a:pPr algn="just">
              <a:lnSpc>
                <a:spcPct val="150000"/>
              </a:lnSpc>
            </a:pPr>
            <a:endParaRPr lang="en-ZA" sz="2400" dirty="0" smtClean="0"/>
          </a:p>
          <a:p>
            <a:pPr algn="just">
              <a:lnSpc>
                <a:spcPct val="150000"/>
              </a:lnSpc>
            </a:pPr>
            <a:endParaRPr lang="en-ZA" sz="2400" dirty="0"/>
          </a:p>
        </p:txBody>
      </p:sp>
      <p:graphicFrame>
        <p:nvGraphicFramePr>
          <p:cNvPr id="4" name="Table 3"/>
          <p:cNvGraphicFramePr>
            <a:graphicFrameLocks noGrp="1"/>
          </p:cNvGraphicFramePr>
          <p:nvPr/>
        </p:nvGraphicFramePr>
        <p:xfrm>
          <a:off x="251520" y="2996952"/>
          <a:ext cx="5749239" cy="2425516"/>
        </p:xfrm>
        <a:graphic>
          <a:graphicData uri="http://schemas.openxmlformats.org/drawingml/2006/table">
            <a:tbl>
              <a:tblPr>
                <a:tableStyleId>{35758FB7-9AC5-4552-8A53-C91805E547FA}</a:tableStyleId>
              </a:tblPr>
              <a:tblGrid>
                <a:gridCol w="3315611"/>
                <a:gridCol w="1192315"/>
                <a:gridCol w="1241313"/>
              </a:tblGrid>
              <a:tr h="474796">
                <a:tc>
                  <a:txBody>
                    <a:bodyPr/>
                    <a:lstStyle/>
                    <a:p>
                      <a:pPr algn="ctr" fontAlgn="b"/>
                      <a:r>
                        <a:rPr lang="en-US" sz="1600" u="none" strike="noStrike" dirty="0" smtClean="0"/>
                        <a:t>Average: </a:t>
                      </a:r>
                      <a:r>
                        <a:rPr lang="en-US" sz="1600" u="none" strike="noStrike" dirty="0"/>
                        <a:t>2003-2004</a:t>
                      </a:r>
                      <a:endParaRPr lang="en-US" sz="1600" b="0" i="1" u="none" strike="noStrike" dirty="0">
                        <a:solidFill>
                          <a:srgbClr val="000000"/>
                        </a:solidFill>
                        <a:latin typeface="Calibri"/>
                      </a:endParaRPr>
                    </a:p>
                  </a:txBody>
                  <a:tcPr marL="0" marR="0" marT="0" marB="0" anchor="b"/>
                </a:tc>
                <a:tc>
                  <a:txBody>
                    <a:bodyPr/>
                    <a:lstStyle/>
                    <a:p>
                      <a:pPr algn="ctr" fontAlgn="b"/>
                      <a:r>
                        <a:rPr lang="en-US" sz="1600" u="none" strike="noStrike" dirty="0"/>
                        <a:t>Frequency</a:t>
                      </a:r>
                      <a:endParaRPr lang="en-US" sz="1600" b="0" i="1" u="none" strike="noStrike" dirty="0">
                        <a:solidFill>
                          <a:srgbClr val="000000"/>
                        </a:solidFill>
                        <a:latin typeface="Calibri"/>
                      </a:endParaRPr>
                    </a:p>
                  </a:txBody>
                  <a:tcPr marL="0" marR="0" marT="0" marB="0" anchor="ctr"/>
                </a:tc>
                <a:tc>
                  <a:txBody>
                    <a:bodyPr/>
                    <a:lstStyle/>
                    <a:p>
                      <a:pPr algn="ctr" fontAlgn="b"/>
                      <a:r>
                        <a:rPr lang="en-US" sz="1600" u="none" strike="noStrike" dirty="0"/>
                        <a:t>Cumulative %</a:t>
                      </a:r>
                      <a:endParaRPr lang="en-US" sz="1600" b="0" i="1" u="none" strike="noStrike" dirty="0">
                        <a:solidFill>
                          <a:srgbClr val="000000"/>
                        </a:solidFill>
                        <a:latin typeface="Calibri"/>
                      </a:endParaRPr>
                    </a:p>
                  </a:txBody>
                  <a:tcPr marL="0" marR="0" marT="0" marB="0" anchor="ctr"/>
                </a:tc>
              </a:tr>
              <a:tr h="237398">
                <a:tc>
                  <a:txBody>
                    <a:bodyPr/>
                    <a:lstStyle/>
                    <a:p>
                      <a:pPr algn="r" fontAlgn="b"/>
                      <a:r>
                        <a:rPr lang="en-US" sz="1600" b="1" u="none" strike="noStrike" dirty="0">
                          <a:solidFill>
                            <a:srgbClr val="FF0000"/>
                          </a:solidFill>
                        </a:rPr>
                        <a:t>0</a:t>
                      </a:r>
                      <a:endParaRPr lang="en-US" sz="1600" b="1" i="0" u="none" strike="noStrike" dirty="0">
                        <a:solidFill>
                          <a:srgbClr val="FF0000"/>
                        </a:solidFill>
                        <a:latin typeface="Calibri"/>
                      </a:endParaRPr>
                    </a:p>
                  </a:txBody>
                  <a:tcPr marL="0" marR="0" marT="0" marB="0" anchor="b"/>
                </a:tc>
                <a:tc>
                  <a:txBody>
                    <a:bodyPr/>
                    <a:lstStyle/>
                    <a:p>
                      <a:pPr algn="ctr" fontAlgn="b"/>
                      <a:r>
                        <a:rPr lang="en-US" sz="1600" b="1" u="none" strike="noStrike" dirty="0">
                          <a:solidFill>
                            <a:srgbClr val="FF0000"/>
                          </a:solidFill>
                        </a:rPr>
                        <a:t>23</a:t>
                      </a:r>
                      <a:endParaRPr lang="en-US" sz="1600" b="1" i="0" u="none" strike="noStrike" dirty="0">
                        <a:solidFill>
                          <a:srgbClr val="FF0000"/>
                        </a:solidFill>
                        <a:latin typeface="Calibri"/>
                      </a:endParaRPr>
                    </a:p>
                  </a:txBody>
                  <a:tcPr marL="0" marR="0" marT="0" marB="0" anchor="ctr"/>
                </a:tc>
                <a:tc>
                  <a:txBody>
                    <a:bodyPr/>
                    <a:lstStyle/>
                    <a:p>
                      <a:pPr algn="ctr" fontAlgn="b"/>
                      <a:r>
                        <a:rPr lang="en-US" sz="1600" b="1" u="none" strike="noStrike" dirty="0">
                          <a:solidFill>
                            <a:srgbClr val="FF0000"/>
                          </a:solidFill>
                        </a:rPr>
                        <a:t>37.70%</a:t>
                      </a:r>
                      <a:endParaRPr lang="en-US" sz="1600" b="1" i="0" u="none" strike="noStrike" dirty="0">
                        <a:solidFill>
                          <a:srgbClr val="FF0000"/>
                        </a:solidFill>
                        <a:latin typeface="Calibri"/>
                      </a:endParaRPr>
                    </a:p>
                  </a:txBody>
                  <a:tcPr marL="0" marR="0" marT="0" marB="0" anchor="ctr"/>
                </a:tc>
              </a:tr>
              <a:tr h="237398">
                <a:tc>
                  <a:txBody>
                    <a:bodyPr/>
                    <a:lstStyle/>
                    <a:p>
                      <a:pPr algn="r" fontAlgn="b"/>
                      <a:r>
                        <a:rPr lang="en-US" sz="1600" u="none" strike="noStrike" dirty="0" smtClean="0"/>
                        <a:t>(7.5%)    0.075311525   </a:t>
                      </a:r>
                      <a:endParaRPr lang="en-US" sz="1600" b="0" i="0" u="none" strike="noStrike" dirty="0">
                        <a:solidFill>
                          <a:srgbClr val="000000"/>
                        </a:solidFill>
                        <a:latin typeface="Calibri"/>
                      </a:endParaRPr>
                    </a:p>
                  </a:txBody>
                  <a:tcPr marL="0" marR="0" marT="0" marB="0" anchor="b"/>
                </a:tc>
                <a:tc>
                  <a:txBody>
                    <a:bodyPr/>
                    <a:lstStyle/>
                    <a:p>
                      <a:pPr algn="ctr" fontAlgn="b"/>
                      <a:r>
                        <a:rPr lang="en-US" sz="1600" u="none" strike="noStrike" dirty="0"/>
                        <a:t>8</a:t>
                      </a:r>
                      <a:endParaRPr lang="en-US" sz="1600" b="0" i="0" u="none" strike="noStrike" dirty="0">
                        <a:solidFill>
                          <a:srgbClr val="000000"/>
                        </a:solidFill>
                        <a:latin typeface="Calibri"/>
                      </a:endParaRPr>
                    </a:p>
                  </a:txBody>
                  <a:tcPr marL="0" marR="0" marT="0" marB="0" anchor="ctr"/>
                </a:tc>
                <a:tc>
                  <a:txBody>
                    <a:bodyPr/>
                    <a:lstStyle/>
                    <a:p>
                      <a:pPr algn="ctr" fontAlgn="b"/>
                      <a:r>
                        <a:rPr lang="en-US" sz="1600" u="none" strike="noStrike" dirty="0"/>
                        <a:t>50.82%</a:t>
                      </a:r>
                      <a:endParaRPr lang="en-US" sz="1600" b="0" i="0" u="none" strike="noStrike" dirty="0">
                        <a:solidFill>
                          <a:srgbClr val="000000"/>
                        </a:solidFill>
                        <a:latin typeface="Calibri"/>
                      </a:endParaRPr>
                    </a:p>
                  </a:txBody>
                  <a:tcPr marL="0" marR="0" marT="0" marB="0" anchor="ctr"/>
                </a:tc>
              </a:tr>
              <a:tr h="237398">
                <a:tc>
                  <a:txBody>
                    <a:bodyPr/>
                    <a:lstStyle/>
                    <a:p>
                      <a:pPr algn="r" fontAlgn="b"/>
                      <a:r>
                        <a:rPr lang="en-US" sz="1600" u="none" strike="noStrike"/>
                        <a:t>0.150623049</a:t>
                      </a:r>
                      <a:endParaRPr lang="en-US" sz="1600" b="0" i="0" u="none" strike="noStrike">
                        <a:solidFill>
                          <a:srgbClr val="000000"/>
                        </a:solidFill>
                        <a:latin typeface="Calibri"/>
                      </a:endParaRPr>
                    </a:p>
                  </a:txBody>
                  <a:tcPr marL="0" marR="0" marT="0" marB="0" anchor="b"/>
                </a:tc>
                <a:tc>
                  <a:txBody>
                    <a:bodyPr/>
                    <a:lstStyle/>
                    <a:p>
                      <a:pPr algn="ctr" fontAlgn="b"/>
                      <a:r>
                        <a:rPr lang="en-US" sz="1600" u="none" strike="noStrike"/>
                        <a:t>12</a:t>
                      </a:r>
                      <a:endParaRPr lang="en-US" sz="1600" b="0" i="0" u="none" strike="noStrike">
                        <a:solidFill>
                          <a:srgbClr val="000000"/>
                        </a:solidFill>
                        <a:latin typeface="Calibri"/>
                      </a:endParaRPr>
                    </a:p>
                  </a:txBody>
                  <a:tcPr marL="0" marR="0" marT="0" marB="0" anchor="ctr"/>
                </a:tc>
                <a:tc>
                  <a:txBody>
                    <a:bodyPr/>
                    <a:lstStyle/>
                    <a:p>
                      <a:pPr algn="ctr" fontAlgn="b"/>
                      <a:r>
                        <a:rPr lang="en-US" sz="1600" u="none" strike="noStrike" dirty="0"/>
                        <a:t>70.49%</a:t>
                      </a:r>
                      <a:endParaRPr lang="en-US" sz="1600" b="0" i="0" u="none" strike="noStrike" dirty="0">
                        <a:solidFill>
                          <a:srgbClr val="000000"/>
                        </a:solidFill>
                        <a:latin typeface="Calibri"/>
                      </a:endParaRPr>
                    </a:p>
                  </a:txBody>
                  <a:tcPr marL="0" marR="0" marT="0" marB="0" anchor="ctr"/>
                </a:tc>
              </a:tr>
              <a:tr h="237398">
                <a:tc>
                  <a:txBody>
                    <a:bodyPr/>
                    <a:lstStyle/>
                    <a:p>
                      <a:pPr algn="r" fontAlgn="b"/>
                      <a:r>
                        <a:rPr lang="en-US" sz="1600" u="none" strike="noStrike"/>
                        <a:t>0.225934574</a:t>
                      </a:r>
                      <a:endParaRPr lang="en-US" sz="1600" b="0" i="0" u="none" strike="noStrike">
                        <a:solidFill>
                          <a:srgbClr val="000000"/>
                        </a:solidFill>
                        <a:latin typeface="Calibri"/>
                      </a:endParaRPr>
                    </a:p>
                  </a:txBody>
                  <a:tcPr marL="0" marR="0" marT="0" marB="0" anchor="b"/>
                </a:tc>
                <a:tc>
                  <a:txBody>
                    <a:bodyPr/>
                    <a:lstStyle/>
                    <a:p>
                      <a:pPr algn="ctr" fontAlgn="b"/>
                      <a:r>
                        <a:rPr lang="en-US" sz="1600" u="none" strike="noStrike"/>
                        <a:t>8</a:t>
                      </a:r>
                      <a:endParaRPr lang="en-US" sz="1600" b="0" i="0" u="none" strike="noStrike">
                        <a:solidFill>
                          <a:srgbClr val="000000"/>
                        </a:solidFill>
                        <a:latin typeface="Calibri"/>
                      </a:endParaRPr>
                    </a:p>
                  </a:txBody>
                  <a:tcPr marL="0" marR="0" marT="0" marB="0" anchor="ctr"/>
                </a:tc>
                <a:tc>
                  <a:txBody>
                    <a:bodyPr/>
                    <a:lstStyle/>
                    <a:p>
                      <a:pPr algn="ctr" fontAlgn="b"/>
                      <a:r>
                        <a:rPr lang="en-US" sz="1600" u="none" strike="noStrike" dirty="0"/>
                        <a:t>83.61%</a:t>
                      </a:r>
                      <a:endParaRPr lang="en-US" sz="1600" b="0" i="0" u="none" strike="noStrike" dirty="0">
                        <a:solidFill>
                          <a:srgbClr val="000000"/>
                        </a:solidFill>
                        <a:latin typeface="Calibri"/>
                      </a:endParaRPr>
                    </a:p>
                  </a:txBody>
                  <a:tcPr marL="0" marR="0" marT="0" marB="0" anchor="ctr"/>
                </a:tc>
              </a:tr>
              <a:tr h="237398">
                <a:tc>
                  <a:txBody>
                    <a:bodyPr/>
                    <a:lstStyle/>
                    <a:p>
                      <a:pPr algn="r" fontAlgn="b"/>
                      <a:r>
                        <a:rPr lang="en-US" sz="1600" u="none" strike="noStrike"/>
                        <a:t>0.301246099</a:t>
                      </a:r>
                      <a:endParaRPr lang="en-US" sz="1600" b="0" i="0" u="none" strike="noStrike">
                        <a:solidFill>
                          <a:srgbClr val="000000"/>
                        </a:solidFill>
                        <a:latin typeface="Calibri"/>
                      </a:endParaRPr>
                    </a:p>
                  </a:txBody>
                  <a:tcPr marL="0" marR="0" marT="0" marB="0" anchor="b"/>
                </a:tc>
                <a:tc>
                  <a:txBody>
                    <a:bodyPr/>
                    <a:lstStyle/>
                    <a:p>
                      <a:pPr algn="ctr" fontAlgn="b"/>
                      <a:r>
                        <a:rPr lang="en-US" sz="1600" u="none" strike="noStrike"/>
                        <a:t>8</a:t>
                      </a:r>
                      <a:endParaRPr lang="en-US" sz="1600" b="0" i="0" u="none" strike="noStrike">
                        <a:solidFill>
                          <a:srgbClr val="000000"/>
                        </a:solidFill>
                        <a:latin typeface="Calibri"/>
                      </a:endParaRPr>
                    </a:p>
                  </a:txBody>
                  <a:tcPr marL="0" marR="0" marT="0" marB="0" anchor="ctr"/>
                </a:tc>
                <a:tc>
                  <a:txBody>
                    <a:bodyPr/>
                    <a:lstStyle/>
                    <a:p>
                      <a:pPr algn="ctr" fontAlgn="b"/>
                      <a:r>
                        <a:rPr lang="en-US" sz="1600" u="none" strike="noStrike" dirty="0"/>
                        <a:t>96.72%</a:t>
                      </a:r>
                      <a:endParaRPr lang="en-US" sz="1600" b="0" i="0" u="none" strike="noStrike" dirty="0">
                        <a:solidFill>
                          <a:srgbClr val="000000"/>
                        </a:solidFill>
                        <a:latin typeface="Calibri"/>
                      </a:endParaRPr>
                    </a:p>
                  </a:txBody>
                  <a:tcPr marL="0" marR="0" marT="0" marB="0" anchor="ctr"/>
                </a:tc>
              </a:tr>
              <a:tr h="237398">
                <a:tc>
                  <a:txBody>
                    <a:bodyPr/>
                    <a:lstStyle/>
                    <a:p>
                      <a:pPr algn="r" fontAlgn="b"/>
                      <a:r>
                        <a:rPr lang="en-US" sz="1600" u="none" strike="noStrike" dirty="0"/>
                        <a:t>0.376557623</a:t>
                      </a:r>
                      <a:endParaRPr lang="en-US" sz="1600" b="0" i="0" u="none" strike="noStrike" dirty="0">
                        <a:solidFill>
                          <a:srgbClr val="000000"/>
                        </a:solidFill>
                        <a:latin typeface="Calibri"/>
                      </a:endParaRPr>
                    </a:p>
                  </a:txBody>
                  <a:tcPr marL="0" marR="0" marT="0" marB="0" anchor="b"/>
                </a:tc>
                <a:tc>
                  <a:txBody>
                    <a:bodyPr/>
                    <a:lstStyle/>
                    <a:p>
                      <a:pPr algn="ctr" fontAlgn="b"/>
                      <a:r>
                        <a:rPr lang="en-US" sz="1600" u="none" strike="noStrike"/>
                        <a:t>1</a:t>
                      </a:r>
                      <a:endParaRPr lang="en-US" sz="1600" b="0" i="0" u="none" strike="noStrike">
                        <a:solidFill>
                          <a:srgbClr val="000000"/>
                        </a:solidFill>
                        <a:latin typeface="Calibri"/>
                      </a:endParaRPr>
                    </a:p>
                  </a:txBody>
                  <a:tcPr marL="0" marR="0" marT="0" marB="0" anchor="ctr"/>
                </a:tc>
                <a:tc>
                  <a:txBody>
                    <a:bodyPr/>
                    <a:lstStyle/>
                    <a:p>
                      <a:pPr algn="ctr" fontAlgn="b"/>
                      <a:r>
                        <a:rPr lang="en-US" sz="1600" u="none" strike="noStrike" dirty="0"/>
                        <a:t>98.36%</a:t>
                      </a:r>
                      <a:endParaRPr lang="en-US" sz="1600" b="0" i="0" u="none" strike="noStrike" dirty="0">
                        <a:solidFill>
                          <a:srgbClr val="000000"/>
                        </a:solidFill>
                        <a:latin typeface="Calibri"/>
                      </a:endParaRPr>
                    </a:p>
                  </a:txBody>
                  <a:tcPr marL="0" marR="0" marT="0" marB="0" anchor="ctr"/>
                </a:tc>
              </a:tr>
              <a:tr h="237398">
                <a:tc>
                  <a:txBody>
                    <a:bodyPr/>
                    <a:lstStyle/>
                    <a:p>
                      <a:pPr algn="r" fontAlgn="b"/>
                      <a:r>
                        <a:rPr lang="en-US" sz="1600" u="none" strike="noStrike"/>
                        <a:t>0.451869148</a:t>
                      </a:r>
                      <a:endParaRPr lang="en-US" sz="1600" b="0" i="0" u="none" strike="noStrike">
                        <a:solidFill>
                          <a:srgbClr val="000000"/>
                        </a:solidFill>
                        <a:latin typeface="Calibri"/>
                      </a:endParaRPr>
                    </a:p>
                  </a:txBody>
                  <a:tcPr marL="0" marR="0" marT="0" marB="0" anchor="b"/>
                </a:tc>
                <a:tc>
                  <a:txBody>
                    <a:bodyPr/>
                    <a:lstStyle/>
                    <a:p>
                      <a:pPr algn="ctr" fontAlgn="b"/>
                      <a:r>
                        <a:rPr lang="en-US" sz="1600" u="none" strike="noStrike"/>
                        <a:t>0</a:t>
                      </a:r>
                      <a:endParaRPr lang="en-US" sz="1600" b="0" i="0" u="none" strike="noStrike">
                        <a:solidFill>
                          <a:srgbClr val="000000"/>
                        </a:solidFill>
                        <a:latin typeface="Calibri"/>
                      </a:endParaRPr>
                    </a:p>
                  </a:txBody>
                  <a:tcPr marL="0" marR="0" marT="0" marB="0" anchor="ctr"/>
                </a:tc>
                <a:tc>
                  <a:txBody>
                    <a:bodyPr/>
                    <a:lstStyle/>
                    <a:p>
                      <a:pPr algn="ctr" fontAlgn="b"/>
                      <a:r>
                        <a:rPr lang="en-US" sz="1600" u="none" strike="noStrike" dirty="0"/>
                        <a:t>98.36%</a:t>
                      </a:r>
                      <a:endParaRPr lang="en-US" sz="1600" b="0" i="0" u="none" strike="noStrike" dirty="0">
                        <a:solidFill>
                          <a:srgbClr val="000000"/>
                        </a:solidFill>
                        <a:latin typeface="Calibri"/>
                      </a:endParaRPr>
                    </a:p>
                  </a:txBody>
                  <a:tcPr marL="0" marR="0" marT="0" marB="0" anchor="ctr"/>
                </a:tc>
              </a:tr>
              <a:tr h="237398">
                <a:tc>
                  <a:txBody>
                    <a:bodyPr/>
                    <a:lstStyle/>
                    <a:p>
                      <a:pPr algn="l" fontAlgn="b"/>
                      <a:r>
                        <a:rPr lang="en-US" sz="1600" u="none" strike="noStrike" dirty="0"/>
                        <a:t>More</a:t>
                      </a:r>
                      <a:endParaRPr lang="en-US" sz="1600" b="0" i="0" u="none" strike="noStrike" dirty="0">
                        <a:solidFill>
                          <a:srgbClr val="000000"/>
                        </a:solidFill>
                        <a:latin typeface="Calibri"/>
                      </a:endParaRPr>
                    </a:p>
                  </a:txBody>
                  <a:tcPr marL="0" marR="0" marT="0" marB="0" anchor="b"/>
                </a:tc>
                <a:tc>
                  <a:txBody>
                    <a:bodyPr/>
                    <a:lstStyle/>
                    <a:p>
                      <a:pPr algn="ctr" fontAlgn="b"/>
                      <a:r>
                        <a:rPr lang="en-US" sz="1600" u="none" strike="noStrike"/>
                        <a:t>1</a:t>
                      </a:r>
                      <a:endParaRPr lang="en-US" sz="1600" b="0" i="0" u="none" strike="noStrike">
                        <a:solidFill>
                          <a:srgbClr val="000000"/>
                        </a:solidFill>
                        <a:latin typeface="Calibri"/>
                      </a:endParaRPr>
                    </a:p>
                  </a:txBody>
                  <a:tcPr marL="0" marR="0" marT="0" marB="0" anchor="ctr"/>
                </a:tc>
                <a:tc>
                  <a:txBody>
                    <a:bodyPr/>
                    <a:lstStyle/>
                    <a:p>
                      <a:pPr algn="ctr" fontAlgn="b"/>
                      <a:r>
                        <a:rPr lang="en-US" sz="1600" u="none" strike="noStrike" dirty="0"/>
                        <a:t>100.00%</a:t>
                      </a:r>
                      <a:endParaRPr lang="en-US" sz="1600" b="0" i="0" u="none" strike="noStrike" dirty="0">
                        <a:solidFill>
                          <a:srgbClr val="000000"/>
                        </a:solidFill>
                        <a:latin typeface="Calibri"/>
                      </a:endParaRPr>
                    </a:p>
                  </a:txBody>
                  <a:tcPr marL="0" marR="0" marT="0" marB="0" anchor="ctr"/>
                </a:tc>
              </a:tr>
            </a:tbl>
          </a:graphicData>
        </a:graphic>
      </p:graphicFrame>
      <p:cxnSp>
        <p:nvCxnSpPr>
          <p:cNvPr id="6" name="Straight Arrow Connector 5"/>
          <p:cNvCxnSpPr/>
          <p:nvPr/>
        </p:nvCxnSpPr>
        <p:spPr>
          <a:xfrm flipV="1">
            <a:off x="1475656" y="4365104"/>
            <a:ext cx="1008112" cy="1224136"/>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sp>
        <p:nvSpPr>
          <p:cNvPr id="7" name="TextBox 6"/>
          <p:cNvSpPr txBox="1"/>
          <p:nvPr/>
        </p:nvSpPr>
        <p:spPr>
          <a:xfrm>
            <a:off x="179512" y="5661248"/>
            <a:ext cx="3384376" cy="646331"/>
          </a:xfrm>
          <a:prstGeom prst="rect">
            <a:avLst/>
          </a:prstGeom>
          <a:noFill/>
        </p:spPr>
        <p:txBody>
          <a:bodyPr wrap="square" rtlCol="0">
            <a:spAutoFit/>
          </a:bodyPr>
          <a:lstStyle/>
          <a:p>
            <a:r>
              <a:rPr lang="en-ZA" b="1" u="sng" dirty="0" smtClean="0"/>
              <a:t>Discrete intervals (bin) = Percentage </a:t>
            </a:r>
            <a:endParaRPr lang="en-ZA" b="1" u="sng" dirty="0"/>
          </a:p>
        </p:txBody>
      </p:sp>
      <p:cxnSp>
        <p:nvCxnSpPr>
          <p:cNvPr id="9" name="Straight Arrow Connector 8"/>
          <p:cNvCxnSpPr/>
          <p:nvPr/>
        </p:nvCxnSpPr>
        <p:spPr>
          <a:xfrm flipV="1">
            <a:off x="4355976" y="5157192"/>
            <a:ext cx="0" cy="864096"/>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sp>
        <p:nvSpPr>
          <p:cNvPr id="10" name="TextBox 9"/>
          <p:cNvSpPr txBox="1"/>
          <p:nvPr/>
        </p:nvSpPr>
        <p:spPr>
          <a:xfrm>
            <a:off x="3779912" y="6093296"/>
            <a:ext cx="3384376" cy="646331"/>
          </a:xfrm>
          <a:prstGeom prst="rect">
            <a:avLst/>
          </a:prstGeom>
          <a:noFill/>
        </p:spPr>
        <p:txBody>
          <a:bodyPr wrap="square" rtlCol="0">
            <a:spAutoFit/>
          </a:bodyPr>
          <a:lstStyle/>
          <a:p>
            <a:r>
              <a:rPr lang="en-ZA" b="1" u="sng" dirty="0" smtClean="0"/>
              <a:t>Number of Observations per interval (bin) = 61 municipalities</a:t>
            </a:r>
            <a:endParaRPr lang="en-ZA" b="1" u="sng" dirty="0"/>
          </a:p>
        </p:txBody>
      </p:sp>
      <p:sp>
        <p:nvSpPr>
          <p:cNvPr id="11" name="Rectangle 10"/>
          <p:cNvSpPr/>
          <p:nvPr/>
        </p:nvSpPr>
        <p:spPr>
          <a:xfrm>
            <a:off x="6300192" y="3789040"/>
            <a:ext cx="2699792" cy="1200329"/>
          </a:xfrm>
          <a:prstGeom prst="rect">
            <a:avLst/>
          </a:prstGeom>
        </p:spPr>
        <p:txBody>
          <a:bodyPr wrap="square">
            <a:spAutoFit/>
          </a:bodyPr>
          <a:lstStyle/>
          <a:p>
            <a:r>
              <a:rPr lang="en-ZA" b="1" u="sng" dirty="0" smtClean="0"/>
              <a:t>Cumulative </a:t>
            </a:r>
            <a:r>
              <a:rPr lang="en-ZA" b="1" u="sng" dirty="0" smtClean="0"/>
              <a:t>number of observations in all of the bins up to the specified bin</a:t>
            </a:r>
          </a:p>
        </p:txBody>
      </p:sp>
      <p:cxnSp>
        <p:nvCxnSpPr>
          <p:cNvPr id="13" name="Straight Arrow Connector 12"/>
          <p:cNvCxnSpPr/>
          <p:nvPr/>
        </p:nvCxnSpPr>
        <p:spPr>
          <a:xfrm flipH="1" flipV="1">
            <a:off x="6084168" y="3429000"/>
            <a:ext cx="648072" cy="288032"/>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95536" y="116632"/>
            <a:ext cx="8458200" cy="648072"/>
          </a:xfrm>
          <a:solidFill>
            <a:schemeClr val="bg2">
              <a:lumMod val="75000"/>
            </a:schemeClr>
          </a:solidFill>
          <a:effectLst>
            <a:glow rad="63500">
              <a:schemeClr val="accent1">
                <a:satMod val="175000"/>
                <a:alpha val="40000"/>
              </a:schemeClr>
            </a:glow>
          </a:effectLst>
        </p:spPr>
        <p:txBody>
          <a:bodyPr anchor="ctr">
            <a:normAutofit/>
          </a:bodyPr>
          <a:lstStyle/>
          <a:p>
            <a:pPr algn="ctr"/>
            <a:r>
              <a:rPr lang="en-US" b="1" dirty="0" smtClean="0"/>
              <a:t>INTRODUCTION</a:t>
            </a:r>
            <a:endParaRPr lang="en-ZA" dirty="0"/>
          </a:p>
        </p:txBody>
      </p:sp>
      <p:sp>
        <p:nvSpPr>
          <p:cNvPr id="3" name="Rectangle 2"/>
          <p:cNvSpPr/>
          <p:nvPr/>
        </p:nvSpPr>
        <p:spPr>
          <a:xfrm>
            <a:off x="323528" y="1401743"/>
            <a:ext cx="8640960" cy="4524315"/>
          </a:xfrm>
          <a:prstGeom prst="rect">
            <a:avLst/>
          </a:prstGeom>
        </p:spPr>
        <p:txBody>
          <a:bodyPr wrap="square" anchor="ctr">
            <a:spAutoFit/>
          </a:bodyPr>
          <a:lstStyle/>
          <a:p>
            <a:pPr algn="just">
              <a:lnSpc>
                <a:spcPct val="150000"/>
              </a:lnSpc>
            </a:pPr>
            <a:r>
              <a:rPr lang="en-ZA" sz="2400" dirty="0" smtClean="0"/>
              <a:t>Graph = Displays 4 performance measures</a:t>
            </a:r>
          </a:p>
          <a:p>
            <a:pPr algn="just">
              <a:lnSpc>
                <a:spcPct val="150000"/>
              </a:lnSpc>
            </a:pPr>
            <a:endParaRPr lang="en-ZA" sz="2400" dirty="0" smtClean="0"/>
          </a:p>
          <a:p>
            <a:pPr algn="just">
              <a:lnSpc>
                <a:spcPct val="150000"/>
              </a:lnSpc>
            </a:pPr>
            <a:r>
              <a:rPr lang="en-ZA" sz="2400" b="1" dirty="0" smtClean="0"/>
              <a:t>Improve/ </a:t>
            </a:r>
            <a:r>
              <a:rPr lang="en-ZA" sz="2400" b="1" dirty="0" smtClean="0"/>
              <a:t>Deteriorated </a:t>
            </a:r>
            <a:r>
              <a:rPr lang="en-ZA" sz="2400" b="1" dirty="0" smtClean="0"/>
              <a:t>in Average Municipal </a:t>
            </a:r>
            <a:r>
              <a:rPr lang="en-ZA" sz="2400" b="1" dirty="0" smtClean="0"/>
              <a:t>Standard </a:t>
            </a:r>
            <a:r>
              <a:rPr lang="en-ZA" sz="2400" dirty="0" smtClean="0"/>
              <a:t>= If 2003/4 Score &lt;&gt; 2009/10 Score then </a:t>
            </a:r>
            <a:r>
              <a:rPr lang="en-ZA" sz="2400" b="1" dirty="0" smtClean="0">
                <a:solidFill>
                  <a:srgbClr val="FF0000"/>
                </a:solidFill>
              </a:rPr>
              <a:t>Improved/Deteriorated</a:t>
            </a:r>
            <a:endParaRPr lang="en-ZA" sz="2400" b="1" dirty="0" smtClean="0">
              <a:solidFill>
                <a:srgbClr val="FF0000"/>
              </a:solidFill>
            </a:endParaRPr>
          </a:p>
          <a:p>
            <a:pPr algn="just">
              <a:lnSpc>
                <a:spcPct val="150000"/>
              </a:lnSpc>
            </a:pPr>
            <a:r>
              <a:rPr lang="en-ZA" sz="2400" b="1" dirty="0" smtClean="0"/>
              <a:t>Average Municipal </a:t>
            </a:r>
            <a:r>
              <a:rPr lang="en-ZA" sz="2400" b="1" dirty="0" smtClean="0"/>
              <a:t>Standard </a:t>
            </a:r>
            <a:r>
              <a:rPr lang="en-ZA" sz="2400" b="1" dirty="0" smtClean="0"/>
              <a:t>Better/Worse than Average </a:t>
            </a:r>
            <a:r>
              <a:rPr lang="en-ZA" sz="2400" b="1" dirty="0" smtClean="0"/>
              <a:t>Total Standard </a:t>
            </a:r>
            <a:r>
              <a:rPr lang="en-ZA" sz="2400" dirty="0" smtClean="0"/>
              <a:t>= </a:t>
            </a:r>
            <a:r>
              <a:rPr lang="en-ZA" sz="2400" dirty="0" smtClean="0"/>
              <a:t>If Average Municipal Standard Score </a:t>
            </a:r>
            <a:r>
              <a:rPr lang="en-ZA" sz="2400" dirty="0" smtClean="0"/>
              <a:t>&lt;&gt; </a:t>
            </a:r>
            <a:r>
              <a:rPr lang="en-ZA" sz="2400" dirty="0" smtClean="0"/>
              <a:t>Average Total Standard Score then </a:t>
            </a:r>
            <a:r>
              <a:rPr lang="en-ZA" sz="2400" b="1" dirty="0" smtClean="0">
                <a:solidFill>
                  <a:srgbClr val="FF0000"/>
                </a:solidFill>
              </a:rPr>
              <a:t>Better/Worse</a:t>
            </a:r>
            <a:endParaRPr lang="en-ZA" sz="2400" b="1" dirty="0" smtClean="0">
              <a:solidFill>
                <a:srgbClr val="FF0000"/>
              </a:solidFill>
            </a:endParaRPr>
          </a:p>
          <a:p>
            <a:pPr algn="just">
              <a:lnSpc>
                <a:spcPct val="150000"/>
              </a:lnSpc>
            </a:pPr>
            <a:endParaRPr lang="en-ZA" sz="2400" dirty="0"/>
          </a:p>
        </p:txBody>
      </p:sp>
      <p:sp>
        <p:nvSpPr>
          <p:cNvPr id="4" name="TextBox 3"/>
          <p:cNvSpPr txBox="1"/>
          <p:nvPr/>
        </p:nvSpPr>
        <p:spPr>
          <a:xfrm>
            <a:off x="6228184" y="1916832"/>
            <a:ext cx="2592288" cy="369332"/>
          </a:xfrm>
          <a:prstGeom prst="rect">
            <a:avLst/>
          </a:prstGeom>
          <a:noFill/>
        </p:spPr>
        <p:txBody>
          <a:bodyPr wrap="square" rtlCol="0">
            <a:spAutoFit/>
          </a:bodyPr>
          <a:lstStyle/>
          <a:p>
            <a:r>
              <a:rPr lang="en-ZA" b="1" dirty="0" smtClean="0">
                <a:solidFill>
                  <a:srgbClr val="0070C0"/>
                </a:solidFill>
              </a:rPr>
              <a:t>Individual Municipalities</a:t>
            </a:r>
            <a:endParaRPr lang="en-ZA" b="1" dirty="0">
              <a:solidFill>
                <a:srgbClr val="0070C0"/>
              </a:solidFill>
            </a:endParaRPr>
          </a:p>
        </p:txBody>
      </p:sp>
      <p:cxnSp>
        <p:nvCxnSpPr>
          <p:cNvPr id="5" name="Straight Arrow Connector 4"/>
          <p:cNvCxnSpPr/>
          <p:nvPr/>
        </p:nvCxnSpPr>
        <p:spPr>
          <a:xfrm flipV="1">
            <a:off x="5148064" y="2204864"/>
            <a:ext cx="1080120" cy="504056"/>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7" name="Straight Arrow Connector 6"/>
          <p:cNvCxnSpPr/>
          <p:nvPr/>
        </p:nvCxnSpPr>
        <p:spPr>
          <a:xfrm flipV="1">
            <a:off x="6228184" y="4221088"/>
            <a:ext cx="1368152" cy="1152128"/>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sp>
        <p:nvSpPr>
          <p:cNvPr id="10" name="TextBox 9"/>
          <p:cNvSpPr txBox="1"/>
          <p:nvPr/>
        </p:nvSpPr>
        <p:spPr>
          <a:xfrm>
            <a:off x="5292080" y="5517232"/>
            <a:ext cx="3096344" cy="369332"/>
          </a:xfrm>
          <a:prstGeom prst="rect">
            <a:avLst/>
          </a:prstGeom>
          <a:noFill/>
        </p:spPr>
        <p:txBody>
          <a:bodyPr wrap="square" rtlCol="0">
            <a:spAutoFit/>
          </a:bodyPr>
          <a:lstStyle/>
          <a:p>
            <a:r>
              <a:rPr lang="en-ZA" b="1" dirty="0" smtClean="0">
                <a:solidFill>
                  <a:srgbClr val="0070C0"/>
                </a:solidFill>
              </a:rPr>
              <a:t>All the Municipalities, n=61</a:t>
            </a:r>
            <a:endParaRPr lang="en-ZA" b="1" dirty="0">
              <a:solidFill>
                <a:srgbClr val="0070C0"/>
              </a:solidFill>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95536" y="116632"/>
            <a:ext cx="8458200" cy="648072"/>
          </a:xfrm>
          <a:solidFill>
            <a:schemeClr val="bg2">
              <a:lumMod val="75000"/>
            </a:schemeClr>
          </a:solidFill>
          <a:effectLst>
            <a:glow rad="63500">
              <a:schemeClr val="accent1">
                <a:satMod val="175000"/>
                <a:alpha val="40000"/>
              </a:schemeClr>
            </a:glow>
          </a:effectLst>
        </p:spPr>
        <p:txBody>
          <a:bodyPr anchor="ctr">
            <a:normAutofit/>
          </a:bodyPr>
          <a:lstStyle/>
          <a:p>
            <a:pPr algn="ctr"/>
            <a:r>
              <a:rPr lang="en-US" b="1" dirty="0" smtClean="0"/>
              <a:t>INTRODUCTION</a:t>
            </a:r>
            <a:endParaRPr lang="en-ZA" dirty="0"/>
          </a:p>
        </p:txBody>
      </p:sp>
      <p:sp>
        <p:nvSpPr>
          <p:cNvPr id="3" name="Rectangle 2"/>
          <p:cNvSpPr/>
          <p:nvPr/>
        </p:nvSpPr>
        <p:spPr>
          <a:xfrm>
            <a:off x="323528" y="847745"/>
            <a:ext cx="8640960" cy="5632311"/>
          </a:xfrm>
          <a:prstGeom prst="rect">
            <a:avLst/>
          </a:prstGeom>
        </p:spPr>
        <p:txBody>
          <a:bodyPr wrap="square" anchor="ctr">
            <a:spAutoFit/>
          </a:bodyPr>
          <a:lstStyle/>
          <a:p>
            <a:pPr algn="just">
              <a:lnSpc>
                <a:spcPct val="150000"/>
              </a:lnSpc>
            </a:pPr>
            <a:r>
              <a:rPr lang="en-ZA" sz="2400" dirty="0" smtClean="0"/>
              <a:t>Graph = Displays 4 performance measures</a:t>
            </a:r>
          </a:p>
          <a:p>
            <a:pPr algn="just">
              <a:lnSpc>
                <a:spcPct val="150000"/>
              </a:lnSpc>
            </a:pPr>
            <a:endParaRPr lang="en-ZA" sz="2400" dirty="0" smtClean="0"/>
          </a:p>
          <a:p>
            <a:pPr algn="just">
              <a:lnSpc>
                <a:spcPct val="150000"/>
              </a:lnSpc>
            </a:pPr>
            <a:r>
              <a:rPr lang="en-ZA" sz="2400" b="1" dirty="0" smtClean="0"/>
              <a:t>Difference </a:t>
            </a:r>
            <a:r>
              <a:rPr lang="en-ZA" sz="2400" b="1" dirty="0" smtClean="0"/>
              <a:t>in Average </a:t>
            </a:r>
            <a:r>
              <a:rPr lang="en-ZA" sz="2400" b="1" dirty="0" smtClean="0"/>
              <a:t>Municipal </a:t>
            </a:r>
            <a:r>
              <a:rPr lang="en-ZA" sz="2400" b="1" dirty="0" smtClean="0"/>
              <a:t>Standard Better/Worse </a:t>
            </a:r>
            <a:r>
              <a:rPr lang="en-ZA" sz="2400" b="1" dirty="0" smtClean="0"/>
              <a:t>than Difference </a:t>
            </a:r>
            <a:r>
              <a:rPr lang="en-ZA" sz="2400" b="1" dirty="0" smtClean="0"/>
              <a:t>in </a:t>
            </a:r>
            <a:r>
              <a:rPr lang="en-ZA" sz="2400" b="1" dirty="0" smtClean="0"/>
              <a:t>Total Standard </a:t>
            </a:r>
            <a:r>
              <a:rPr lang="en-ZA" sz="2400" dirty="0" smtClean="0"/>
              <a:t>= </a:t>
            </a:r>
            <a:r>
              <a:rPr lang="en-ZA" sz="2400" dirty="0" smtClean="0"/>
              <a:t>If </a:t>
            </a:r>
            <a:r>
              <a:rPr lang="en-ZA" sz="2400" dirty="0" smtClean="0"/>
              <a:t>Difference in Average </a:t>
            </a:r>
            <a:r>
              <a:rPr lang="en-ZA" sz="2400" dirty="0" smtClean="0"/>
              <a:t>Municipal Standard Score </a:t>
            </a:r>
            <a:r>
              <a:rPr lang="en-ZA" sz="2400" dirty="0" smtClean="0"/>
              <a:t>&lt;&gt; Difference in Average </a:t>
            </a:r>
            <a:r>
              <a:rPr lang="en-ZA" sz="2400" dirty="0" smtClean="0"/>
              <a:t>Total Standard Score then </a:t>
            </a:r>
            <a:r>
              <a:rPr lang="en-ZA" sz="2400" b="1" dirty="0" smtClean="0">
                <a:solidFill>
                  <a:srgbClr val="FF0000"/>
                </a:solidFill>
              </a:rPr>
              <a:t>Better/Worse</a:t>
            </a:r>
          </a:p>
          <a:p>
            <a:pPr algn="just">
              <a:lnSpc>
                <a:spcPct val="150000"/>
              </a:lnSpc>
            </a:pPr>
            <a:r>
              <a:rPr lang="en-ZA" sz="2400" b="1" dirty="0" smtClean="0"/>
              <a:t>% Total Performance in Average Municipal </a:t>
            </a:r>
            <a:r>
              <a:rPr lang="en-ZA" sz="2400" b="1" dirty="0" smtClean="0"/>
              <a:t>Standard =</a:t>
            </a:r>
            <a:r>
              <a:rPr lang="en-ZA" sz="2400" dirty="0" smtClean="0"/>
              <a:t>  Average Score of the above three (3) performance measures for each municipality</a:t>
            </a:r>
            <a:endParaRPr lang="en-ZA" sz="2400" b="1" dirty="0" smtClean="0"/>
          </a:p>
          <a:p>
            <a:pPr algn="just">
              <a:lnSpc>
                <a:spcPct val="150000"/>
              </a:lnSpc>
            </a:pPr>
            <a:endParaRPr lang="en-ZA" sz="2400"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95536" y="116632"/>
            <a:ext cx="8458200" cy="648072"/>
          </a:xfrm>
          <a:solidFill>
            <a:schemeClr val="bg2">
              <a:lumMod val="75000"/>
            </a:schemeClr>
          </a:solidFill>
          <a:effectLst>
            <a:glow rad="63500">
              <a:schemeClr val="accent1">
                <a:satMod val="175000"/>
                <a:alpha val="40000"/>
              </a:schemeClr>
            </a:glow>
          </a:effectLst>
        </p:spPr>
        <p:txBody>
          <a:bodyPr anchor="ctr">
            <a:normAutofit/>
          </a:bodyPr>
          <a:lstStyle/>
          <a:p>
            <a:pPr algn="ctr"/>
            <a:r>
              <a:rPr lang="en-US" b="1" dirty="0" smtClean="0"/>
              <a:t>REVENUE</a:t>
            </a:r>
            <a:endParaRPr lang="en-ZA" dirty="0"/>
          </a:p>
        </p:txBody>
      </p:sp>
      <p:pic>
        <p:nvPicPr>
          <p:cNvPr id="37890" name="Picture 2" descr="http://www.sagebridgedigital.com/wp-content/uploads/2011/11/business-increase-revenue.jpg"/>
          <p:cNvPicPr>
            <a:picLocks noChangeAspect="1" noChangeArrowheads="1"/>
          </p:cNvPicPr>
          <p:nvPr/>
        </p:nvPicPr>
        <p:blipFill>
          <a:blip r:embed="rId2" cstate="print"/>
          <a:srcRect/>
          <a:stretch>
            <a:fillRect/>
          </a:stretch>
        </p:blipFill>
        <p:spPr bwMode="auto">
          <a:xfrm>
            <a:off x="5508104" y="4077072"/>
            <a:ext cx="3333750" cy="2505076"/>
          </a:xfrm>
          <a:prstGeom prst="rect">
            <a:avLst/>
          </a:prstGeom>
          <a:noFill/>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95536" y="116632"/>
            <a:ext cx="8605620" cy="1026352"/>
          </a:xfrm>
          <a:solidFill>
            <a:schemeClr val="bg2">
              <a:lumMod val="75000"/>
            </a:schemeClr>
          </a:solidFill>
          <a:effectLst>
            <a:glow rad="63500">
              <a:schemeClr val="accent1">
                <a:satMod val="175000"/>
                <a:alpha val="40000"/>
              </a:schemeClr>
            </a:glow>
          </a:effectLst>
        </p:spPr>
        <p:txBody>
          <a:bodyPr anchor="ctr">
            <a:normAutofit fontScale="90000"/>
          </a:bodyPr>
          <a:lstStyle/>
          <a:p>
            <a:pPr algn="ctr"/>
            <a:r>
              <a:rPr lang="en-US" dirty="0" smtClean="0"/>
              <a:t>Property rates as a % of total revenue (Bigger is Better)</a:t>
            </a:r>
            <a:endParaRPr lang="en-ZA" dirty="0"/>
          </a:p>
        </p:txBody>
      </p:sp>
      <p:graphicFrame>
        <p:nvGraphicFramePr>
          <p:cNvPr id="4" name="Table 3"/>
          <p:cNvGraphicFramePr>
            <a:graphicFrameLocks noGrp="1"/>
          </p:cNvGraphicFramePr>
          <p:nvPr/>
        </p:nvGraphicFramePr>
        <p:xfrm>
          <a:off x="251521" y="1420950"/>
          <a:ext cx="5749239" cy="5338712"/>
        </p:xfrm>
        <a:graphic>
          <a:graphicData uri="http://schemas.openxmlformats.org/drawingml/2006/table">
            <a:tbl>
              <a:tblPr>
                <a:tableStyleId>{35758FB7-9AC5-4552-8A53-C91805E547FA}</a:tableStyleId>
              </a:tblPr>
              <a:tblGrid>
                <a:gridCol w="3315611"/>
                <a:gridCol w="1192315"/>
                <a:gridCol w="1241313"/>
              </a:tblGrid>
              <a:tr h="474796">
                <a:tc>
                  <a:txBody>
                    <a:bodyPr/>
                    <a:lstStyle/>
                    <a:p>
                      <a:pPr algn="ctr" fontAlgn="b"/>
                      <a:r>
                        <a:rPr lang="en-US" sz="1600" u="none" strike="noStrike" dirty="0" smtClean="0"/>
                        <a:t>Average: </a:t>
                      </a:r>
                      <a:r>
                        <a:rPr lang="en-US" sz="1600" u="none" strike="noStrike" dirty="0"/>
                        <a:t>2003-2004</a:t>
                      </a:r>
                      <a:endParaRPr lang="en-US" sz="1600" b="0" i="1" u="none" strike="noStrike" dirty="0">
                        <a:solidFill>
                          <a:srgbClr val="000000"/>
                        </a:solidFill>
                        <a:latin typeface="Calibri"/>
                      </a:endParaRPr>
                    </a:p>
                  </a:txBody>
                  <a:tcPr marL="0" marR="0" marT="0" marB="0" anchor="b"/>
                </a:tc>
                <a:tc>
                  <a:txBody>
                    <a:bodyPr/>
                    <a:lstStyle/>
                    <a:p>
                      <a:pPr algn="ctr" fontAlgn="b"/>
                      <a:r>
                        <a:rPr lang="en-US" sz="1600" u="none" strike="noStrike" dirty="0"/>
                        <a:t>Frequency</a:t>
                      </a:r>
                      <a:endParaRPr lang="en-US" sz="1600" b="0" i="1" u="none" strike="noStrike" dirty="0">
                        <a:solidFill>
                          <a:srgbClr val="000000"/>
                        </a:solidFill>
                        <a:latin typeface="Calibri"/>
                      </a:endParaRPr>
                    </a:p>
                  </a:txBody>
                  <a:tcPr marL="0" marR="0" marT="0" marB="0" anchor="ctr"/>
                </a:tc>
                <a:tc>
                  <a:txBody>
                    <a:bodyPr/>
                    <a:lstStyle/>
                    <a:p>
                      <a:pPr algn="ctr" fontAlgn="b"/>
                      <a:r>
                        <a:rPr lang="en-US" sz="1600" u="none" strike="noStrike" dirty="0"/>
                        <a:t>Cumulative %</a:t>
                      </a:r>
                      <a:endParaRPr lang="en-US" sz="1600" b="0" i="1" u="none" strike="noStrike" dirty="0">
                        <a:solidFill>
                          <a:srgbClr val="000000"/>
                        </a:solidFill>
                        <a:latin typeface="Calibri"/>
                      </a:endParaRPr>
                    </a:p>
                  </a:txBody>
                  <a:tcPr marL="0" marR="0" marT="0" marB="0" anchor="ctr"/>
                </a:tc>
              </a:tr>
              <a:tr h="237398">
                <a:tc>
                  <a:txBody>
                    <a:bodyPr/>
                    <a:lstStyle/>
                    <a:p>
                      <a:pPr algn="r" fontAlgn="b"/>
                      <a:r>
                        <a:rPr lang="en-US" sz="1600" b="1" u="none" strike="noStrike" dirty="0">
                          <a:solidFill>
                            <a:srgbClr val="FF0000"/>
                          </a:solidFill>
                        </a:rPr>
                        <a:t>0</a:t>
                      </a:r>
                      <a:endParaRPr lang="en-US" sz="1600" b="1" i="0" u="none" strike="noStrike" dirty="0">
                        <a:solidFill>
                          <a:srgbClr val="FF0000"/>
                        </a:solidFill>
                        <a:latin typeface="Calibri"/>
                      </a:endParaRPr>
                    </a:p>
                  </a:txBody>
                  <a:tcPr marL="0" marR="0" marT="0" marB="0" anchor="b"/>
                </a:tc>
                <a:tc>
                  <a:txBody>
                    <a:bodyPr/>
                    <a:lstStyle/>
                    <a:p>
                      <a:pPr algn="ctr" fontAlgn="b"/>
                      <a:r>
                        <a:rPr lang="en-US" sz="1600" b="1" u="none" strike="noStrike" dirty="0">
                          <a:solidFill>
                            <a:srgbClr val="FF0000"/>
                          </a:solidFill>
                        </a:rPr>
                        <a:t>23</a:t>
                      </a:r>
                      <a:endParaRPr lang="en-US" sz="1600" b="1" i="0" u="none" strike="noStrike" dirty="0">
                        <a:solidFill>
                          <a:srgbClr val="FF0000"/>
                        </a:solidFill>
                        <a:latin typeface="Calibri"/>
                      </a:endParaRPr>
                    </a:p>
                  </a:txBody>
                  <a:tcPr marL="0" marR="0" marT="0" marB="0" anchor="ctr"/>
                </a:tc>
                <a:tc>
                  <a:txBody>
                    <a:bodyPr/>
                    <a:lstStyle/>
                    <a:p>
                      <a:pPr algn="ctr" fontAlgn="b"/>
                      <a:r>
                        <a:rPr lang="en-US" sz="1600" b="1" u="none" strike="noStrike" dirty="0">
                          <a:solidFill>
                            <a:srgbClr val="FF0000"/>
                          </a:solidFill>
                        </a:rPr>
                        <a:t>37.70%</a:t>
                      </a:r>
                      <a:endParaRPr lang="en-US" sz="1600" b="1" i="0" u="none" strike="noStrike" dirty="0">
                        <a:solidFill>
                          <a:srgbClr val="FF0000"/>
                        </a:solidFill>
                        <a:latin typeface="Calibri"/>
                      </a:endParaRPr>
                    </a:p>
                  </a:txBody>
                  <a:tcPr marL="0" marR="0" marT="0" marB="0" anchor="ctr"/>
                </a:tc>
              </a:tr>
              <a:tr h="237398">
                <a:tc>
                  <a:txBody>
                    <a:bodyPr/>
                    <a:lstStyle/>
                    <a:p>
                      <a:pPr algn="r" fontAlgn="b"/>
                      <a:r>
                        <a:rPr lang="en-US" sz="1600" u="none" strike="noStrike" dirty="0"/>
                        <a:t>0.075311525</a:t>
                      </a:r>
                      <a:endParaRPr lang="en-US" sz="1600" b="0" i="0" u="none" strike="noStrike" dirty="0">
                        <a:solidFill>
                          <a:srgbClr val="000000"/>
                        </a:solidFill>
                        <a:latin typeface="Calibri"/>
                      </a:endParaRPr>
                    </a:p>
                  </a:txBody>
                  <a:tcPr marL="0" marR="0" marT="0" marB="0" anchor="b"/>
                </a:tc>
                <a:tc>
                  <a:txBody>
                    <a:bodyPr/>
                    <a:lstStyle/>
                    <a:p>
                      <a:pPr algn="ctr" fontAlgn="b"/>
                      <a:r>
                        <a:rPr lang="en-US" sz="1600" u="none" strike="noStrike" dirty="0"/>
                        <a:t>8</a:t>
                      </a:r>
                      <a:endParaRPr lang="en-US" sz="1600" b="0" i="0" u="none" strike="noStrike" dirty="0">
                        <a:solidFill>
                          <a:srgbClr val="000000"/>
                        </a:solidFill>
                        <a:latin typeface="Calibri"/>
                      </a:endParaRPr>
                    </a:p>
                  </a:txBody>
                  <a:tcPr marL="0" marR="0" marT="0" marB="0" anchor="ctr"/>
                </a:tc>
                <a:tc>
                  <a:txBody>
                    <a:bodyPr/>
                    <a:lstStyle/>
                    <a:p>
                      <a:pPr algn="ctr" fontAlgn="b"/>
                      <a:r>
                        <a:rPr lang="en-US" sz="1600" u="none" strike="noStrike" dirty="0"/>
                        <a:t>50.82%</a:t>
                      </a:r>
                      <a:endParaRPr lang="en-US" sz="1600" b="0" i="0" u="none" strike="noStrike" dirty="0">
                        <a:solidFill>
                          <a:srgbClr val="000000"/>
                        </a:solidFill>
                        <a:latin typeface="Calibri"/>
                      </a:endParaRPr>
                    </a:p>
                  </a:txBody>
                  <a:tcPr marL="0" marR="0" marT="0" marB="0" anchor="ctr"/>
                </a:tc>
              </a:tr>
              <a:tr h="237398">
                <a:tc>
                  <a:txBody>
                    <a:bodyPr/>
                    <a:lstStyle/>
                    <a:p>
                      <a:pPr algn="r" fontAlgn="b"/>
                      <a:r>
                        <a:rPr lang="en-US" sz="1600" u="none" strike="noStrike"/>
                        <a:t>0.150623049</a:t>
                      </a:r>
                      <a:endParaRPr lang="en-US" sz="1600" b="0" i="0" u="none" strike="noStrike">
                        <a:solidFill>
                          <a:srgbClr val="000000"/>
                        </a:solidFill>
                        <a:latin typeface="Calibri"/>
                      </a:endParaRPr>
                    </a:p>
                  </a:txBody>
                  <a:tcPr marL="0" marR="0" marT="0" marB="0" anchor="b"/>
                </a:tc>
                <a:tc>
                  <a:txBody>
                    <a:bodyPr/>
                    <a:lstStyle/>
                    <a:p>
                      <a:pPr algn="ctr" fontAlgn="b"/>
                      <a:r>
                        <a:rPr lang="en-US" sz="1600" u="none" strike="noStrike"/>
                        <a:t>12</a:t>
                      </a:r>
                      <a:endParaRPr lang="en-US" sz="1600" b="0" i="0" u="none" strike="noStrike">
                        <a:solidFill>
                          <a:srgbClr val="000000"/>
                        </a:solidFill>
                        <a:latin typeface="Calibri"/>
                      </a:endParaRPr>
                    </a:p>
                  </a:txBody>
                  <a:tcPr marL="0" marR="0" marT="0" marB="0" anchor="ctr"/>
                </a:tc>
                <a:tc>
                  <a:txBody>
                    <a:bodyPr/>
                    <a:lstStyle/>
                    <a:p>
                      <a:pPr algn="ctr" fontAlgn="b"/>
                      <a:r>
                        <a:rPr lang="en-US" sz="1600" u="none" strike="noStrike" dirty="0"/>
                        <a:t>70.49%</a:t>
                      </a:r>
                      <a:endParaRPr lang="en-US" sz="1600" b="0" i="0" u="none" strike="noStrike" dirty="0">
                        <a:solidFill>
                          <a:srgbClr val="000000"/>
                        </a:solidFill>
                        <a:latin typeface="Calibri"/>
                      </a:endParaRPr>
                    </a:p>
                  </a:txBody>
                  <a:tcPr marL="0" marR="0" marT="0" marB="0" anchor="ctr"/>
                </a:tc>
              </a:tr>
              <a:tr h="237398">
                <a:tc>
                  <a:txBody>
                    <a:bodyPr/>
                    <a:lstStyle/>
                    <a:p>
                      <a:pPr algn="r" fontAlgn="b"/>
                      <a:r>
                        <a:rPr lang="en-US" sz="1600" u="none" strike="noStrike"/>
                        <a:t>0.225934574</a:t>
                      </a:r>
                      <a:endParaRPr lang="en-US" sz="1600" b="0" i="0" u="none" strike="noStrike">
                        <a:solidFill>
                          <a:srgbClr val="000000"/>
                        </a:solidFill>
                        <a:latin typeface="Calibri"/>
                      </a:endParaRPr>
                    </a:p>
                  </a:txBody>
                  <a:tcPr marL="0" marR="0" marT="0" marB="0" anchor="b"/>
                </a:tc>
                <a:tc>
                  <a:txBody>
                    <a:bodyPr/>
                    <a:lstStyle/>
                    <a:p>
                      <a:pPr algn="ctr" fontAlgn="b"/>
                      <a:r>
                        <a:rPr lang="en-US" sz="1600" u="none" strike="noStrike"/>
                        <a:t>8</a:t>
                      </a:r>
                      <a:endParaRPr lang="en-US" sz="1600" b="0" i="0" u="none" strike="noStrike">
                        <a:solidFill>
                          <a:srgbClr val="000000"/>
                        </a:solidFill>
                        <a:latin typeface="Calibri"/>
                      </a:endParaRPr>
                    </a:p>
                  </a:txBody>
                  <a:tcPr marL="0" marR="0" marT="0" marB="0" anchor="ctr"/>
                </a:tc>
                <a:tc>
                  <a:txBody>
                    <a:bodyPr/>
                    <a:lstStyle/>
                    <a:p>
                      <a:pPr algn="ctr" fontAlgn="b"/>
                      <a:r>
                        <a:rPr lang="en-US" sz="1600" u="none" strike="noStrike" dirty="0"/>
                        <a:t>83.61%</a:t>
                      </a:r>
                      <a:endParaRPr lang="en-US" sz="1600" b="0" i="0" u="none" strike="noStrike" dirty="0">
                        <a:solidFill>
                          <a:srgbClr val="000000"/>
                        </a:solidFill>
                        <a:latin typeface="Calibri"/>
                      </a:endParaRPr>
                    </a:p>
                  </a:txBody>
                  <a:tcPr marL="0" marR="0" marT="0" marB="0" anchor="ctr"/>
                </a:tc>
              </a:tr>
              <a:tr h="237398">
                <a:tc>
                  <a:txBody>
                    <a:bodyPr/>
                    <a:lstStyle/>
                    <a:p>
                      <a:pPr algn="r" fontAlgn="b"/>
                      <a:r>
                        <a:rPr lang="en-US" sz="1600" u="none" strike="noStrike"/>
                        <a:t>0.301246099</a:t>
                      </a:r>
                      <a:endParaRPr lang="en-US" sz="1600" b="0" i="0" u="none" strike="noStrike">
                        <a:solidFill>
                          <a:srgbClr val="000000"/>
                        </a:solidFill>
                        <a:latin typeface="Calibri"/>
                      </a:endParaRPr>
                    </a:p>
                  </a:txBody>
                  <a:tcPr marL="0" marR="0" marT="0" marB="0" anchor="b"/>
                </a:tc>
                <a:tc>
                  <a:txBody>
                    <a:bodyPr/>
                    <a:lstStyle/>
                    <a:p>
                      <a:pPr algn="ctr" fontAlgn="b"/>
                      <a:r>
                        <a:rPr lang="en-US" sz="1600" u="none" strike="noStrike"/>
                        <a:t>8</a:t>
                      </a:r>
                      <a:endParaRPr lang="en-US" sz="1600" b="0" i="0" u="none" strike="noStrike">
                        <a:solidFill>
                          <a:srgbClr val="000000"/>
                        </a:solidFill>
                        <a:latin typeface="Calibri"/>
                      </a:endParaRPr>
                    </a:p>
                  </a:txBody>
                  <a:tcPr marL="0" marR="0" marT="0" marB="0" anchor="ctr"/>
                </a:tc>
                <a:tc>
                  <a:txBody>
                    <a:bodyPr/>
                    <a:lstStyle/>
                    <a:p>
                      <a:pPr algn="ctr" fontAlgn="b"/>
                      <a:r>
                        <a:rPr lang="en-US" sz="1600" u="none" strike="noStrike" dirty="0"/>
                        <a:t>96.72%</a:t>
                      </a:r>
                      <a:endParaRPr lang="en-US" sz="1600" b="0" i="0" u="none" strike="noStrike" dirty="0">
                        <a:solidFill>
                          <a:srgbClr val="000000"/>
                        </a:solidFill>
                        <a:latin typeface="Calibri"/>
                      </a:endParaRPr>
                    </a:p>
                  </a:txBody>
                  <a:tcPr marL="0" marR="0" marT="0" marB="0" anchor="ctr"/>
                </a:tc>
              </a:tr>
              <a:tr h="237398">
                <a:tc>
                  <a:txBody>
                    <a:bodyPr/>
                    <a:lstStyle/>
                    <a:p>
                      <a:pPr algn="r" fontAlgn="b"/>
                      <a:r>
                        <a:rPr lang="en-US" sz="1600" u="none" strike="noStrike" dirty="0"/>
                        <a:t>0.376557623</a:t>
                      </a:r>
                      <a:endParaRPr lang="en-US" sz="1600" b="0" i="0" u="none" strike="noStrike" dirty="0">
                        <a:solidFill>
                          <a:srgbClr val="000000"/>
                        </a:solidFill>
                        <a:latin typeface="Calibri"/>
                      </a:endParaRPr>
                    </a:p>
                  </a:txBody>
                  <a:tcPr marL="0" marR="0" marT="0" marB="0" anchor="b"/>
                </a:tc>
                <a:tc>
                  <a:txBody>
                    <a:bodyPr/>
                    <a:lstStyle/>
                    <a:p>
                      <a:pPr algn="ctr" fontAlgn="b"/>
                      <a:r>
                        <a:rPr lang="en-US" sz="1600" u="none" strike="noStrike"/>
                        <a:t>1</a:t>
                      </a:r>
                      <a:endParaRPr lang="en-US" sz="1600" b="0" i="0" u="none" strike="noStrike">
                        <a:solidFill>
                          <a:srgbClr val="000000"/>
                        </a:solidFill>
                        <a:latin typeface="Calibri"/>
                      </a:endParaRPr>
                    </a:p>
                  </a:txBody>
                  <a:tcPr marL="0" marR="0" marT="0" marB="0" anchor="ctr"/>
                </a:tc>
                <a:tc>
                  <a:txBody>
                    <a:bodyPr/>
                    <a:lstStyle/>
                    <a:p>
                      <a:pPr algn="ctr" fontAlgn="b"/>
                      <a:r>
                        <a:rPr lang="en-US" sz="1600" u="none" strike="noStrike" dirty="0"/>
                        <a:t>98.36%</a:t>
                      </a:r>
                      <a:endParaRPr lang="en-US" sz="1600" b="0" i="0" u="none" strike="noStrike" dirty="0">
                        <a:solidFill>
                          <a:srgbClr val="000000"/>
                        </a:solidFill>
                        <a:latin typeface="Calibri"/>
                      </a:endParaRPr>
                    </a:p>
                  </a:txBody>
                  <a:tcPr marL="0" marR="0" marT="0" marB="0" anchor="ctr"/>
                </a:tc>
              </a:tr>
              <a:tr h="237398">
                <a:tc>
                  <a:txBody>
                    <a:bodyPr/>
                    <a:lstStyle/>
                    <a:p>
                      <a:pPr algn="r" fontAlgn="b"/>
                      <a:r>
                        <a:rPr lang="en-US" sz="1600" u="none" strike="noStrike"/>
                        <a:t>0.451869148</a:t>
                      </a:r>
                      <a:endParaRPr lang="en-US" sz="1600" b="0" i="0" u="none" strike="noStrike">
                        <a:solidFill>
                          <a:srgbClr val="000000"/>
                        </a:solidFill>
                        <a:latin typeface="Calibri"/>
                      </a:endParaRPr>
                    </a:p>
                  </a:txBody>
                  <a:tcPr marL="0" marR="0" marT="0" marB="0" anchor="b"/>
                </a:tc>
                <a:tc>
                  <a:txBody>
                    <a:bodyPr/>
                    <a:lstStyle/>
                    <a:p>
                      <a:pPr algn="ctr" fontAlgn="b"/>
                      <a:r>
                        <a:rPr lang="en-US" sz="1600" u="none" strike="noStrike"/>
                        <a:t>0</a:t>
                      </a:r>
                      <a:endParaRPr lang="en-US" sz="1600" b="0" i="0" u="none" strike="noStrike">
                        <a:solidFill>
                          <a:srgbClr val="000000"/>
                        </a:solidFill>
                        <a:latin typeface="Calibri"/>
                      </a:endParaRPr>
                    </a:p>
                  </a:txBody>
                  <a:tcPr marL="0" marR="0" marT="0" marB="0" anchor="ctr"/>
                </a:tc>
                <a:tc>
                  <a:txBody>
                    <a:bodyPr/>
                    <a:lstStyle/>
                    <a:p>
                      <a:pPr algn="ctr" fontAlgn="b"/>
                      <a:r>
                        <a:rPr lang="en-US" sz="1600" u="none" strike="noStrike" dirty="0"/>
                        <a:t>98.36%</a:t>
                      </a:r>
                      <a:endParaRPr lang="en-US" sz="1600" b="0" i="0" u="none" strike="noStrike" dirty="0">
                        <a:solidFill>
                          <a:srgbClr val="000000"/>
                        </a:solidFill>
                        <a:latin typeface="Calibri"/>
                      </a:endParaRPr>
                    </a:p>
                  </a:txBody>
                  <a:tcPr marL="0" marR="0" marT="0" marB="0" anchor="ctr"/>
                </a:tc>
              </a:tr>
              <a:tr h="237398">
                <a:tc>
                  <a:txBody>
                    <a:bodyPr/>
                    <a:lstStyle/>
                    <a:p>
                      <a:pPr algn="l" fontAlgn="b"/>
                      <a:r>
                        <a:rPr lang="en-US" sz="1600" u="none" strike="noStrike" dirty="0"/>
                        <a:t>More</a:t>
                      </a:r>
                      <a:endParaRPr lang="en-US" sz="1600" b="0" i="0" u="none" strike="noStrike" dirty="0">
                        <a:solidFill>
                          <a:srgbClr val="000000"/>
                        </a:solidFill>
                        <a:latin typeface="Calibri"/>
                      </a:endParaRPr>
                    </a:p>
                  </a:txBody>
                  <a:tcPr marL="0" marR="0" marT="0" marB="0" anchor="b"/>
                </a:tc>
                <a:tc>
                  <a:txBody>
                    <a:bodyPr/>
                    <a:lstStyle/>
                    <a:p>
                      <a:pPr algn="ctr" fontAlgn="b"/>
                      <a:r>
                        <a:rPr lang="en-US" sz="1600" u="none" strike="noStrike"/>
                        <a:t>1</a:t>
                      </a:r>
                      <a:endParaRPr lang="en-US" sz="1600" b="0" i="0" u="none" strike="noStrike">
                        <a:solidFill>
                          <a:srgbClr val="000000"/>
                        </a:solidFill>
                        <a:latin typeface="Calibri"/>
                      </a:endParaRPr>
                    </a:p>
                  </a:txBody>
                  <a:tcPr marL="0" marR="0" marT="0" marB="0" anchor="ctr"/>
                </a:tc>
                <a:tc>
                  <a:txBody>
                    <a:bodyPr/>
                    <a:lstStyle/>
                    <a:p>
                      <a:pPr algn="ctr" fontAlgn="b"/>
                      <a:r>
                        <a:rPr lang="en-US" sz="1600" u="none" strike="noStrike" dirty="0"/>
                        <a:t>100.00%</a:t>
                      </a:r>
                      <a:endParaRPr lang="en-US" sz="1600" b="0" i="0" u="none" strike="noStrike" dirty="0">
                        <a:solidFill>
                          <a:srgbClr val="000000"/>
                        </a:solidFill>
                        <a:latin typeface="Calibri"/>
                      </a:endParaRPr>
                    </a:p>
                  </a:txBody>
                  <a:tcPr marL="0" marR="0" marT="0" marB="0" anchor="ctr"/>
                </a:tc>
              </a:tr>
              <a:tr h="237398">
                <a:tc>
                  <a:txBody>
                    <a:bodyPr/>
                    <a:lstStyle/>
                    <a:p>
                      <a:pPr algn="l" fontAlgn="b"/>
                      <a:endParaRPr lang="en-US" sz="1600" b="0" i="0" u="none" strike="noStrike">
                        <a:solidFill>
                          <a:srgbClr val="000000"/>
                        </a:solidFill>
                        <a:latin typeface="Calibri"/>
                      </a:endParaRPr>
                    </a:p>
                  </a:txBody>
                  <a:tcPr marL="0" marR="0" marT="0" marB="0" anchor="b"/>
                </a:tc>
                <a:tc>
                  <a:txBody>
                    <a:bodyPr/>
                    <a:lstStyle/>
                    <a:p>
                      <a:pPr algn="ctr" fontAlgn="b"/>
                      <a:endParaRPr lang="en-US" sz="1600" b="0" i="0" u="none" strike="noStrike">
                        <a:solidFill>
                          <a:srgbClr val="000000"/>
                        </a:solidFill>
                        <a:latin typeface="Calibri"/>
                      </a:endParaRPr>
                    </a:p>
                  </a:txBody>
                  <a:tcPr marL="0" marR="0" marT="0" marB="0" anchor="ctr"/>
                </a:tc>
                <a:tc>
                  <a:txBody>
                    <a:bodyPr/>
                    <a:lstStyle/>
                    <a:p>
                      <a:pPr algn="ctr" fontAlgn="b"/>
                      <a:endParaRPr lang="en-US" sz="1600" b="0" i="0" u="none" strike="noStrike" dirty="0">
                        <a:solidFill>
                          <a:srgbClr val="000000"/>
                        </a:solidFill>
                        <a:latin typeface="Calibri"/>
                      </a:endParaRPr>
                    </a:p>
                  </a:txBody>
                  <a:tcPr marL="0" marR="0" marT="0" marB="0" anchor="ctr"/>
                </a:tc>
              </a:tr>
              <a:tr h="237398">
                <a:tc>
                  <a:txBody>
                    <a:bodyPr/>
                    <a:lstStyle/>
                    <a:p>
                      <a:pPr algn="l" fontAlgn="b"/>
                      <a:endParaRPr lang="en-US" sz="1600" b="0" i="0" u="none" strike="noStrike" dirty="0">
                        <a:solidFill>
                          <a:srgbClr val="000000"/>
                        </a:solidFill>
                        <a:latin typeface="Calibri"/>
                      </a:endParaRPr>
                    </a:p>
                  </a:txBody>
                  <a:tcPr marL="0" marR="0" marT="0" marB="0" anchor="b"/>
                </a:tc>
                <a:tc>
                  <a:txBody>
                    <a:bodyPr/>
                    <a:lstStyle/>
                    <a:p>
                      <a:pPr algn="ctr" fontAlgn="b"/>
                      <a:endParaRPr lang="en-US" sz="1600" b="0" i="0" u="none" strike="noStrike">
                        <a:solidFill>
                          <a:srgbClr val="000000"/>
                        </a:solidFill>
                        <a:latin typeface="Calibri"/>
                      </a:endParaRPr>
                    </a:p>
                  </a:txBody>
                  <a:tcPr marL="0" marR="0" marT="0" marB="0" anchor="ctr"/>
                </a:tc>
                <a:tc>
                  <a:txBody>
                    <a:bodyPr/>
                    <a:lstStyle/>
                    <a:p>
                      <a:pPr algn="ctr" fontAlgn="b"/>
                      <a:endParaRPr lang="en-US" sz="1600" b="0" i="0" u="none" strike="noStrike" dirty="0">
                        <a:solidFill>
                          <a:srgbClr val="000000"/>
                        </a:solidFill>
                        <a:latin typeface="Calibri"/>
                      </a:endParaRPr>
                    </a:p>
                  </a:txBody>
                  <a:tcPr marL="0" marR="0" marT="0" marB="0" anchor="ctr"/>
                </a:tc>
              </a:tr>
              <a:tr h="474796">
                <a:tc>
                  <a:txBody>
                    <a:bodyPr/>
                    <a:lstStyle/>
                    <a:p>
                      <a:pPr algn="ctr" fontAlgn="b"/>
                      <a:r>
                        <a:rPr lang="en-US" sz="1600" u="none" strike="noStrike" dirty="0" smtClean="0"/>
                        <a:t>Average:  </a:t>
                      </a:r>
                      <a:r>
                        <a:rPr lang="en-US" sz="1600" u="none" strike="noStrike" dirty="0"/>
                        <a:t>2009-2010</a:t>
                      </a:r>
                      <a:endParaRPr lang="en-US" sz="1600" b="0" i="1" u="none" strike="noStrike" dirty="0">
                        <a:solidFill>
                          <a:srgbClr val="000000"/>
                        </a:solidFill>
                        <a:latin typeface="Calibri"/>
                      </a:endParaRPr>
                    </a:p>
                  </a:txBody>
                  <a:tcPr marL="0" marR="0" marT="0" marB="0" anchor="b"/>
                </a:tc>
                <a:tc>
                  <a:txBody>
                    <a:bodyPr/>
                    <a:lstStyle/>
                    <a:p>
                      <a:pPr algn="ctr" fontAlgn="b"/>
                      <a:r>
                        <a:rPr lang="en-US" sz="1600" u="none" strike="noStrike" dirty="0"/>
                        <a:t>Frequency</a:t>
                      </a:r>
                      <a:endParaRPr lang="en-US" sz="1600" b="0" i="1" u="none" strike="noStrike" dirty="0">
                        <a:solidFill>
                          <a:srgbClr val="000000"/>
                        </a:solidFill>
                        <a:latin typeface="Calibri"/>
                      </a:endParaRPr>
                    </a:p>
                  </a:txBody>
                  <a:tcPr marL="0" marR="0" marT="0" marB="0" anchor="ctr"/>
                </a:tc>
                <a:tc>
                  <a:txBody>
                    <a:bodyPr/>
                    <a:lstStyle/>
                    <a:p>
                      <a:pPr algn="ctr" fontAlgn="b"/>
                      <a:r>
                        <a:rPr lang="en-US" sz="1600" u="none" strike="noStrike" dirty="0"/>
                        <a:t>Cumulative %</a:t>
                      </a:r>
                      <a:endParaRPr lang="en-US" sz="1600" b="0" i="1" u="none" strike="noStrike" dirty="0">
                        <a:solidFill>
                          <a:srgbClr val="000000"/>
                        </a:solidFill>
                        <a:latin typeface="Calibri"/>
                      </a:endParaRPr>
                    </a:p>
                  </a:txBody>
                  <a:tcPr marL="0" marR="0" marT="0" marB="0" anchor="ctr"/>
                </a:tc>
              </a:tr>
              <a:tr h="237398">
                <a:tc>
                  <a:txBody>
                    <a:bodyPr/>
                    <a:lstStyle/>
                    <a:p>
                      <a:pPr algn="r" fontAlgn="b"/>
                      <a:r>
                        <a:rPr lang="en-US" sz="1600" u="none" strike="noStrike"/>
                        <a:t>0</a:t>
                      </a:r>
                      <a:endParaRPr lang="en-US" sz="1600" b="0" i="0" u="none" strike="noStrike">
                        <a:solidFill>
                          <a:srgbClr val="000000"/>
                        </a:solidFill>
                        <a:latin typeface="Calibri"/>
                      </a:endParaRPr>
                    </a:p>
                  </a:txBody>
                  <a:tcPr marL="0" marR="0" marT="0" marB="0" anchor="b"/>
                </a:tc>
                <a:tc>
                  <a:txBody>
                    <a:bodyPr/>
                    <a:lstStyle/>
                    <a:p>
                      <a:pPr algn="ctr" fontAlgn="b"/>
                      <a:r>
                        <a:rPr lang="en-US" sz="1600" u="none" strike="noStrike"/>
                        <a:t>11</a:t>
                      </a:r>
                      <a:endParaRPr lang="en-US" sz="1600" b="0" i="0" u="none" strike="noStrike">
                        <a:solidFill>
                          <a:srgbClr val="000000"/>
                        </a:solidFill>
                        <a:latin typeface="Calibri"/>
                      </a:endParaRPr>
                    </a:p>
                  </a:txBody>
                  <a:tcPr marL="0" marR="0" marT="0" marB="0" anchor="ctr"/>
                </a:tc>
                <a:tc>
                  <a:txBody>
                    <a:bodyPr/>
                    <a:lstStyle/>
                    <a:p>
                      <a:pPr algn="ctr" fontAlgn="b"/>
                      <a:r>
                        <a:rPr lang="en-US" sz="1600" u="none" strike="noStrike" dirty="0"/>
                        <a:t>18.03%</a:t>
                      </a:r>
                      <a:endParaRPr lang="en-US" sz="1600" b="0" i="0" u="none" strike="noStrike" dirty="0">
                        <a:solidFill>
                          <a:srgbClr val="000000"/>
                        </a:solidFill>
                        <a:latin typeface="Calibri"/>
                      </a:endParaRPr>
                    </a:p>
                  </a:txBody>
                  <a:tcPr marL="0" marR="0" marT="0" marB="0" anchor="ctr"/>
                </a:tc>
              </a:tr>
              <a:tr h="237398">
                <a:tc>
                  <a:txBody>
                    <a:bodyPr/>
                    <a:lstStyle/>
                    <a:p>
                      <a:pPr algn="r" fontAlgn="b"/>
                      <a:r>
                        <a:rPr lang="en-US" sz="1600" b="1" u="none" strike="noStrike" dirty="0">
                          <a:solidFill>
                            <a:srgbClr val="FF0000"/>
                          </a:solidFill>
                        </a:rPr>
                        <a:t>0.075311525</a:t>
                      </a:r>
                      <a:endParaRPr lang="en-US" sz="1600" b="1" i="0" u="none" strike="noStrike" dirty="0">
                        <a:solidFill>
                          <a:srgbClr val="FF0000"/>
                        </a:solidFill>
                        <a:latin typeface="Calibri"/>
                      </a:endParaRPr>
                    </a:p>
                  </a:txBody>
                  <a:tcPr marL="0" marR="0" marT="0" marB="0" anchor="b"/>
                </a:tc>
                <a:tc>
                  <a:txBody>
                    <a:bodyPr/>
                    <a:lstStyle/>
                    <a:p>
                      <a:pPr algn="ctr" fontAlgn="b"/>
                      <a:r>
                        <a:rPr lang="en-US" sz="1600" b="1" u="none" strike="noStrike" dirty="0">
                          <a:solidFill>
                            <a:srgbClr val="FF0000"/>
                          </a:solidFill>
                        </a:rPr>
                        <a:t>24</a:t>
                      </a:r>
                      <a:endParaRPr lang="en-US" sz="1600" b="1" i="0" u="none" strike="noStrike" dirty="0">
                        <a:solidFill>
                          <a:srgbClr val="FF0000"/>
                        </a:solidFill>
                        <a:latin typeface="Calibri"/>
                      </a:endParaRPr>
                    </a:p>
                  </a:txBody>
                  <a:tcPr marL="0" marR="0" marT="0" marB="0" anchor="ctr"/>
                </a:tc>
                <a:tc>
                  <a:txBody>
                    <a:bodyPr/>
                    <a:lstStyle/>
                    <a:p>
                      <a:pPr algn="ctr" fontAlgn="b"/>
                      <a:r>
                        <a:rPr lang="en-US" sz="1600" b="1" u="none" strike="noStrike" dirty="0">
                          <a:solidFill>
                            <a:srgbClr val="FF0000"/>
                          </a:solidFill>
                        </a:rPr>
                        <a:t>57.38%</a:t>
                      </a:r>
                      <a:endParaRPr lang="en-US" sz="1600" b="1" i="0" u="none" strike="noStrike" dirty="0">
                        <a:solidFill>
                          <a:srgbClr val="FF0000"/>
                        </a:solidFill>
                        <a:latin typeface="Calibri"/>
                      </a:endParaRPr>
                    </a:p>
                  </a:txBody>
                  <a:tcPr marL="0" marR="0" marT="0" marB="0" anchor="ctr"/>
                </a:tc>
              </a:tr>
              <a:tr h="237398">
                <a:tc>
                  <a:txBody>
                    <a:bodyPr/>
                    <a:lstStyle/>
                    <a:p>
                      <a:pPr algn="r" fontAlgn="b"/>
                      <a:r>
                        <a:rPr lang="en-US" sz="1600" u="none" strike="noStrike" dirty="0"/>
                        <a:t>0.150623049</a:t>
                      </a:r>
                      <a:endParaRPr lang="en-US" sz="1600" b="0" i="0" u="none" strike="noStrike" dirty="0">
                        <a:solidFill>
                          <a:srgbClr val="000000"/>
                        </a:solidFill>
                        <a:latin typeface="Calibri"/>
                      </a:endParaRPr>
                    </a:p>
                  </a:txBody>
                  <a:tcPr marL="0" marR="0" marT="0" marB="0" anchor="b"/>
                </a:tc>
                <a:tc>
                  <a:txBody>
                    <a:bodyPr/>
                    <a:lstStyle/>
                    <a:p>
                      <a:pPr algn="ctr" fontAlgn="b"/>
                      <a:r>
                        <a:rPr lang="en-US" sz="1600" u="none" strike="noStrike"/>
                        <a:t>11</a:t>
                      </a:r>
                      <a:endParaRPr lang="en-US" sz="1600" b="0" i="0" u="none" strike="noStrike">
                        <a:solidFill>
                          <a:srgbClr val="000000"/>
                        </a:solidFill>
                        <a:latin typeface="Calibri"/>
                      </a:endParaRPr>
                    </a:p>
                  </a:txBody>
                  <a:tcPr marL="0" marR="0" marT="0" marB="0" anchor="ctr"/>
                </a:tc>
                <a:tc>
                  <a:txBody>
                    <a:bodyPr/>
                    <a:lstStyle/>
                    <a:p>
                      <a:pPr algn="ctr" fontAlgn="b"/>
                      <a:r>
                        <a:rPr lang="en-US" sz="1600" u="none" strike="noStrike" dirty="0"/>
                        <a:t>75.41%</a:t>
                      </a:r>
                      <a:endParaRPr lang="en-US" sz="1600" b="0" i="0" u="none" strike="noStrike" dirty="0">
                        <a:solidFill>
                          <a:srgbClr val="000000"/>
                        </a:solidFill>
                        <a:latin typeface="Calibri"/>
                      </a:endParaRPr>
                    </a:p>
                  </a:txBody>
                  <a:tcPr marL="0" marR="0" marT="0" marB="0" anchor="ctr"/>
                </a:tc>
              </a:tr>
              <a:tr h="237398">
                <a:tc>
                  <a:txBody>
                    <a:bodyPr/>
                    <a:lstStyle/>
                    <a:p>
                      <a:pPr algn="r" fontAlgn="b"/>
                      <a:r>
                        <a:rPr lang="en-US" sz="1600" u="none" strike="noStrike"/>
                        <a:t>0.225934574</a:t>
                      </a:r>
                      <a:endParaRPr lang="en-US" sz="1600" b="0" i="0" u="none" strike="noStrike">
                        <a:solidFill>
                          <a:srgbClr val="000000"/>
                        </a:solidFill>
                        <a:latin typeface="Calibri"/>
                      </a:endParaRPr>
                    </a:p>
                  </a:txBody>
                  <a:tcPr marL="0" marR="0" marT="0" marB="0" anchor="b"/>
                </a:tc>
                <a:tc>
                  <a:txBody>
                    <a:bodyPr/>
                    <a:lstStyle/>
                    <a:p>
                      <a:pPr algn="ctr" fontAlgn="b"/>
                      <a:r>
                        <a:rPr lang="en-US" sz="1600" u="none" strike="noStrike"/>
                        <a:t>9</a:t>
                      </a:r>
                      <a:endParaRPr lang="en-US" sz="1600" b="0" i="0" u="none" strike="noStrike">
                        <a:solidFill>
                          <a:srgbClr val="000000"/>
                        </a:solidFill>
                        <a:latin typeface="Calibri"/>
                      </a:endParaRPr>
                    </a:p>
                  </a:txBody>
                  <a:tcPr marL="0" marR="0" marT="0" marB="0" anchor="ctr"/>
                </a:tc>
                <a:tc>
                  <a:txBody>
                    <a:bodyPr/>
                    <a:lstStyle/>
                    <a:p>
                      <a:pPr algn="ctr" fontAlgn="b"/>
                      <a:r>
                        <a:rPr lang="en-US" sz="1600" u="none" strike="noStrike" dirty="0"/>
                        <a:t>90.16%</a:t>
                      </a:r>
                      <a:endParaRPr lang="en-US" sz="1600" b="0" i="0" u="none" strike="noStrike" dirty="0">
                        <a:solidFill>
                          <a:srgbClr val="000000"/>
                        </a:solidFill>
                        <a:latin typeface="Calibri"/>
                      </a:endParaRPr>
                    </a:p>
                  </a:txBody>
                  <a:tcPr marL="0" marR="0" marT="0" marB="0" anchor="ctr"/>
                </a:tc>
              </a:tr>
              <a:tr h="237398">
                <a:tc>
                  <a:txBody>
                    <a:bodyPr/>
                    <a:lstStyle/>
                    <a:p>
                      <a:pPr algn="r" fontAlgn="b"/>
                      <a:r>
                        <a:rPr lang="en-US" sz="1600" u="none" strike="noStrike"/>
                        <a:t>0.301246099</a:t>
                      </a:r>
                      <a:endParaRPr lang="en-US" sz="1600" b="0" i="0" u="none" strike="noStrike">
                        <a:solidFill>
                          <a:srgbClr val="000000"/>
                        </a:solidFill>
                        <a:latin typeface="Calibri"/>
                      </a:endParaRPr>
                    </a:p>
                  </a:txBody>
                  <a:tcPr marL="0" marR="0" marT="0" marB="0" anchor="b"/>
                </a:tc>
                <a:tc>
                  <a:txBody>
                    <a:bodyPr/>
                    <a:lstStyle/>
                    <a:p>
                      <a:pPr algn="ctr" fontAlgn="b"/>
                      <a:r>
                        <a:rPr lang="en-US" sz="1600" u="none" strike="noStrike"/>
                        <a:t>3</a:t>
                      </a:r>
                      <a:endParaRPr lang="en-US" sz="1600" b="0" i="0" u="none" strike="noStrike">
                        <a:solidFill>
                          <a:srgbClr val="000000"/>
                        </a:solidFill>
                        <a:latin typeface="Calibri"/>
                      </a:endParaRPr>
                    </a:p>
                  </a:txBody>
                  <a:tcPr marL="0" marR="0" marT="0" marB="0" anchor="ctr"/>
                </a:tc>
                <a:tc>
                  <a:txBody>
                    <a:bodyPr/>
                    <a:lstStyle/>
                    <a:p>
                      <a:pPr algn="ctr" fontAlgn="b"/>
                      <a:r>
                        <a:rPr lang="en-US" sz="1600" u="none" strike="noStrike" dirty="0"/>
                        <a:t>95.08%</a:t>
                      </a:r>
                      <a:endParaRPr lang="en-US" sz="1600" b="0" i="0" u="none" strike="noStrike" dirty="0">
                        <a:solidFill>
                          <a:srgbClr val="000000"/>
                        </a:solidFill>
                        <a:latin typeface="Calibri"/>
                      </a:endParaRPr>
                    </a:p>
                  </a:txBody>
                  <a:tcPr marL="0" marR="0" marT="0" marB="0" anchor="ctr"/>
                </a:tc>
              </a:tr>
              <a:tr h="237398">
                <a:tc>
                  <a:txBody>
                    <a:bodyPr/>
                    <a:lstStyle/>
                    <a:p>
                      <a:pPr algn="r" fontAlgn="b"/>
                      <a:r>
                        <a:rPr lang="en-US" sz="1600" u="none" strike="noStrike"/>
                        <a:t>0.376557623</a:t>
                      </a:r>
                      <a:endParaRPr lang="en-US" sz="1600" b="0" i="0" u="none" strike="noStrike">
                        <a:solidFill>
                          <a:srgbClr val="000000"/>
                        </a:solidFill>
                        <a:latin typeface="Calibri"/>
                      </a:endParaRPr>
                    </a:p>
                  </a:txBody>
                  <a:tcPr marL="0" marR="0" marT="0" marB="0" anchor="b"/>
                </a:tc>
                <a:tc>
                  <a:txBody>
                    <a:bodyPr/>
                    <a:lstStyle/>
                    <a:p>
                      <a:pPr algn="ctr" fontAlgn="b"/>
                      <a:r>
                        <a:rPr lang="en-US" sz="1600" u="none" strike="noStrike"/>
                        <a:t>3</a:t>
                      </a:r>
                      <a:endParaRPr lang="en-US" sz="1600" b="0" i="0" u="none" strike="noStrike">
                        <a:solidFill>
                          <a:srgbClr val="000000"/>
                        </a:solidFill>
                        <a:latin typeface="Calibri"/>
                      </a:endParaRPr>
                    </a:p>
                  </a:txBody>
                  <a:tcPr marL="0" marR="0" marT="0" marB="0" anchor="ctr"/>
                </a:tc>
                <a:tc>
                  <a:txBody>
                    <a:bodyPr/>
                    <a:lstStyle/>
                    <a:p>
                      <a:pPr algn="ctr" fontAlgn="b"/>
                      <a:r>
                        <a:rPr lang="en-US" sz="1600" u="none" strike="noStrike" dirty="0"/>
                        <a:t>100.00%</a:t>
                      </a:r>
                      <a:endParaRPr lang="en-US" sz="1600" b="0" i="0" u="none" strike="noStrike" dirty="0">
                        <a:solidFill>
                          <a:srgbClr val="000000"/>
                        </a:solidFill>
                        <a:latin typeface="Calibri"/>
                      </a:endParaRPr>
                    </a:p>
                  </a:txBody>
                  <a:tcPr marL="0" marR="0" marT="0" marB="0" anchor="ctr"/>
                </a:tc>
              </a:tr>
              <a:tr h="237398">
                <a:tc>
                  <a:txBody>
                    <a:bodyPr/>
                    <a:lstStyle/>
                    <a:p>
                      <a:pPr algn="r" fontAlgn="b"/>
                      <a:r>
                        <a:rPr lang="en-US" sz="1600" u="none" strike="noStrike"/>
                        <a:t>0.451869148</a:t>
                      </a:r>
                      <a:endParaRPr lang="en-US" sz="1600" b="0" i="0" u="none" strike="noStrike">
                        <a:solidFill>
                          <a:srgbClr val="000000"/>
                        </a:solidFill>
                        <a:latin typeface="Calibri"/>
                      </a:endParaRPr>
                    </a:p>
                  </a:txBody>
                  <a:tcPr marL="0" marR="0" marT="0" marB="0" anchor="b"/>
                </a:tc>
                <a:tc>
                  <a:txBody>
                    <a:bodyPr/>
                    <a:lstStyle/>
                    <a:p>
                      <a:pPr algn="ctr" fontAlgn="b"/>
                      <a:r>
                        <a:rPr lang="en-US" sz="1600" u="none" strike="noStrike"/>
                        <a:t>0</a:t>
                      </a:r>
                      <a:endParaRPr lang="en-US" sz="1600" b="0" i="0" u="none" strike="noStrike">
                        <a:solidFill>
                          <a:srgbClr val="000000"/>
                        </a:solidFill>
                        <a:latin typeface="Calibri"/>
                      </a:endParaRPr>
                    </a:p>
                  </a:txBody>
                  <a:tcPr marL="0" marR="0" marT="0" marB="0" anchor="ctr"/>
                </a:tc>
                <a:tc>
                  <a:txBody>
                    <a:bodyPr/>
                    <a:lstStyle/>
                    <a:p>
                      <a:pPr algn="ctr" fontAlgn="b"/>
                      <a:r>
                        <a:rPr lang="en-US" sz="1600" u="none" strike="noStrike" dirty="0"/>
                        <a:t>100.00%</a:t>
                      </a:r>
                      <a:endParaRPr lang="en-US" sz="1600" b="0" i="0" u="none" strike="noStrike" dirty="0">
                        <a:solidFill>
                          <a:srgbClr val="000000"/>
                        </a:solidFill>
                        <a:latin typeface="Calibri"/>
                      </a:endParaRPr>
                    </a:p>
                  </a:txBody>
                  <a:tcPr marL="0" marR="0" marT="0" marB="0" anchor="ctr"/>
                </a:tc>
              </a:tr>
              <a:tr h="237398">
                <a:tc>
                  <a:txBody>
                    <a:bodyPr/>
                    <a:lstStyle/>
                    <a:p>
                      <a:pPr algn="l" fontAlgn="b"/>
                      <a:r>
                        <a:rPr lang="en-US" sz="1600" u="none" strike="noStrike"/>
                        <a:t>More</a:t>
                      </a:r>
                      <a:endParaRPr lang="en-US" sz="1600" b="0" i="0" u="none" strike="noStrike">
                        <a:solidFill>
                          <a:srgbClr val="000000"/>
                        </a:solidFill>
                        <a:latin typeface="Calibri"/>
                      </a:endParaRPr>
                    </a:p>
                  </a:txBody>
                  <a:tcPr marL="0" marR="0" marT="0" marB="0" anchor="b"/>
                </a:tc>
                <a:tc>
                  <a:txBody>
                    <a:bodyPr/>
                    <a:lstStyle/>
                    <a:p>
                      <a:pPr algn="ctr" fontAlgn="b"/>
                      <a:r>
                        <a:rPr lang="en-US" sz="1600" u="none" strike="noStrike" dirty="0"/>
                        <a:t>0</a:t>
                      </a:r>
                      <a:endParaRPr lang="en-US" sz="1600" b="0" i="0" u="none" strike="noStrike" dirty="0">
                        <a:solidFill>
                          <a:srgbClr val="000000"/>
                        </a:solidFill>
                        <a:latin typeface="Calibri"/>
                      </a:endParaRPr>
                    </a:p>
                  </a:txBody>
                  <a:tcPr marL="0" marR="0" marT="0" marB="0" anchor="ctr"/>
                </a:tc>
                <a:tc>
                  <a:txBody>
                    <a:bodyPr/>
                    <a:lstStyle/>
                    <a:p>
                      <a:pPr algn="ctr" fontAlgn="b"/>
                      <a:r>
                        <a:rPr lang="en-US" sz="1600" u="none" strike="noStrike" dirty="0"/>
                        <a:t>100.00%</a:t>
                      </a:r>
                      <a:endParaRPr lang="en-US" sz="1600" b="0" i="0" u="none" strike="noStrike" dirty="0">
                        <a:solidFill>
                          <a:srgbClr val="000000"/>
                        </a:solidFill>
                        <a:latin typeface="Calibri"/>
                      </a:endParaRPr>
                    </a:p>
                  </a:txBody>
                  <a:tcPr marL="0" marR="0" marT="0" marB="0" anchor="ctr"/>
                </a:tc>
              </a:tr>
            </a:tbl>
          </a:graphicData>
        </a:graphic>
      </p:graphicFrame>
      <p:sp>
        <p:nvSpPr>
          <p:cNvPr id="5" name="TextBox 4"/>
          <p:cNvSpPr txBox="1"/>
          <p:nvPr/>
        </p:nvSpPr>
        <p:spPr>
          <a:xfrm>
            <a:off x="6357950" y="1428736"/>
            <a:ext cx="2500330" cy="3929090"/>
          </a:xfrm>
          <a:prstGeom prst="rect">
            <a:avLst/>
          </a:prstGeom>
          <a:solidFill>
            <a:schemeClr val="accent6">
              <a:lumMod val="75000"/>
            </a:schemeClr>
          </a:solidFill>
        </p:spPr>
        <p:txBody>
          <a:bodyPr wrap="square" rtlCol="0" anchor="ctr">
            <a:spAutoFit/>
          </a:bodyPr>
          <a:lstStyle/>
          <a:p>
            <a:pPr algn="ctr">
              <a:lnSpc>
                <a:spcPct val="150000"/>
              </a:lnSpc>
            </a:pPr>
            <a:r>
              <a:rPr lang="en-ZA" b="1" dirty="0" smtClean="0">
                <a:solidFill>
                  <a:schemeClr val="bg1"/>
                </a:solidFill>
              </a:rPr>
              <a:t>Percent of Total Revenue derived from Property Rates – 2003/4 compared to 2009/10</a:t>
            </a:r>
          </a:p>
          <a:p>
            <a:pPr algn="ctr">
              <a:lnSpc>
                <a:spcPct val="150000"/>
              </a:lnSpc>
            </a:pPr>
            <a:endParaRPr lang="en-ZA" b="1" dirty="0" smtClean="0">
              <a:solidFill>
                <a:schemeClr val="bg1"/>
              </a:solidFill>
            </a:endParaRPr>
          </a:p>
          <a:p>
            <a:pPr algn="ctr">
              <a:lnSpc>
                <a:spcPct val="150000"/>
              </a:lnSpc>
            </a:pPr>
            <a:r>
              <a:rPr lang="en-ZA" b="1" dirty="0" smtClean="0">
                <a:solidFill>
                  <a:schemeClr val="bg1"/>
                </a:solidFill>
              </a:rPr>
              <a:t>Frequency = Number of Municipalities (</a:t>
            </a:r>
            <a:r>
              <a:rPr lang="en-ZA" b="1" i="1" dirty="0" smtClean="0">
                <a:solidFill>
                  <a:schemeClr val="bg1"/>
                </a:solidFill>
              </a:rPr>
              <a:t>N</a:t>
            </a:r>
            <a:r>
              <a:rPr lang="en-ZA" b="1" dirty="0" smtClean="0">
                <a:solidFill>
                  <a:schemeClr val="bg1"/>
                </a:solidFill>
              </a:rPr>
              <a:t>=61)</a:t>
            </a:r>
            <a:endParaRPr lang="en-ZA" b="1" dirty="0">
              <a:solidFill>
                <a:schemeClr val="bg1"/>
              </a:solidFill>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9" name="Rectangle 3"/>
          <p:cNvSpPr>
            <a:spLocks noChangeArrowheads="1"/>
          </p:cNvSpPr>
          <p:nvPr/>
        </p:nvSpPr>
        <p:spPr bwMode="auto">
          <a:xfrm>
            <a:off x="0" y="3800475"/>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graphicFrame>
        <p:nvGraphicFramePr>
          <p:cNvPr id="7" name="Chart 6"/>
          <p:cNvGraphicFramePr/>
          <p:nvPr/>
        </p:nvGraphicFramePr>
        <p:xfrm>
          <a:off x="285720" y="1643050"/>
          <a:ext cx="8501122" cy="4786370"/>
        </p:xfrm>
        <a:graphic>
          <a:graphicData uri="http://schemas.openxmlformats.org/drawingml/2006/chart">
            <c:chart xmlns:c="http://schemas.openxmlformats.org/drawingml/2006/chart" xmlns:r="http://schemas.openxmlformats.org/officeDocument/2006/relationships" r:id="rId2"/>
          </a:graphicData>
        </a:graphic>
      </p:graphicFrame>
      <p:sp>
        <p:nvSpPr>
          <p:cNvPr id="6" name="Title 1"/>
          <p:cNvSpPr txBox="1">
            <a:spLocks/>
          </p:cNvSpPr>
          <p:nvPr/>
        </p:nvSpPr>
        <p:spPr>
          <a:xfrm>
            <a:off x="395536" y="116632"/>
            <a:ext cx="8605620" cy="1026352"/>
          </a:xfrm>
          <a:prstGeom prst="rect">
            <a:avLst/>
          </a:prstGeom>
          <a:solidFill>
            <a:schemeClr val="bg2">
              <a:lumMod val="75000"/>
            </a:schemeClr>
          </a:solidFill>
          <a:effectLst>
            <a:glow rad="63500">
              <a:schemeClr val="accent1">
                <a:satMod val="175000"/>
                <a:alpha val="40000"/>
              </a:schemeClr>
            </a:glow>
          </a:effectLst>
        </p:spPr>
        <p:txBody>
          <a:bodyPr vert="horz" anchor="ctr">
            <a:normAutofit fontScale="90000" lnSpcReduction="10000"/>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600" b="0" i="0" u="none" strike="noStrike" kern="1200" cap="all" spc="0" normalizeH="0" baseline="0" noProof="0" dirty="0" smtClean="0">
                <a:ln>
                  <a:noFill/>
                </a:ln>
                <a:solidFill>
                  <a:schemeClr val="tx2"/>
                </a:solidFill>
                <a:effectLst>
                  <a:reflection blurRad="12700" stA="48000" endA="300" endPos="55000" dir="5400000" sy="-90000" algn="bl" rotWithShape="0"/>
                </a:effectLst>
                <a:uLnTx/>
                <a:uFillTx/>
                <a:latin typeface="+mj-lt"/>
                <a:ea typeface="+mj-ea"/>
                <a:cs typeface="+mj-cs"/>
              </a:rPr>
              <a:t>Property rates as a % of total revenue (Bigger is Better)</a:t>
            </a:r>
            <a:endParaRPr kumimoji="0" lang="en-ZA" sz="3600" b="0" i="0" u="none" strike="noStrike" kern="1200" cap="all" spc="0" normalizeH="0" baseline="0" noProof="0" dirty="0">
              <a:ln>
                <a:noFill/>
              </a:ln>
              <a:solidFill>
                <a:schemeClr val="tx2"/>
              </a:solidFill>
              <a:effectLst>
                <a:reflection blurRad="12700" stA="48000" endA="300" endPos="55000" dir="5400000" sy="-90000" algn="bl" rotWithShape="0"/>
              </a:effectLst>
              <a:uLnTx/>
              <a:uFillTx/>
              <a:latin typeface="+mj-lt"/>
              <a:ea typeface="+mj-ea"/>
              <a:cs typeface="+mj-cs"/>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95536" y="116632"/>
            <a:ext cx="8458200" cy="864096"/>
          </a:xfrm>
          <a:solidFill>
            <a:schemeClr val="bg2">
              <a:lumMod val="75000"/>
            </a:schemeClr>
          </a:solidFill>
          <a:effectLst>
            <a:glow rad="63500">
              <a:schemeClr val="accent1">
                <a:satMod val="175000"/>
                <a:alpha val="40000"/>
              </a:schemeClr>
            </a:glow>
          </a:effectLst>
        </p:spPr>
        <p:txBody>
          <a:bodyPr anchor="ctr">
            <a:normAutofit fontScale="90000"/>
          </a:bodyPr>
          <a:lstStyle/>
          <a:p>
            <a:pPr algn="ctr"/>
            <a:r>
              <a:rPr lang="en-US" dirty="0" smtClean="0"/>
              <a:t>Service charges as a % of total revenue (Bigger is Better)</a:t>
            </a:r>
            <a:endParaRPr lang="en-ZA" dirty="0"/>
          </a:p>
        </p:txBody>
      </p:sp>
      <p:sp>
        <p:nvSpPr>
          <p:cNvPr id="50179" name="Rectangle 3"/>
          <p:cNvSpPr>
            <a:spLocks noChangeArrowheads="1"/>
          </p:cNvSpPr>
          <p:nvPr/>
        </p:nvSpPr>
        <p:spPr bwMode="auto">
          <a:xfrm>
            <a:off x="0" y="3800475"/>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graphicFrame>
        <p:nvGraphicFramePr>
          <p:cNvPr id="5" name="Table 4"/>
          <p:cNvGraphicFramePr>
            <a:graphicFrameLocks noGrp="1"/>
          </p:cNvGraphicFramePr>
          <p:nvPr/>
        </p:nvGraphicFramePr>
        <p:xfrm>
          <a:off x="214282" y="1285860"/>
          <a:ext cx="5857917" cy="5572138"/>
        </p:xfrm>
        <a:graphic>
          <a:graphicData uri="http://schemas.openxmlformats.org/drawingml/2006/table">
            <a:tbl>
              <a:tblPr>
                <a:tableStyleId>{35758FB7-9AC5-4552-8A53-C91805E547FA}</a:tableStyleId>
              </a:tblPr>
              <a:tblGrid>
                <a:gridCol w="3378287"/>
                <a:gridCol w="1214853"/>
                <a:gridCol w="1264777"/>
              </a:tblGrid>
              <a:tr h="506558">
                <a:tc>
                  <a:txBody>
                    <a:bodyPr/>
                    <a:lstStyle/>
                    <a:p>
                      <a:pPr algn="ctr" fontAlgn="b"/>
                      <a:r>
                        <a:rPr lang="en-US" sz="1600" u="none" strike="noStrike" dirty="0" smtClean="0"/>
                        <a:t>Average: </a:t>
                      </a:r>
                      <a:r>
                        <a:rPr lang="en-US" sz="1600" u="none" strike="noStrike" dirty="0"/>
                        <a:t>2003-2004</a:t>
                      </a:r>
                      <a:endParaRPr lang="en-US" sz="1600" b="0" i="1" u="none" strike="noStrike" dirty="0">
                        <a:solidFill>
                          <a:srgbClr val="000000"/>
                        </a:solidFill>
                        <a:latin typeface="Calibri"/>
                      </a:endParaRPr>
                    </a:p>
                  </a:txBody>
                  <a:tcPr marL="0" marR="0" marT="0" marB="0" anchor="b"/>
                </a:tc>
                <a:tc>
                  <a:txBody>
                    <a:bodyPr/>
                    <a:lstStyle/>
                    <a:p>
                      <a:pPr algn="ctr" fontAlgn="b"/>
                      <a:r>
                        <a:rPr lang="en-US" sz="1600" u="none" strike="noStrike" dirty="0"/>
                        <a:t>Frequency</a:t>
                      </a:r>
                      <a:endParaRPr lang="en-US" sz="1600" b="0" i="1" u="none" strike="noStrike" dirty="0">
                        <a:solidFill>
                          <a:srgbClr val="000000"/>
                        </a:solidFill>
                        <a:latin typeface="Calibri"/>
                      </a:endParaRPr>
                    </a:p>
                  </a:txBody>
                  <a:tcPr marL="0" marR="0" marT="0" marB="0" anchor="ctr"/>
                </a:tc>
                <a:tc>
                  <a:txBody>
                    <a:bodyPr/>
                    <a:lstStyle/>
                    <a:p>
                      <a:pPr algn="ctr" fontAlgn="b"/>
                      <a:r>
                        <a:rPr lang="en-US" sz="1600" u="none" strike="noStrike" dirty="0"/>
                        <a:t>Cumulative %</a:t>
                      </a:r>
                      <a:endParaRPr lang="en-US" sz="1600" b="0" i="1" u="none" strike="noStrike" dirty="0">
                        <a:solidFill>
                          <a:srgbClr val="000000"/>
                        </a:solidFill>
                        <a:latin typeface="Calibri"/>
                      </a:endParaRPr>
                    </a:p>
                  </a:txBody>
                  <a:tcPr marL="0" marR="0" marT="0" marB="0" anchor="ctr"/>
                </a:tc>
              </a:tr>
              <a:tr h="253279">
                <a:tc>
                  <a:txBody>
                    <a:bodyPr/>
                    <a:lstStyle/>
                    <a:p>
                      <a:pPr marL="0" algn="r" rtl="0" eaLnBrk="1" fontAlgn="b" latinLnBrk="0" hangingPunct="1"/>
                      <a:r>
                        <a:rPr kumimoji="0" lang="en-US" sz="1600" u="none" strike="noStrike" kern="1200" dirty="0">
                          <a:solidFill>
                            <a:schemeClr val="dk1"/>
                          </a:solidFill>
                          <a:latin typeface="+mn-lt"/>
                          <a:ea typeface="+mn-ea"/>
                          <a:cs typeface="+mn-cs"/>
                        </a:rPr>
                        <a:t>0</a:t>
                      </a:r>
                    </a:p>
                  </a:txBody>
                  <a:tcPr marL="0" marR="0" marT="0" marB="0" anchor="b"/>
                </a:tc>
                <a:tc>
                  <a:txBody>
                    <a:bodyPr/>
                    <a:lstStyle/>
                    <a:p>
                      <a:pPr marL="0" algn="r" rtl="0" eaLnBrk="1" fontAlgn="b" latinLnBrk="0" hangingPunct="1"/>
                      <a:r>
                        <a:rPr kumimoji="0" lang="en-US" sz="1600" u="none" strike="noStrike" kern="1200" dirty="0">
                          <a:solidFill>
                            <a:schemeClr val="dk1"/>
                          </a:solidFill>
                          <a:latin typeface="+mn-lt"/>
                          <a:ea typeface="+mn-ea"/>
                          <a:cs typeface="+mn-cs"/>
                        </a:rPr>
                        <a:t>12</a:t>
                      </a:r>
                    </a:p>
                  </a:txBody>
                  <a:tcPr marL="0" marR="0" marT="0" marB="0" anchor="b"/>
                </a:tc>
                <a:tc>
                  <a:txBody>
                    <a:bodyPr/>
                    <a:lstStyle/>
                    <a:p>
                      <a:pPr marL="0" algn="r" rtl="0" eaLnBrk="1" fontAlgn="b" latinLnBrk="0" hangingPunct="1"/>
                      <a:r>
                        <a:rPr kumimoji="0" lang="en-US" sz="1600" u="none" strike="noStrike" kern="1200">
                          <a:solidFill>
                            <a:schemeClr val="dk1"/>
                          </a:solidFill>
                          <a:latin typeface="+mn-lt"/>
                          <a:ea typeface="+mn-ea"/>
                          <a:cs typeface="+mn-cs"/>
                        </a:rPr>
                        <a:t>19.67%</a:t>
                      </a:r>
                    </a:p>
                  </a:txBody>
                  <a:tcPr marL="0" marR="0" marT="0" marB="0" anchor="b"/>
                </a:tc>
              </a:tr>
              <a:tr h="253279">
                <a:tc>
                  <a:txBody>
                    <a:bodyPr/>
                    <a:lstStyle/>
                    <a:p>
                      <a:pPr marL="0" algn="r" rtl="0" eaLnBrk="1" fontAlgn="b" latinLnBrk="0" hangingPunct="1"/>
                      <a:r>
                        <a:rPr kumimoji="0" lang="en-US" sz="1600" b="1" u="none" strike="noStrike" kern="1200" dirty="0">
                          <a:solidFill>
                            <a:srgbClr val="FF0000"/>
                          </a:solidFill>
                          <a:latin typeface="+mn-lt"/>
                          <a:ea typeface="+mn-ea"/>
                          <a:cs typeface="+mn-cs"/>
                        </a:rPr>
                        <a:t>0.101913401</a:t>
                      </a:r>
                    </a:p>
                  </a:txBody>
                  <a:tcPr marL="0" marR="0" marT="0" marB="0" anchor="b"/>
                </a:tc>
                <a:tc>
                  <a:txBody>
                    <a:bodyPr/>
                    <a:lstStyle/>
                    <a:p>
                      <a:pPr marL="0" algn="r" rtl="0" eaLnBrk="1" fontAlgn="b" latinLnBrk="0" hangingPunct="1"/>
                      <a:r>
                        <a:rPr kumimoji="0" lang="en-US" sz="1600" b="1" u="none" strike="noStrike" kern="1200" dirty="0">
                          <a:solidFill>
                            <a:srgbClr val="FF0000"/>
                          </a:solidFill>
                          <a:latin typeface="+mn-lt"/>
                          <a:ea typeface="+mn-ea"/>
                          <a:cs typeface="+mn-cs"/>
                        </a:rPr>
                        <a:t>16</a:t>
                      </a:r>
                    </a:p>
                  </a:txBody>
                  <a:tcPr marL="0" marR="0" marT="0" marB="0" anchor="b"/>
                </a:tc>
                <a:tc>
                  <a:txBody>
                    <a:bodyPr/>
                    <a:lstStyle/>
                    <a:p>
                      <a:pPr marL="0" algn="r" rtl="0" eaLnBrk="1" fontAlgn="b" latinLnBrk="0" hangingPunct="1"/>
                      <a:r>
                        <a:rPr kumimoji="0" lang="en-US" sz="1600" b="1" u="none" strike="noStrike" kern="1200" dirty="0">
                          <a:solidFill>
                            <a:srgbClr val="FF0000"/>
                          </a:solidFill>
                          <a:latin typeface="+mn-lt"/>
                          <a:ea typeface="+mn-ea"/>
                          <a:cs typeface="+mn-cs"/>
                        </a:rPr>
                        <a:t>45.90%</a:t>
                      </a:r>
                    </a:p>
                  </a:txBody>
                  <a:tcPr marL="0" marR="0" marT="0" marB="0" anchor="b"/>
                </a:tc>
              </a:tr>
              <a:tr h="253279">
                <a:tc>
                  <a:txBody>
                    <a:bodyPr/>
                    <a:lstStyle/>
                    <a:p>
                      <a:pPr marL="0" algn="r" rtl="0" eaLnBrk="1" fontAlgn="b" latinLnBrk="0" hangingPunct="1"/>
                      <a:r>
                        <a:rPr kumimoji="0" lang="en-US" sz="1600" u="none" strike="noStrike" kern="1200" dirty="0">
                          <a:solidFill>
                            <a:schemeClr val="dk1"/>
                          </a:solidFill>
                          <a:latin typeface="+mn-lt"/>
                          <a:ea typeface="+mn-ea"/>
                          <a:cs typeface="+mn-cs"/>
                        </a:rPr>
                        <a:t>0.203826802</a:t>
                      </a:r>
                    </a:p>
                  </a:txBody>
                  <a:tcPr marL="0" marR="0" marT="0" marB="0" anchor="b"/>
                </a:tc>
                <a:tc>
                  <a:txBody>
                    <a:bodyPr/>
                    <a:lstStyle/>
                    <a:p>
                      <a:pPr marL="0" algn="r" rtl="0" eaLnBrk="1" fontAlgn="b" latinLnBrk="0" hangingPunct="1"/>
                      <a:r>
                        <a:rPr kumimoji="0" lang="en-US" sz="1600" u="none" strike="noStrike" kern="1200" dirty="0">
                          <a:solidFill>
                            <a:schemeClr val="dk1"/>
                          </a:solidFill>
                          <a:latin typeface="+mn-lt"/>
                          <a:ea typeface="+mn-ea"/>
                          <a:cs typeface="+mn-cs"/>
                        </a:rPr>
                        <a:t>10</a:t>
                      </a:r>
                    </a:p>
                  </a:txBody>
                  <a:tcPr marL="0" marR="0" marT="0" marB="0" anchor="b"/>
                </a:tc>
                <a:tc>
                  <a:txBody>
                    <a:bodyPr/>
                    <a:lstStyle/>
                    <a:p>
                      <a:pPr marL="0" algn="r" rtl="0" eaLnBrk="1" fontAlgn="b" latinLnBrk="0" hangingPunct="1"/>
                      <a:r>
                        <a:rPr kumimoji="0" lang="en-US" sz="1600" u="none" strike="noStrike" kern="1200" dirty="0">
                          <a:solidFill>
                            <a:schemeClr val="dk1"/>
                          </a:solidFill>
                          <a:latin typeface="+mn-lt"/>
                          <a:ea typeface="+mn-ea"/>
                          <a:cs typeface="+mn-cs"/>
                        </a:rPr>
                        <a:t>62.30%</a:t>
                      </a:r>
                    </a:p>
                  </a:txBody>
                  <a:tcPr marL="0" marR="0" marT="0" marB="0" anchor="b"/>
                </a:tc>
              </a:tr>
              <a:tr h="253279">
                <a:tc>
                  <a:txBody>
                    <a:bodyPr/>
                    <a:lstStyle/>
                    <a:p>
                      <a:pPr marL="0" algn="r" rtl="0" eaLnBrk="1" fontAlgn="b" latinLnBrk="0" hangingPunct="1"/>
                      <a:r>
                        <a:rPr kumimoji="0" lang="en-US" sz="1600" u="none" strike="noStrike" kern="1200" dirty="0">
                          <a:solidFill>
                            <a:schemeClr val="dk1"/>
                          </a:solidFill>
                          <a:latin typeface="+mn-lt"/>
                          <a:ea typeface="+mn-ea"/>
                          <a:cs typeface="+mn-cs"/>
                        </a:rPr>
                        <a:t>0.305740203</a:t>
                      </a:r>
                    </a:p>
                  </a:txBody>
                  <a:tcPr marL="0" marR="0" marT="0" marB="0" anchor="b"/>
                </a:tc>
                <a:tc>
                  <a:txBody>
                    <a:bodyPr/>
                    <a:lstStyle/>
                    <a:p>
                      <a:pPr marL="0" algn="r" rtl="0" eaLnBrk="1" fontAlgn="b" latinLnBrk="0" hangingPunct="1"/>
                      <a:r>
                        <a:rPr kumimoji="0" lang="en-US" sz="1600" u="none" strike="noStrike" kern="1200">
                          <a:solidFill>
                            <a:schemeClr val="dk1"/>
                          </a:solidFill>
                          <a:latin typeface="+mn-lt"/>
                          <a:ea typeface="+mn-ea"/>
                          <a:cs typeface="+mn-cs"/>
                        </a:rPr>
                        <a:t>5</a:t>
                      </a:r>
                    </a:p>
                  </a:txBody>
                  <a:tcPr marL="0" marR="0" marT="0" marB="0" anchor="b"/>
                </a:tc>
                <a:tc>
                  <a:txBody>
                    <a:bodyPr/>
                    <a:lstStyle/>
                    <a:p>
                      <a:pPr marL="0" algn="r" rtl="0" eaLnBrk="1" fontAlgn="b" latinLnBrk="0" hangingPunct="1"/>
                      <a:r>
                        <a:rPr kumimoji="0" lang="en-US" sz="1600" u="none" strike="noStrike" kern="1200" dirty="0">
                          <a:solidFill>
                            <a:schemeClr val="dk1"/>
                          </a:solidFill>
                          <a:latin typeface="+mn-lt"/>
                          <a:ea typeface="+mn-ea"/>
                          <a:cs typeface="+mn-cs"/>
                        </a:rPr>
                        <a:t>70.49%</a:t>
                      </a:r>
                    </a:p>
                  </a:txBody>
                  <a:tcPr marL="0" marR="0" marT="0" marB="0" anchor="b"/>
                </a:tc>
              </a:tr>
              <a:tr h="253279">
                <a:tc>
                  <a:txBody>
                    <a:bodyPr/>
                    <a:lstStyle/>
                    <a:p>
                      <a:pPr marL="0" algn="r" rtl="0" eaLnBrk="1" fontAlgn="b" latinLnBrk="0" hangingPunct="1"/>
                      <a:r>
                        <a:rPr kumimoji="0" lang="en-US" sz="1600" u="none" strike="noStrike" kern="1200" dirty="0">
                          <a:solidFill>
                            <a:schemeClr val="dk1"/>
                          </a:solidFill>
                          <a:latin typeface="+mn-lt"/>
                          <a:ea typeface="+mn-ea"/>
                          <a:cs typeface="+mn-cs"/>
                        </a:rPr>
                        <a:t>0.407653604</a:t>
                      </a:r>
                    </a:p>
                  </a:txBody>
                  <a:tcPr marL="0" marR="0" marT="0" marB="0" anchor="b"/>
                </a:tc>
                <a:tc>
                  <a:txBody>
                    <a:bodyPr/>
                    <a:lstStyle/>
                    <a:p>
                      <a:pPr marL="0" algn="r" rtl="0" eaLnBrk="1" fontAlgn="b" latinLnBrk="0" hangingPunct="1"/>
                      <a:r>
                        <a:rPr kumimoji="0" lang="en-US" sz="1600" u="none" strike="noStrike" kern="1200">
                          <a:solidFill>
                            <a:schemeClr val="dk1"/>
                          </a:solidFill>
                          <a:latin typeface="+mn-lt"/>
                          <a:ea typeface="+mn-ea"/>
                          <a:cs typeface="+mn-cs"/>
                        </a:rPr>
                        <a:t>5</a:t>
                      </a:r>
                    </a:p>
                  </a:txBody>
                  <a:tcPr marL="0" marR="0" marT="0" marB="0" anchor="b"/>
                </a:tc>
                <a:tc>
                  <a:txBody>
                    <a:bodyPr/>
                    <a:lstStyle/>
                    <a:p>
                      <a:pPr marL="0" algn="r" rtl="0" eaLnBrk="1" fontAlgn="b" latinLnBrk="0" hangingPunct="1"/>
                      <a:r>
                        <a:rPr kumimoji="0" lang="en-US" sz="1600" u="none" strike="noStrike" kern="1200" dirty="0">
                          <a:solidFill>
                            <a:schemeClr val="dk1"/>
                          </a:solidFill>
                          <a:latin typeface="+mn-lt"/>
                          <a:ea typeface="+mn-ea"/>
                          <a:cs typeface="+mn-cs"/>
                        </a:rPr>
                        <a:t>78.69%</a:t>
                      </a:r>
                    </a:p>
                  </a:txBody>
                  <a:tcPr marL="0" marR="0" marT="0" marB="0" anchor="b"/>
                </a:tc>
              </a:tr>
              <a:tr h="253279">
                <a:tc>
                  <a:txBody>
                    <a:bodyPr/>
                    <a:lstStyle/>
                    <a:p>
                      <a:pPr marL="0" algn="r" rtl="0" eaLnBrk="1" fontAlgn="b" latinLnBrk="0" hangingPunct="1"/>
                      <a:r>
                        <a:rPr kumimoji="0" lang="en-US" sz="1600" u="none" strike="noStrike" kern="1200" dirty="0">
                          <a:solidFill>
                            <a:schemeClr val="dk1"/>
                          </a:solidFill>
                          <a:latin typeface="+mn-lt"/>
                          <a:ea typeface="+mn-ea"/>
                          <a:cs typeface="+mn-cs"/>
                        </a:rPr>
                        <a:t>0.509567005</a:t>
                      </a:r>
                    </a:p>
                  </a:txBody>
                  <a:tcPr marL="0" marR="0" marT="0" marB="0" anchor="b"/>
                </a:tc>
                <a:tc>
                  <a:txBody>
                    <a:bodyPr/>
                    <a:lstStyle/>
                    <a:p>
                      <a:pPr marL="0" algn="r" rtl="0" eaLnBrk="1" fontAlgn="b" latinLnBrk="0" hangingPunct="1"/>
                      <a:r>
                        <a:rPr kumimoji="0" lang="en-US" sz="1600" u="none" strike="noStrike" kern="1200">
                          <a:solidFill>
                            <a:schemeClr val="dk1"/>
                          </a:solidFill>
                          <a:latin typeface="+mn-lt"/>
                          <a:ea typeface="+mn-ea"/>
                          <a:cs typeface="+mn-cs"/>
                        </a:rPr>
                        <a:t>7</a:t>
                      </a:r>
                    </a:p>
                  </a:txBody>
                  <a:tcPr marL="0" marR="0" marT="0" marB="0" anchor="b"/>
                </a:tc>
                <a:tc>
                  <a:txBody>
                    <a:bodyPr/>
                    <a:lstStyle/>
                    <a:p>
                      <a:pPr marL="0" algn="r" rtl="0" eaLnBrk="1" fontAlgn="b" latinLnBrk="0" hangingPunct="1"/>
                      <a:r>
                        <a:rPr kumimoji="0" lang="en-US" sz="1600" u="none" strike="noStrike" kern="1200" dirty="0">
                          <a:solidFill>
                            <a:schemeClr val="dk1"/>
                          </a:solidFill>
                          <a:latin typeface="+mn-lt"/>
                          <a:ea typeface="+mn-ea"/>
                          <a:cs typeface="+mn-cs"/>
                        </a:rPr>
                        <a:t>90.16%</a:t>
                      </a:r>
                    </a:p>
                  </a:txBody>
                  <a:tcPr marL="0" marR="0" marT="0" marB="0" anchor="b"/>
                </a:tc>
              </a:tr>
              <a:tr h="253279">
                <a:tc>
                  <a:txBody>
                    <a:bodyPr/>
                    <a:lstStyle/>
                    <a:p>
                      <a:pPr marL="0" algn="r" rtl="0" eaLnBrk="1" fontAlgn="b" latinLnBrk="0" hangingPunct="1"/>
                      <a:r>
                        <a:rPr kumimoji="0" lang="en-US" sz="1600" u="none" strike="noStrike" kern="1200" dirty="0">
                          <a:solidFill>
                            <a:schemeClr val="dk1"/>
                          </a:solidFill>
                          <a:latin typeface="+mn-lt"/>
                          <a:ea typeface="+mn-ea"/>
                          <a:cs typeface="+mn-cs"/>
                        </a:rPr>
                        <a:t>0.611480405</a:t>
                      </a:r>
                    </a:p>
                  </a:txBody>
                  <a:tcPr marL="0" marR="0" marT="0" marB="0" anchor="b"/>
                </a:tc>
                <a:tc>
                  <a:txBody>
                    <a:bodyPr/>
                    <a:lstStyle/>
                    <a:p>
                      <a:pPr marL="0" algn="r" rtl="0" eaLnBrk="1" fontAlgn="b" latinLnBrk="0" hangingPunct="1"/>
                      <a:r>
                        <a:rPr kumimoji="0" lang="en-US" sz="1600" u="none" strike="noStrike" kern="1200">
                          <a:solidFill>
                            <a:schemeClr val="dk1"/>
                          </a:solidFill>
                          <a:latin typeface="+mn-lt"/>
                          <a:ea typeface="+mn-ea"/>
                          <a:cs typeface="+mn-cs"/>
                        </a:rPr>
                        <a:t>4</a:t>
                      </a:r>
                    </a:p>
                  </a:txBody>
                  <a:tcPr marL="0" marR="0" marT="0" marB="0" anchor="b"/>
                </a:tc>
                <a:tc>
                  <a:txBody>
                    <a:bodyPr/>
                    <a:lstStyle/>
                    <a:p>
                      <a:pPr marL="0" algn="r" rtl="0" eaLnBrk="1" fontAlgn="b" latinLnBrk="0" hangingPunct="1"/>
                      <a:r>
                        <a:rPr kumimoji="0" lang="en-US" sz="1600" u="none" strike="noStrike" kern="1200" dirty="0">
                          <a:solidFill>
                            <a:schemeClr val="dk1"/>
                          </a:solidFill>
                          <a:latin typeface="+mn-lt"/>
                          <a:ea typeface="+mn-ea"/>
                          <a:cs typeface="+mn-cs"/>
                        </a:rPr>
                        <a:t>96.72%</a:t>
                      </a:r>
                    </a:p>
                  </a:txBody>
                  <a:tcPr marL="0" marR="0" marT="0" marB="0" anchor="b"/>
                </a:tc>
              </a:tr>
              <a:tr h="253279">
                <a:tc>
                  <a:txBody>
                    <a:bodyPr/>
                    <a:lstStyle/>
                    <a:p>
                      <a:pPr marL="0" algn="l" rtl="0" eaLnBrk="1" fontAlgn="b" latinLnBrk="0" hangingPunct="1"/>
                      <a:r>
                        <a:rPr kumimoji="0" lang="en-US" sz="1600" u="none" strike="noStrike" kern="1200" dirty="0">
                          <a:solidFill>
                            <a:schemeClr val="dk1"/>
                          </a:solidFill>
                          <a:latin typeface="+mn-lt"/>
                          <a:ea typeface="+mn-ea"/>
                          <a:cs typeface="+mn-cs"/>
                        </a:rPr>
                        <a:t>More</a:t>
                      </a:r>
                    </a:p>
                  </a:txBody>
                  <a:tcPr marL="0" marR="0" marT="0" marB="0" anchor="b"/>
                </a:tc>
                <a:tc>
                  <a:txBody>
                    <a:bodyPr/>
                    <a:lstStyle/>
                    <a:p>
                      <a:pPr marL="0" algn="r" rtl="0" eaLnBrk="1" fontAlgn="b" latinLnBrk="0" hangingPunct="1"/>
                      <a:r>
                        <a:rPr kumimoji="0" lang="en-US" sz="1600" u="none" strike="noStrike" kern="1200">
                          <a:solidFill>
                            <a:schemeClr val="dk1"/>
                          </a:solidFill>
                          <a:latin typeface="+mn-lt"/>
                          <a:ea typeface="+mn-ea"/>
                          <a:cs typeface="+mn-cs"/>
                        </a:rPr>
                        <a:t>2</a:t>
                      </a:r>
                    </a:p>
                  </a:txBody>
                  <a:tcPr marL="0" marR="0" marT="0" marB="0" anchor="b"/>
                </a:tc>
                <a:tc>
                  <a:txBody>
                    <a:bodyPr/>
                    <a:lstStyle/>
                    <a:p>
                      <a:pPr marL="0" algn="r" rtl="0" eaLnBrk="1" fontAlgn="b" latinLnBrk="0" hangingPunct="1"/>
                      <a:r>
                        <a:rPr kumimoji="0" lang="en-US" sz="1600" u="none" strike="noStrike" kern="1200" dirty="0">
                          <a:solidFill>
                            <a:schemeClr val="dk1"/>
                          </a:solidFill>
                          <a:latin typeface="+mn-lt"/>
                          <a:ea typeface="+mn-ea"/>
                          <a:cs typeface="+mn-cs"/>
                        </a:rPr>
                        <a:t>100.00%</a:t>
                      </a:r>
                    </a:p>
                  </a:txBody>
                  <a:tcPr marL="0" marR="0" marT="0" marB="0" anchor="b"/>
                </a:tc>
              </a:tr>
              <a:tr h="253279">
                <a:tc>
                  <a:txBody>
                    <a:bodyPr/>
                    <a:lstStyle/>
                    <a:p>
                      <a:pPr algn="l" fontAlgn="b"/>
                      <a:endParaRPr lang="en-US" sz="1600" b="0" i="0" u="none" strike="noStrike" dirty="0">
                        <a:solidFill>
                          <a:srgbClr val="000000"/>
                        </a:solidFill>
                        <a:latin typeface="Calibri"/>
                      </a:endParaRPr>
                    </a:p>
                  </a:txBody>
                  <a:tcPr marL="0" marR="0" marT="0" marB="0" anchor="b"/>
                </a:tc>
                <a:tc>
                  <a:txBody>
                    <a:bodyPr/>
                    <a:lstStyle/>
                    <a:p>
                      <a:pPr algn="ctr" fontAlgn="b"/>
                      <a:endParaRPr lang="en-US" sz="1600" b="0" i="0" u="none" strike="noStrike">
                        <a:solidFill>
                          <a:srgbClr val="000000"/>
                        </a:solidFill>
                        <a:latin typeface="Calibri"/>
                      </a:endParaRPr>
                    </a:p>
                  </a:txBody>
                  <a:tcPr marL="0" marR="0" marT="0" marB="0" anchor="ctr"/>
                </a:tc>
                <a:tc>
                  <a:txBody>
                    <a:bodyPr/>
                    <a:lstStyle/>
                    <a:p>
                      <a:pPr algn="ctr" fontAlgn="b"/>
                      <a:endParaRPr lang="en-US" sz="1600" b="0" i="0" u="none" strike="noStrike" dirty="0">
                        <a:solidFill>
                          <a:srgbClr val="000000"/>
                        </a:solidFill>
                        <a:latin typeface="Calibri"/>
                      </a:endParaRPr>
                    </a:p>
                  </a:txBody>
                  <a:tcPr marL="0" marR="0" marT="0" marB="0" anchor="ctr"/>
                </a:tc>
              </a:tr>
              <a:tr h="253279">
                <a:tc>
                  <a:txBody>
                    <a:bodyPr/>
                    <a:lstStyle/>
                    <a:p>
                      <a:pPr algn="l" fontAlgn="b"/>
                      <a:endParaRPr lang="en-US" sz="1600" b="0" i="0" u="none" strike="noStrike" dirty="0">
                        <a:solidFill>
                          <a:srgbClr val="000000"/>
                        </a:solidFill>
                        <a:latin typeface="Calibri"/>
                      </a:endParaRPr>
                    </a:p>
                  </a:txBody>
                  <a:tcPr marL="0" marR="0" marT="0" marB="0" anchor="b"/>
                </a:tc>
                <a:tc>
                  <a:txBody>
                    <a:bodyPr/>
                    <a:lstStyle/>
                    <a:p>
                      <a:pPr algn="ctr" fontAlgn="b"/>
                      <a:endParaRPr lang="en-US" sz="1600" b="0" i="0" u="none" strike="noStrike" dirty="0">
                        <a:solidFill>
                          <a:srgbClr val="000000"/>
                        </a:solidFill>
                        <a:latin typeface="Calibri"/>
                      </a:endParaRPr>
                    </a:p>
                  </a:txBody>
                  <a:tcPr marL="0" marR="0" marT="0" marB="0" anchor="ctr"/>
                </a:tc>
                <a:tc>
                  <a:txBody>
                    <a:bodyPr/>
                    <a:lstStyle/>
                    <a:p>
                      <a:pPr algn="ctr" fontAlgn="b"/>
                      <a:endParaRPr lang="en-US" sz="1600" b="0" i="0" u="none" strike="noStrike" dirty="0">
                        <a:solidFill>
                          <a:srgbClr val="000000"/>
                        </a:solidFill>
                        <a:latin typeface="Calibri"/>
                      </a:endParaRPr>
                    </a:p>
                  </a:txBody>
                  <a:tcPr marL="0" marR="0" marT="0" marB="0" anchor="ctr"/>
                </a:tc>
              </a:tr>
              <a:tr h="506558">
                <a:tc>
                  <a:txBody>
                    <a:bodyPr/>
                    <a:lstStyle/>
                    <a:p>
                      <a:pPr algn="ctr" fontAlgn="b"/>
                      <a:r>
                        <a:rPr lang="en-US" sz="1600" u="none" strike="noStrike" dirty="0" smtClean="0"/>
                        <a:t>Average:  </a:t>
                      </a:r>
                      <a:r>
                        <a:rPr lang="en-US" sz="1600" u="none" strike="noStrike" dirty="0"/>
                        <a:t>2009-2010</a:t>
                      </a:r>
                      <a:endParaRPr lang="en-US" sz="1600" b="0" i="1" u="none" strike="noStrike" dirty="0">
                        <a:solidFill>
                          <a:srgbClr val="000000"/>
                        </a:solidFill>
                        <a:latin typeface="Calibri"/>
                      </a:endParaRPr>
                    </a:p>
                  </a:txBody>
                  <a:tcPr marL="0" marR="0" marT="0" marB="0" anchor="b"/>
                </a:tc>
                <a:tc>
                  <a:txBody>
                    <a:bodyPr/>
                    <a:lstStyle/>
                    <a:p>
                      <a:pPr algn="ctr" fontAlgn="b"/>
                      <a:r>
                        <a:rPr lang="en-US" sz="1600" u="none" strike="noStrike" dirty="0"/>
                        <a:t>Frequency</a:t>
                      </a:r>
                      <a:endParaRPr lang="en-US" sz="1600" b="0" i="1" u="none" strike="noStrike" dirty="0">
                        <a:solidFill>
                          <a:srgbClr val="000000"/>
                        </a:solidFill>
                        <a:latin typeface="Calibri"/>
                      </a:endParaRPr>
                    </a:p>
                  </a:txBody>
                  <a:tcPr marL="0" marR="0" marT="0" marB="0" anchor="ctr"/>
                </a:tc>
                <a:tc>
                  <a:txBody>
                    <a:bodyPr/>
                    <a:lstStyle/>
                    <a:p>
                      <a:pPr algn="ctr" fontAlgn="b"/>
                      <a:r>
                        <a:rPr lang="en-US" sz="1600" u="none" strike="noStrike" dirty="0"/>
                        <a:t>Cumulative %</a:t>
                      </a:r>
                      <a:endParaRPr lang="en-US" sz="1600" b="0" i="1" u="none" strike="noStrike" dirty="0">
                        <a:solidFill>
                          <a:srgbClr val="000000"/>
                        </a:solidFill>
                        <a:latin typeface="Calibri"/>
                      </a:endParaRPr>
                    </a:p>
                  </a:txBody>
                  <a:tcPr marL="0" marR="0" marT="0" marB="0" anchor="ctr"/>
                </a:tc>
              </a:tr>
              <a:tr h="253279">
                <a:tc>
                  <a:txBody>
                    <a:bodyPr/>
                    <a:lstStyle/>
                    <a:p>
                      <a:pPr marL="0" algn="r" rtl="0" eaLnBrk="1" fontAlgn="b" latinLnBrk="0" hangingPunct="1"/>
                      <a:r>
                        <a:rPr kumimoji="0" lang="en-US" sz="1600" u="none" strike="noStrike" kern="1200" dirty="0">
                          <a:solidFill>
                            <a:schemeClr val="dk1"/>
                          </a:solidFill>
                          <a:latin typeface="+mn-lt"/>
                          <a:ea typeface="+mn-ea"/>
                          <a:cs typeface="+mn-cs"/>
                        </a:rPr>
                        <a:t>0</a:t>
                      </a:r>
                    </a:p>
                  </a:txBody>
                  <a:tcPr marL="0" marR="0" marT="0" marB="0" anchor="b"/>
                </a:tc>
                <a:tc>
                  <a:txBody>
                    <a:bodyPr/>
                    <a:lstStyle/>
                    <a:p>
                      <a:pPr marL="0" algn="r" rtl="0" eaLnBrk="1" fontAlgn="b" latinLnBrk="0" hangingPunct="1"/>
                      <a:r>
                        <a:rPr kumimoji="0" lang="en-US" sz="1600" u="none" strike="noStrike" kern="1200" dirty="0">
                          <a:solidFill>
                            <a:schemeClr val="dk1"/>
                          </a:solidFill>
                          <a:latin typeface="+mn-lt"/>
                          <a:ea typeface="+mn-ea"/>
                          <a:cs typeface="+mn-cs"/>
                        </a:rPr>
                        <a:t>11</a:t>
                      </a:r>
                    </a:p>
                  </a:txBody>
                  <a:tcPr marL="0" marR="0" marT="0" marB="0" anchor="b"/>
                </a:tc>
                <a:tc>
                  <a:txBody>
                    <a:bodyPr/>
                    <a:lstStyle/>
                    <a:p>
                      <a:pPr marL="0" algn="r" rtl="0" eaLnBrk="1" fontAlgn="b" latinLnBrk="0" hangingPunct="1"/>
                      <a:r>
                        <a:rPr kumimoji="0" lang="en-US" sz="1600" u="none" strike="noStrike" kern="1200" dirty="0">
                          <a:solidFill>
                            <a:schemeClr val="dk1"/>
                          </a:solidFill>
                          <a:latin typeface="+mn-lt"/>
                          <a:ea typeface="+mn-ea"/>
                          <a:cs typeface="+mn-cs"/>
                        </a:rPr>
                        <a:t>18.03%</a:t>
                      </a:r>
                    </a:p>
                  </a:txBody>
                  <a:tcPr marL="0" marR="0" marT="0" marB="0" anchor="b"/>
                </a:tc>
              </a:tr>
              <a:tr h="253279">
                <a:tc>
                  <a:txBody>
                    <a:bodyPr/>
                    <a:lstStyle/>
                    <a:p>
                      <a:pPr marL="0" algn="r" rtl="0" eaLnBrk="1" fontAlgn="b" latinLnBrk="0" hangingPunct="1"/>
                      <a:r>
                        <a:rPr kumimoji="0" lang="en-US" sz="1600" b="1" u="none" strike="noStrike" kern="1200" dirty="0">
                          <a:solidFill>
                            <a:srgbClr val="FF0000"/>
                          </a:solidFill>
                          <a:latin typeface="+mn-lt"/>
                          <a:ea typeface="+mn-ea"/>
                          <a:cs typeface="+mn-cs"/>
                        </a:rPr>
                        <a:t>0.101913401</a:t>
                      </a:r>
                    </a:p>
                  </a:txBody>
                  <a:tcPr marL="0" marR="0" marT="0" marB="0" anchor="b"/>
                </a:tc>
                <a:tc>
                  <a:txBody>
                    <a:bodyPr/>
                    <a:lstStyle/>
                    <a:p>
                      <a:pPr marL="0" algn="r" rtl="0" eaLnBrk="1" fontAlgn="b" latinLnBrk="0" hangingPunct="1"/>
                      <a:r>
                        <a:rPr kumimoji="0" lang="en-US" sz="1600" b="1" u="none" strike="noStrike" kern="1200" dirty="0">
                          <a:solidFill>
                            <a:srgbClr val="FF0000"/>
                          </a:solidFill>
                          <a:latin typeface="+mn-lt"/>
                          <a:ea typeface="+mn-ea"/>
                          <a:cs typeface="+mn-cs"/>
                        </a:rPr>
                        <a:t>24</a:t>
                      </a:r>
                    </a:p>
                  </a:txBody>
                  <a:tcPr marL="0" marR="0" marT="0" marB="0" anchor="b"/>
                </a:tc>
                <a:tc>
                  <a:txBody>
                    <a:bodyPr/>
                    <a:lstStyle/>
                    <a:p>
                      <a:pPr marL="0" algn="r" rtl="0" eaLnBrk="1" fontAlgn="b" latinLnBrk="0" hangingPunct="1"/>
                      <a:r>
                        <a:rPr kumimoji="0" lang="en-US" sz="1600" b="1" u="none" strike="noStrike" kern="1200" dirty="0">
                          <a:solidFill>
                            <a:srgbClr val="FF0000"/>
                          </a:solidFill>
                          <a:latin typeface="+mn-lt"/>
                          <a:ea typeface="+mn-ea"/>
                          <a:cs typeface="+mn-cs"/>
                        </a:rPr>
                        <a:t>57.38%</a:t>
                      </a:r>
                    </a:p>
                  </a:txBody>
                  <a:tcPr marL="0" marR="0" marT="0" marB="0" anchor="b"/>
                </a:tc>
              </a:tr>
              <a:tr h="253279">
                <a:tc>
                  <a:txBody>
                    <a:bodyPr/>
                    <a:lstStyle/>
                    <a:p>
                      <a:pPr marL="0" algn="r" rtl="0" eaLnBrk="1" fontAlgn="b" latinLnBrk="0" hangingPunct="1"/>
                      <a:r>
                        <a:rPr kumimoji="0" lang="en-US" sz="1600" u="none" strike="noStrike" kern="1200" dirty="0">
                          <a:solidFill>
                            <a:schemeClr val="dk1"/>
                          </a:solidFill>
                          <a:latin typeface="+mn-lt"/>
                          <a:ea typeface="+mn-ea"/>
                          <a:cs typeface="+mn-cs"/>
                        </a:rPr>
                        <a:t>0.203826802</a:t>
                      </a:r>
                    </a:p>
                  </a:txBody>
                  <a:tcPr marL="0" marR="0" marT="0" marB="0" anchor="b"/>
                </a:tc>
                <a:tc>
                  <a:txBody>
                    <a:bodyPr/>
                    <a:lstStyle/>
                    <a:p>
                      <a:pPr marL="0" algn="r" rtl="0" eaLnBrk="1" fontAlgn="b" latinLnBrk="0" hangingPunct="1"/>
                      <a:r>
                        <a:rPr kumimoji="0" lang="en-US" sz="1600" u="none" strike="noStrike" kern="1200" dirty="0">
                          <a:solidFill>
                            <a:schemeClr val="dk1"/>
                          </a:solidFill>
                          <a:latin typeface="+mn-lt"/>
                          <a:ea typeface="+mn-ea"/>
                          <a:cs typeface="+mn-cs"/>
                        </a:rPr>
                        <a:t>10</a:t>
                      </a:r>
                    </a:p>
                  </a:txBody>
                  <a:tcPr marL="0" marR="0" marT="0" marB="0" anchor="b"/>
                </a:tc>
                <a:tc>
                  <a:txBody>
                    <a:bodyPr/>
                    <a:lstStyle/>
                    <a:p>
                      <a:pPr marL="0" algn="r" rtl="0" eaLnBrk="1" fontAlgn="b" latinLnBrk="0" hangingPunct="1"/>
                      <a:r>
                        <a:rPr kumimoji="0" lang="en-US" sz="1600" u="none" strike="noStrike" kern="1200" dirty="0">
                          <a:solidFill>
                            <a:schemeClr val="dk1"/>
                          </a:solidFill>
                          <a:latin typeface="+mn-lt"/>
                          <a:ea typeface="+mn-ea"/>
                          <a:cs typeface="+mn-cs"/>
                        </a:rPr>
                        <a:t>73.77%</a:t>
                      </a:r>
                    </a:p>
                  </a:txBody>
                  <a:tcPr marL="0" marR="0" marT="0" marB="0" anchor="b"/>
                </a:tc>
              </a:tr>
              <a:tr h="253279">
                <a:tc>
                  <a:txBody>
                    <a:bodyPr/>
                    <a:lstStyle/>
                    <a:p>
                      <a:pPr marL="0" algn="r" rtl="0" eaLnBrk="1" fontAlgn="b" latinLnBrk="0" hangingPunct="1"/>
                      <a:r>
                        <a:rPr kumimoji="0" lang="en-US" sz="1600" u="none" strike="noStrike" kern="1200" dirty="0">
                          <a:solidFill>
                            <a:schemeClr val="dk1"/>
                          </a:solidFill>
                          <a:latin typeface="+mn-lt"/>
                          <a:ea typeface="+mn-ea"/>
                          <a:cs typeface="+mn-cs"/>
                        </a:rPr>
                        <a:t>0.305740203</a:t>
                      </a:r>
                    </a:p>
                  </a:txBody>
                  <a:tcPr marL="0" marR="0" marT="0" marB="0" anchor="b"/>
                </a:tc>
                <a:tc>
                  <a:txBody>
                    <a:bodyPr/>
                    <a:lstStyle/>
                    <a:p>
                      <a:pPr marL="0" algn="r" rtl="0" eaLnBrk="1" fontAlgn="b" latinLnBrk="0" hangingPunct="1"/>
                      <a:r>
                        <a:rPr kumimoji="0" lang="en-US" sz="1600" u="none" strike="noStrike" kern="1200" dirty="0">
                          <a:solidFill>
                            <a:schemeClr val="dk1"/>
                          </a:solidFill>
                          <a:latin typeface="+mn-lt"/>
                          <a:ea typeface="+mn-ea"/>
                          <a:cs typeface="+mn-cs"/>
                        </a:rPr>
                        <a:t>6</a:t>
                      </a:r>
                    </a:p>
                  </a:txBody>
                  <a:tcPr marL="0" marR="0" marT="0" marB="0" anchor="b"/>
                </a:tc>
                <a:tc>
                  <a:txBody>
                    <a:bodyPr/>
                    <a:lstStyle/>
                    <a:p>
                      <a:pPr marL="0" algn="r" rtl="0" eaLnBrk="1" fontAlgn="b" latinLnBrk="0" hangingPunct="1"/>
                      <a:r>
                        <a:rPr kumimoji="0" lang="en-US" sz="1600" u="none" strike="noStrike" kern="1200" dirty="0">
                          <a:solidFill>
                            <a:schemeClr val="dk1"/>
                          </a:solidFill>
                          <a:latin typeface="+mn-lt"/>
                          <a:ea typeface="+mn-ea"/>
                          <a:cs typeface="+mn-cs"/>
                        </a:rPr>
                        <a:t>83.61%</a:t>
                      </a:r>
                    </a:p>
                  </a:txBody>
                  <a:tcPr marL="0" marR="0" marT="0" marB="0" anchor="b"/>
                </a:tc>
              </a:tr>
              <a:tr h="253279">
                <a:tc>
                  <a:txBody>
                    <a:bodyPr/>
                    <a:lstStyle/>
                    <a:p>
                      <a:pPr marL="0" algn="r" rtl="0" eaLnBrk="1" fontAlgn="b" latinLnBrk="0" hangingPunct="1"/>
                      <a:r>
                        <a:rPr kumimoji="0" lang="en-US" sz="1600" u="none" strike="noStrike" kern="1200" dirty="0">
                          <a:solidFill>
                            <a:schemeClr val="dk1"/>
                          </a:solidFill>
                          <a:latin typeface="+mn-lt"/>
                          <a:ea typeface="+mn-ea"/>
                          <a:cs typeface="+mn-cs"/>
                        </a:rPr>
                        <a:t>0.407653604</a:t>
                      </a:r>
                    </a:p>
                  </a:txBody>
                  <a:tcPr marL="0" marR="0" marT="0" marB="0" anchor="b"/>
                </a:tc>
                <a:tc>
                  <a:txBody>
                    <a:bodyPr/>
                    <a:lstStyle/>
                    <a:p>
                      <a:pPr marL="0" algn="r" rtl="0" eaLnBrk="1" fontAlgn="b" latinLnBrk="0" hangingPunct="1"/>
                      <a:r>
                        <a:rPr kumimoji="0" lang="en-US" sz="1600" u="none" strike="noStrike" kern="1200" dirty="0">
                          <a:solidFill>
                            <a:schemeClr val="dk1"/>
                          </a:solidFill>
                          <a:latin typeface="+mn-lt"/>
                          <a:ea typeface="+mn-ea"/>
                          <a:cs typeface="+mn-cs"/>
                        </a:rPr>
                        <a:t>4</a:t>
                      </a:r>
                    </a:p>
                  </a:txBody>
                  <a:tcPr marL="0" marR="0" marT="0" marB="0" anchor="b"/>
                </a:tc>
                <a:tc>
                  <a:txBody>
                    <a:bodyPr/>
                    <a:lstStyle/>
                    <a:p>
                      <a:pPr marL="0" algn="r" rtl="0" eaLnBrk="1" fontAlgn="b" latinLnBrk="0" hangingPunct="1"/>
                      <a:r>
                        <a:rPr kumimoji="0" lang="en-US" sz="1600" u="none" strike="noStrike" kern="1200" dirty="0">
                          <a:solidFill>
                            <a:schemeClr val="dk1"/>
                          </a:solidFill>
                          <a:latin typeface="+mn-lt"/>
                          <a:ea typeface="+mn-ea"/>
                          <a:cs typeface="+mn-cs"/>
                        </a:rPr>
                        <a:t>90.16%</a:t>
                      </a:r>
                    </a:p>
                  </a:txBody>
                  <a:tcPr marL="0" marR="0" marT="0" marB="0" anchor="b"/>
                </a:tc>
              </a:tr>
              <a:tr h="253279">
                <a:tc>
                  <a:txBody>
                    <a:bodyPr/>
                    <a:lstStyle/>
                    <a:p>
                      <a:pPr marL="0" algn="r" rtl="0" eaLnBrk="1" fontAlgn="b" latinLnBrk="0" hangingPunct="1"/>
                      <a:r>
                        <a:rPr kumimoji="0" lang="en-US" sz="1600" u="none" strike="noStrike" kern="1200" dirty="0">
                          <a:solidFill>
                            <a:schemeClr val="dk1"/>
                          </a:solidFill>
                          <a:latin typeface="+mn-lt"/>
                          <a:ea typeface="+mn-ea"/>
                          <a:cs typeface="+mn-cs"/>
                        </a:rPr>
                        <a:t>0.509567005</a:t>
                      </a:r>
                    </a:p>
                  </a:txBody>
                  <a:tcPr marL="0" marR="0" marT="0" marB="0" anchor="b"/>
                </a:tc>
                <a:tc>
                  <a:txBody>
                    <a:bodyPr/>
                    <a:lstStyle/>
                    <a:p>
                      <a:pPr marL="0" algn="r" rtl="0" eaLnBrk="1" fontAlgn="b" latinLnBrk="0" hangingPunct="1"/>
                      <a:r>
                        <a:rPr kumimoji="0" lang="en-US" sz="1600" u="none" strike="noStrike" kern="1200" dirty="0">
                          <a:solidFill>
                            <a:schemeClr val="dk1"/>
                          </a:solidFill>
                          <a:latin typeface="+mn-lt"/>
                          <a:ea typeface="+mn-ea"/>
                          <a:cs typeface="+mn-cs"/>
                        </a:rPr>
                        <a:t>6</a:t>
                      </a:r>
                    </a:p>
                  </a:txBody>
                  <a:tcPr marL="0" marR="0" marT="0" marB="0" anchor="b"/>
                </a:tc>
                <a:tc>
                  <a:txBody>
                    <a:bodyPr/>
                    <a:lstStyle/>
                    <a:p>
                      <a:pPr marL="0" algn="r" rtl="0" eaLnBrk="1" fontAlgn="b" latinLnBrk="0" hangingPunct="1"/>
                      <a:r>
                        <a:rPr kumimoji="0" lang="en-US" sz="1600" u="none" strike="noStrike" kern="1200" dirty="0">
                          <a:solidFill>
                            <a:schemeClr val="dk1"/>
                          </a:solidFill>
                          <a:latin typeface="+mn-lt"/>
                          <a:ea typeface="+mn-ea"/>
                          <a:cs typeface="+mn-cs"/>
                        </a:rPr>
                        <a:t>100.00%</a:t>
                      </a:r>
                    </a:p>
                  </a:txBody>
                  <a:tcPr marL="0" marR="0" marT="0" marB="0" anchor="b"/>
                </a:tc>
              </a:tr>
              <a:tr h="253279">
                <a:tc>
                  <a:txBody>
                    <a:bodyPr/>
                    <a:lstStyle/>
                    <a:p>
                      <a:pPr marL="0" algn="r" rtl="0" eaLnBrk="1" fontAlgn="b" latinLnBrk="0" hangingPunct="1"/>
                      <a:r>
                        <a:rPr kumimoji="0" lang="en-US" sz="1600" u="none" strike="noStrike" kern="1200" dirty="0">
                          <a:solidFill>
                            <a:schemeClr val="dk1"/>
                          </a:solidFill>
                          <a:latin typeface="+mn-lt"/>
                          <a:ea typeface="+mn-ea"/>
                          <a:cs typeface="+mn-cs"/>
                        </a:rPr>
                        <a:t>0.611480405</a:t>
                      </a:r>
                    </a:p>
                  </a:txBody>
                  <a:tcPr marL="0" marR="0" marT="0" marB="0" anchor="b"/>
                </a:tc>
                <a:tc>
                  <a:txBody>
                    <a:bodyPr/>
                    <a:lstStyle/>
                    <a:p>
                      <a:pPr marL="0" algn="r" rtl="0" eaLnBrk="1" fontAlgn="b" latinLnBrk="0" hangingPunct="1"/>
                      <a:r>
                        <a:rPr kumimoji="0" lang="en-US" sz="1600" u="none" strike="noStrike" kern="1200" dirty="0">
                          <a:solidFill>
                            <a:schemeClr val="dk1"/>
                          </a:solidFill>
                          <a:latin typeface="+mn-lt"/>
                          <a:ea typeface="+mn-ea"/>
                          <a:cs typeface="+mn-cs"/>
                        </a:rPr>
                        <a:t>0</a:t>
                      </a:r>
                    </a:p>
                  </a:txBody>
                  <a:tcPr marL="0" marR="0" marT="0" marB="0" anchor="b"/>
                </a:tc>
                <a:tc>
                  <a:txBody>
                    <a:bodyPr/>
                    <a:lstStyle/>
                    <a:p>
                      <a:pPr marL="0" algn="r" rtl="0" eaLnBrk="1" fontAlgn="b" latinLnBrk="0" hangingPunct="1"/>
                      <a:r>
                        <a:rPr kumimoji="0" lang="en-US" sz="1600" u="none" strike="noStrike" kern="1200" dirty="0">
                          <a:solidFill>
                            <a:schemeClr val="dk1"/>
                          </a:solidFill>
                          <a:latin typeface="+mn-lt"/>
                          <a:ea typeface="+mn-ea"/>
                          <a:cs typeface="+mn-cs"/>
                        </a:rPr>
                        <a:t>100.00%</a:t>
                      </a:r>
                    </a:p>
                  </a:txBody>
                  <a:tcPr marL="0" marR="0" marT="0" marB="0" anchor="b"/>
                </a:tc>
              </a:tr>
              <a:tr h="253279">
                <a:tc>
                  <a:txBody>
                    <a:bodyPr/>
                    <a:lstStyle/>
                    <a:p>
                      <a:pPr algn="l" fontAlgn="b"/>
                      <a:r>
                        <a:rPr lang="en-US" sz="1600" u="none" strike="noStrike"/>
                        <a:t>More</a:t>
                      </a:r>
                      <a:endParaRPr lang="en-US" sz="1600" b="0" i="0" u="none" strike="noStrike">
                        <a:solidFill>
                          <a:srgbClr val="000000"/>
                        </a:solidFill>
                        <a:latin typeface="Calibri"/>
                      </a:endParaRPr>
                    </a:p>
                  </a:txBody>
                  <a:tcPr marL="0" marR="0" marT="0" marB="0" anchor="b"/>
                </a:tc>
                <a:tc>
                  <a:txBody>
                    <a:bodyPr/>
                    <a:lstStyle/>
                    <a:p>
                      <a:pPr algn="ctr" fontAlgn="b"/>
                      <a:r>
                        <a:rPr lang="en-US" sz="1600" u="none" strike="noStrike" dirty="0"/>
                        <a:t>0</a:t>
                      </a:r>
                      <a:endParaRPr lang="en-US" sz="1600" b="0" i="0" u="none" strike="noStrike" dirty="0">
                        <a:solidFill>
                          <a:srgbClr val="000000"/>
                        </a:solidFill>
                        <a:latin typeface="Calibri"/>
                      </a:endParaRPr>
                    </a:p>
                  </a:txBody>
                  <a:tcPr marL="0" marR="0" marT="0" marB="0" anchor="ctr"/>
                </a:tc>
                <a:tc>
                  <a:txBody>
                    <a:bodyPr/>
                    <a:lstStyle/>
                    <a:p>
                      <a:pPr algn="ctr" fontAlgn="b"/>
                      <a:r>
                        <a:rPr lang="en-US" sz="1600" u="none" strike="noStrike" dirty="0"/>
                        <a:t>100.00%</a:t>
                      </a:r>
                      <a:endParaRPr lang="en-US" sz="1600" b="0" i="0" u="none" strike="noStrike" dirty="0">
                        <a:solidFill>
                          <a:srgbClr val="000000"/>
                        </a:solidFill>
                        <a:latin typeface="Calibri"/>
                      </a:endParaRPr>
                    </a:p>
                  </a:txBody>
                  <a:tcPr marL="0" marR="0" marT="0" marB="0" anchor="ctr"/>
                </a:tc>
              </a:tr>
            </a:tbl>
          </a:graphicData>
        </a:graphic>
      </p:graphicFrame>
      <p:sp>
        <p:nvSpPr>
          <p:cNvPr id="7" name="TextBox 6"/>
          <p:cNvSpPr txBox="1"/>
          <p:nvPr/>
        </p:nvSpPr>
        <p:spPr>
          <a:xfrm>
            <a:off x="6429388" y="1357298"/>
            <a:ext cx="2500330" cy="3974694"/>
          </a:xfrm>
          <a:prstGeom prst="rect">
            <a:avLst/>
          </a:prstGeom>
          <a:solidFill>
            <a:schemeClr val="accent6">
              <a:lumMod val="75000"/>
            </a:schemeClr>
          </a:solidFill>
        </p:spPr>
        <p:txBody>
          <a:bodyPr wrap="square" rtlCol="0" anchor="ctr">
            <a:spAutoFit/>
          </a:bodyPr>
          <a:lstStyle/>
          <a:p>
            <a:pPr algn="ctr">
              <a:lnSpc>
                <a:spcPct val="150000"/>
              </a:lnSpc>
            </a:pPr>
            <a:r>
              <a:rPr lang="en-ZA" b="1" dirty="0" smtClean="0">
                <a:solidFill>
                  <a:schemeClr val="bg1"/>
                </a:solidFill>
              </a:rPr>
              <a:t>Percent of Total Revenue derived from Service Charges– 2003/4 compared to 2009/10</a:t>
            </a:r>
          </a:p>
          <a:p>
            <a:pPr algn="ctr">
              <a:lnSpc>
                <a:spcPct val="150000"/>
              </a:lnSpc>
            </a:pPr>
            <a:endParaRPr lang="en-ZA" b="1" dirty="0" smtClean="0">
              <a:solidFill>
                <a:schemeClr val="bg1"/>
              </a:solidFill>
            </a:endParaRPr>
          </a:p>
          <a:p>
            <a:pPr algn="ctr">
              <a:lnSpc>
                <a:spcPct val="150000"/>
              </a:lnSpc>
            </a:pPr>
            <a:r>
              <a:rPr lang="en-ZA" b="1" dirty="0" smtClean="0">
                <a:solidFill>
                  <a:schemeClr val="bg1"/>
                </a:solidFill>
              </a:rPr>
              <a:t>Frequency = Number of Municipalities (</a:t>
            </a:r>
            <a:r>
              <a:rPr lang="en-ZA" b="1" i="1" dirty="0" smtClean="0">
                <a:solidFill>
                  <a:schemeClr val="bg1"/>
                </a:solidFill>
              </a:rPr>
              <a:t>N</a:t>
            </a:r>
            <a:r>
              <a:rPr lang="en-ZA" b="1" dirty="0" smtClean="0">
                <a:solidFill>
                  <a:schemeClr val="bg1"/>
                </a:solidFill>
              </a:rPr>
              <a:t>=61)</a:t>
            </a:r>
            <a:endParaRPr lang="en-ZA" b="1" dirty="0">
              <a:solidFill>
                <a:schemeClr val="bg1"/>
              </a:solidFill>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95536" y="116632"/>
            <a:ext cx="8458200" cy="864096"/>
          </a:xfrm>
          <a:solidFill>
            <a:schemeClr val="bg2">
              <a:lumMod val="75000"/>
            </a:schemeClr>
          </a:solidFill>
          <a:effectLst>
            <a:glow rad="63500">
              <a:schemeClr val="accent1">
                <a:satMod val="175000"/>
                <a:alpha val="40000"/>
              </a:schemeClr>
            </a:glow>
          </a:effectLst>
        </p:spPr>
        <p:txBody>
          <a:bodyPr anchor="ctr">
            <a:normAutofit fontScale="90000"/>
          </a:bodyPr>
          <a:lstStyle/>
          <a:p>
            <a:pPr algn="ctr"/>
            <a:r>
              <a:rPr lang="en-US" dirty="0" smtClean="0"/>
              <a:t>Service charges as a % of total revenue (Bigger is Better)</a:t>
            </a:r>
            <a:endParaRPr lang="en-ZA" dirty="0"/>
          </a:p>
        </p:txBody>
      </p:sp>
      <p:sp>
        <p:nvSpPr>
          <p:cNvPr id="50179" name="Rectangle 3"/>
          <p:cNvSpPr>
            <a:spLocks noChangeArrowheads="1"/>
          </p:cNvSpPr>
          <p:nvPr/>
        </p:nvSpPr>
        <p:spPr bwMode="auto">
          <a:xfrm>
            <a:off x="0" y="3800475"/>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graphicFrame>
        <p:nvGraphicFramePr>
          <p:cNvPr id="6" name="Chart 5"/>
          <p:cNvGraphicFramePr/>
          <p:nvPr/>
        </p:nvGraphicFramePr>
        <p:xfrm>
          <a:off x="428596" y="1357298"/>
          <a:ext cx="8358246" cy="4857784"/>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p:cNvGraphicFramePr>
            <a:graphicFrameLocks noGrp="1"/>
          </p:cNvGraphicFramePr>
          <p:nvPr/>
        </p:nvGraphicFramePr>
        <p:xfrm>
          <a:off x="142844" y="1420950"/>
          <a:ext cx="5869317" cy="4960378"/>
        </p:xfrm>
        <a:graphic>
          <a:graphicData uri="http://schemas.openxmlformats.org/drawingml/2006/table">
            <a:tbl>
              <a:tblPr>
                <a:tableStyleId>{35758FB7-9AC5-4552-8A53-C91805E547FA}</a:tableStyleId>
              </a:tblPr>
              <a:tblGrid>
                <a:gridCol w="3430864"/>
                <a:gridCol w="1194679"/>
                <a:gridCol w="1243774"/>
              </a:tblGrid>
              <a:tr h="327418">
                <a:tc>
                  <a:txBody>
                    <a:bodyPr/>
                    <a:lstStyle/>
                    <a:p>
                      <a:pPr marL="0" algn="ctr" rtl="0" eaLnBrk="1" fontAlgn="b" latinLnBrk="0" hangingPunct="1"/>
                      <a:r>
                        <a:rPr kumimoji="0" lang="en-US" sz="1600" u="none" strike="noStrike" kern="1200" dirty="0" smtClean="0">
                          <a:solidFill>
                            <a:schemeClr val="dk1"/>
                          </a:solidFill>
                          <a:latin typeface="+mn-lt"/>
                          <a:ea typeface="+mn-ea"/>
                          <a:cs typeface="+mn-cs"/>
                        </a:rPr>
                        <a:t>Average: </a:t>
                      </a:r>
                      <a:r>
                        <a:rPr kumimoji="0" lang="en-US" sz="1600" u="none" strike="noStrike" kern="1200" dirty="0">
                          <a:solidFill>
                            <a:schemeClr val="dk1"/>
                          </a:solidFill>
                          <a:latin typeface="+mn-lt"/>
                          <a:ea typeface="+mn-ea"/>
                          <a:cs typeface="+mn-cs"/>
                        </a:rPr>
                        <a:t>2003-2004</a:t>
                      </a:r>
                    </a:p>
                  </a:txBody>
                  <a:tcPr marL="0" marR="0" marT="0" marB="0" anchor="b"/>
                </a:tc>
                <a:tc>
                  <a:txBody>
                    <a:bodyPr/>
                    <a:lstStyle/>
                    <a:p>
                      <a:pPr marL="0" algn="ctr" rtl="0" eaLnBrk="1" fontAlgn="b" latinLnBrk="0" hangingPunct="1"/>
                      <a:r>
                        <a:rPr kumimoji="0" lang="en-US" sz="1600" u="none" strike="noStrike" kern="1200" dirty="0">
                          <a:solidFill>
                            <a:schemeClr val="dk1"/>
                          </a:solidFill>
                          <a:latin typeface="+mn-lt"/>
                          <a:ea typeface="+mn-ea"/>
                          <a:cs typeface="+mn-cs"/>
                        </a:rPr>
                        <a:t>Frequency</a:t>
                      </a:r>
                    </a:p>
                  </a:txBody>
                  <a:tcPr marL="0" marR="0" marT="0" marB="0" anchor="ctr"/>
                </a:tc>
                <a:tc>
                  <a:txBody>
                    <a:bodyPr/>
                    <a:lstStyle/>
                    <a:p>
                      <a:pPr marL="0" algn="ctr" rtl="0" eaLnBrk="1" fontAlgn="b" latinLnBrk="0" hangingPunct="1"/>
                      <a:r>
                        <a:rPr kumimoji="0" lang="en-US" sz="1600" u="none" strike="noStrike" kern="1200" dirty="0">
                          <a:solidFill>
                            <a:schemeClr val="dk1"/>
                          </a:solidFill>
                          <a:latin typeface="+mn-lt"/>
                          <a:ea typeface="+mn-ea"/>
                          <a:cs typeface="+mn-cs"/>
                        </a:rPr>
                        <a:t>Cumulative %</a:t>
                      </a:r>
                    </a:p>
                  </a:txBody>
                  <a:tcPr marL="0" marR="0" marT="0" marB="0" anchor="ctr"/>
                </a:tc>
              </a:tr>
              <a:tr h="191807">
                <a:tc>
                  <a:txBody>
                    <a:bodyPr/>
                    <a:lstStyle/>
                    <a:p>
                      <a:pPr marL="0" algn="ctr" rtl="0" eaLnBrk="1" fontAlgn="b" latinLnBrk="0" hangingPunct="1"/>
                      <a:r>
                        <a:rPr kumimoji="0" lang="en-US" sz="1600" u="none" strike="noStrike" kern="1200" dirty="0">
                          <a:solidFill>
                            <a:schemeClr val="dk1"/>
                          </a:solidFill>
                          <a:latin typeface="+mn-lt"/>
                          <a:ea typeface="+mn-ea"/>
                          <a:cs typeface="+mn-cs"/>
                        </a:rPr>
                        <a:t>0.039454021</a:t>
                      </a:r>
                    </a:p>
                  </a:txBody>
                  <a:tcPr marL="0" marR="0" marT="0" marB="0" anchor="b"/>
                </a:tc>
                <a:tc>
                  <a:txBody>
                    <a:bodyPr/>
                    <a:lstStyle/>
                    <a:p>
                      <a:pPr marL="0" algn="ctr" rtl="0" eaLnBrk="1" fontAlgn="b" latinLnBrk="0" hangingPunct="1"/>
                      <a:r>
                        <a:rPr kumimoji="0" lang="en-US" sz="1600" u="none" strike="noStrike" kern="1200" dirty="0">
                          <a:solidFill>
                            <a:schemeClr val="dk1"/>
                          </a:solidFill>
                          <a:latin typeface="+mn-lt"/>
                          <a:ea typeface="+mn-ea"/>
                          <a:cs typeface="+mn-cs"/>
                        </a:rPr>
                        <a:t>1</a:t>
                      </a:r>
                    </a:p>
                  </a:txBody>
                  <a:tcPr marL="0" marR="0" marT="0" marB="0" anchor="b"/>
                </a:tc>
                <a:tc>
                  <a:txBody>
                    <a:bodyPr/>
                    <a:lstStyle/>
                    <a:p>
                      <a:pPr marL="0" algn="ctr" rtl="0" eaLnBrk="1" fontAlgn="b" latinLnBrk="0" hangingPunct="1"/>
                      <a:r>
                        <a:rPr kumimoji="0" lang="en-US" sz="1600" u="none" strike="noStrike" kern="1200">
                          <a:solidFill>
                            <a:schemeClr val="dk1"/>
                          </a:solidFill>
                          <a:latin typeface="+mn-lt"/>
                          <a:ea typeface="+mn-ea"/>
                          <a:cs typeface="+mn-cs"/>
                        </a:rPr>
                        <a:t>1.64%</a:t>
                      </a:r>
                    </a:p>
                  </a:txBody>
                  <a:tcPr marL="0" marR="0" marT="0" marB="0" anchor="b"/>
                </a:tc>
              </a:tr>
              <a:tr h="191807">
                <a:tc>
                  <a:txBody>
                    <a:bodyPr/>
                    <a:lstStyle/>
                    <a:p>
                      <a:pPr marL="0" algn="ctr" rtl="0" eaLnBrk="1" fontAlgn="b" latinLnBrk="0" hangingPunct="1"/>
                      <a:r>
                        <a:rPr kumimoji="0" lang="en-US" sz="1600" b="1" u="none" strike="noStrike" kern="1200" dirty="0">
                          <a:solidFill>
                            <a:srgbClr val="FF0000"/>
                          </a:solidFill>
                          <a:latin typeface="+mn-lt"/>
                          <a:ea typeface="+mn-ea"/>
                          <a:cs typeface="+mn-cs"/>
                        </a:rPr>
                        <a:t>0.170586369</a:t>
                      </a:r>
                    </a:p>
                  </a:txBody>
                  <a:tcPr marL="0" marR="0" marT="0" marB="0" anchor="b"/>
                </a:tc>
                <a:tc>
                  <a:txBody>
                    <a:bodyPr/>
                    <a:lstStyle/>
                    <a:p>
                      <a:pPr marL="0" algn="ctr" rtl="0" eaLnBrk="1" fontAlgn="b" latinLnBrk="0" hangingPunct="1"/>
                      <a:r>
                        <a:rPr kumimoji="0" lang="en-US" sz="1600" b="1" u="none" strike="noStrike" kern="1200" dirty="0">
                          <a:solidFill>
                            <a:srgbClr val="FF0000"/>
                          </a:solidFill>
                          <a:latin typeface="+mn-lt"/>
                          <a:ea typeface="+mn-ea"/>
                          <a:cs typeface="+mn-cs"/>
                        </a:rPr>
                        <a:t>15</a:t>
                      </a:r>
                    </a:p>
                  </a:txBody>
                  <a:tcPr marL="0" marR="0" marT="0" marB="0" anchor="b"/>
                </a:tc>
                <a:tc>
                  <a:txBody>
                    <a:bodyPr/>
                    <a:lstStyle/>
                    <a:p>
                      <a:pPr marL="0" algn="ctr" rtl="0" eaLnBrk="1" fontAlgn="b" latinLnBrk="0" hangingPunct="1"/>
                      <a:r>
                        <a:rPr kumimoji="0" lang="en-US" sz="1600" b="1" u="none" strike="noStrike" kern="1200" dirty="0">
                          <a:solidFill>
                            <a:srgbClr val="FF0000"/>
                          </a:solidFill>
                          <a:latin typeface="+mn-lt"/>
                          <a:ea typeface="+mn-ea"/>
                          <a:cs typeface="+mn-cs"/>
                        </a:rPr>
                        <a:t>26.23%</a:t>
                      </a:r>
                    </a:p>
                  </a:txBody>
                  <a:tcPr marL="0" marR="0" marT="0" marB="0" anchor="b"/>
                </a:tc>
              </a:tr>
              <a:tr h="191807">
                <a:tc>
                  <a:txBody>
                    <a:bodyPr/>
                    <a:lstStyle/>
                    <a:p>
                      <a:pPr marL="0" algn="ctr" rtl="0" eaLnBrk="1" fontAlgn="b" latinLnBrk="0" hangingPunct="1"/>
                      <a:r>
                        <a:rPr kumimoji="0" lang="en-US" sz="1600" u="none" strike="noStrike" kern="1200" dirty="0">
                          <a:solidFill>
                            <a:schemeClr val="dk1"/>
                          </a:solidFill>
                          <a:latin typeface="+mn-lt"/>
                          <a:ea typeface="+mn-ea"/>
                          <a:cs typeface="+mn-cs"/>
                        </a:rPr>
                        <a:t>0.301718717</a:t>
                      </a:r>
                    </a:p>
                  </a:txBody>
                  <a:tcPr marL="0" marR="0" marT="0" marB="0" anchor="b"/>
                </a:tc>
                <a:tc>
                  <a:txBody>
                    <a:bodyPr/>
                    <a:lstStyle/>
                    <a:p>
                      <a:pPr marL="0" algn="ctr" rtl="0" eaLnBrk="1" fontAlgn="b" latinLnBrk="0" hangingPunct="1"/>
                      <a:r>
                        <a:rPr kumimoji="0" lang="en-US" sz="1600" u="none" strike="noStrike" kern="1200" dirty="0">
                          <a:solidFill>
                            <a:schemeClr val="dk1"/>
                          </a:solidFill>
                          <a:latin typeface="+mn-lt"/>
                          <a:ea typeface="+mn-ea"/>
                          <a:cs typeface="+mn-cs"/>
                        </a:rPr>
                        <a:t>9</a:t>
                      </a:r>
                    </a:p>
                  </a:txBody>
                  <a:tcPr marL="0" marR="0" marT="0" marB="0" anchor="b"/>
                </a:tc>
                <a:tc>
                  <a:txBody>
                    <a:bodyPr/>
                    <a:lstStyle/>
                    <a:p>
                      <a:pPr marL="0" algn="ctr" rtl="0" eaLnBrk="1" fontAlgn="b" latinLnBrk="0" hangingPunct="1"/>
                      <a:r>
                        <a:rPr kumimoji="0" lang="en-US" sz="1600" u="none" strike="noStrike" kern="1200" dirty="0">
                          <a:solidFill>
                            <a:schemeClr val="dk1"/>
                          </a:solidFill>
                          <a:latin typeface="+mn-lt"/>
                          <a:ea typeface="+mn-ea"/>
                          <a:cs typeface="+mn-cs"/>
                        </a:rPr>
                        <a:t>40.98%</a:t>
                      </a:r>
                    </a:p>
                  </a:txBody>
                  <a:tcPr marL="0" marR="0" marT="0" marB="0" anchor="b"/>
                </a:tc>
              </a:tr>
              <a:tr h="191807">
                <a:tc>
                  <a:txBody>
                    <a:bodyPr/>
                    <a:lstStyle/>
                    <a:p>
                      <a:pPr marL="0" algn="ctr" rtl="0" eaLnBrk="1" fontAlgn="b" latinLnBrk="0" hangingPunct="1"/>
                      <a:r>
                        <a:rPr kumimoji="0" lang="en-US" sz="1600" u="none" strike="noStrike" kern="1200" dirty="0">
                          <a:solidFill>
                            <a:schemeClr val="dk1"/>
                          </a:solidFill>
                          <a:latin typeface="+mn-lt"/>
                          <a:ea typeface="+mn-ea"/>
                          <a:cs typeface="+mn-cs"/>
                        </a:rPr>
                        <a:t>0.432851065</a:t>
                      </a:r>
                    </a:p>
                  </a:txBody>
                  <a:tcPr marL="0" marR="0" marT="0" marB="0" anchor="b"/>
                </a:tc>
                <a:tc>
                  <a:txBody>
                    <a:bodyPr/>
                    <a:lstStyle/>
                    <a:p>
                      <a:pPr marL="0" algn="ctr" rtl="0" eaLnBrk="1" fontAlgn="b" latinLnBrk="0" hangingPunct="1"/>
                      <a:r>
                        <a:rPr kumimoji="0" lang="en-US" sz="1600" u="none" strike="noStrike" kern="1200" dirty="0">
                          <a:solidFill>
                            <a:schemeClr val="dk1"/>
                          </a:solidFill>
                          <a:latin typeface="+mn-lt"/>
                          <a:ea typeface="+mn-ea"/>
                          <a:cs typeface="+mn-cs"/>
                        </a:rPr>
                        <a:t>12</a:t>
                      </a:r>
                    </a:p>
                  </a:txBody>
                  <a:tcPr marL="0" marR="0" marT="0" marB="0" anchor="b"/>
                </a:tc>
                <a:tc>
                  <a:txBody>
                    <a:bodyPr/>
                    <a:lstStyle/>
                    <a:p>
                      <a:pPr marL="0" algn="ctr" rtl="0" eaLnBrk="1" fontAlgn="b" latinLnBrk="0" hangingPunct="1"/>
                      <a:r>
                        <a:rPr kumimoji="0" lang="en-US" sz="1600" u="none" strike="noStrike" kern="1200" dirty="0">
                          <a:solidFill>
                            <a:schemeClr val="dk1"/>
                          </a:solidFill>
                          <a:latin typeface="+mn-lt"/>
                          <a:ea typeface="+mn-ea"/>
                          <a:cs typeface="+mn-cs"/>
                        </a:rPr>
                        <a:t>60.66%</a:t>
                      </a:r>
                    </a:p>
                  </a:txBody>
                  <a:tcPr marL="0" marR="0" marT="0" marB="0" anchor="b"/>
                </a:tc>
              </a:tr>
              <a:tr h="191807">
                <a:tc>
                  <a:txBody>
                    <a:bodyPr/>
                    <a:lstStyle/>
                    <a:p>
                      <a:pPr marL="0" algn="ctr" rtl="0" eaLnBrk="1" fontAlgn="b" latinLnBrk="0" hangingPunct="1"/>
                      <a:r>
                        <a:rPr kumimoji="0" lang="en-US" sz="1600" u="none" strike="noStrike" kern="1200" dirty="0">
                          <a:solidFill>
                            <a:schemeClr val="dk1"/>
                          </a:solidFill>
                          <a:latin typeface="+mn-lt"/>
                          <a:ea typeface="+mn-ea"/>
                          <a:cs typeface="+mn-cs"/>
                        </a:rPr>
                        <a:t>0.563983413</a:t>
                      </a:r>
                    </a:p>
                  </a:txBody>
                  <a:tcPr marL="0" marR="0" marT="0" marB="0" anchor="b"/>
                </a:tc>
                <a:tc>
                  <a:txBody>
                    <a:bodyPr/>
                    <a:lstStyle/>
                    <a:p>
                      <a:pPr marL="0" algn="ctr" rtl="0" eaLnBrk="1" fontAlgn="b" latinLnBrk="0" hangingPunct="1"/>
                      <a:r>
                        <a:rPr kumimoji="0" lang="en-US" sz="1600" u="none" strike="noStrike" kern="1200" dirty="0">
                          <a:solidFill>
                            <a:schemeClr val="dk1"/>
                          </a:solidFill>
                          <a:latin typeface="+mn-lt"/>
                          <a:ea typeface="+mn-ea"/>
                          <a:cs typeface="+mn-cs"/>
                        </a:rPr>
                        <a:t>2</a:t>
                      </a:r>
                    </a:p>
                  </a:txBody>
                  <a:tcPr marL="0" marR="0" marT="0" marB="0" anchor="b"/>
                </a:tc>
                <a:tc>
                  <a:txBody>
                    <a:bodyPr/>
                    <a:lstStyle/>
                    <a:p>
                      <a:pPr marL="0" algn="ctr" rtl="0" eaLnBrk="1" fontAlgn="b" latinLnBrk="0" hangingPunct="1"/>
                      <a:r>
                        <a:rPr kumimoji="0" lang="en-US" sz="1600" u="none" strike="noStrike" kern="1200" dirty="0">
                          <a:solidFill>
                            <a:schemeClr val="dk1"/>
                          </a:solidFill>
                          <a:latin typeface="+mn-lt"/>
                          <a:ea typeface="+mn-ea"/>
                          <a:cs typeface="+mn-cs"/>
                        </a:rPr>
                        <a:t>63.93%</a:t>
                      </a:r>
                    </a:p>
                  </a:txBody>
                  <a:tcPr marL="0" marR="0" marT="0" marB="0" anchor="b"/>
                </a:tc>
              </a:tr>
              <a:tr h="191807">
                <a:tc>
                  <a:txBody>
                    <a:bodyPr/>
                    <a:lstStyle/>
                    <a:p>
                      <a:pPr marL="0" algn="ctr" rtl="0" eaLnBrk="1" fontAlgn="b" latinLnBrk="0" hangingPunct="1"/>
                      <a:r>
                        <a:rPr kumimoji="0" lang="en-US" sz="1600" u="none" strike="noStrike" kern="1200" dirty="0">
                          <a:solidFill>
                            <a:schemeClr val="dk1"/>
                          </a:solidFill>
                          <a:latin typeface="+mn-lt"/>
                          <a:ea typeface="+mn-ea"/>
                          <a:cs typeface="+mn-cs"/>
                        </a:rPr>
                        <a:t>0.695115761</a:t>
                      </a:r>
                    </a:p>
                  </a:txBody>
                  <a:tcPr marL="0" marR="0" marT="0" marB="0" anchor="b"/>
                </a:tc>
                <a:tc>
                  <a:txBody>
                    <a:bodyPr/>
                    <a:lstStyle/>
                    <a:p>
                      <a:pPr marL="0" algn="ctr" rtl="0" eaLnBrk="1" fontAlgn="b" latinLnBrk="0" hangingPunct="1"/>
                      <a:r>
                        <a:rPr kumimoji="0" lang="en-US" sz="1600" u="none" strike="noStrike" kern="1200">
                          <a:solidFill>
                            <a:schemeClr val="dk1"/>
                          </a:solidFill>
                          <a:latin typeface="+mn-lt"/>
                          <a:ea typeface="+mn-ea"/>
                          <a:cs typeface="+mn-cs"/>
                        </a:rPr>
                        <a:t>6</a:t>
                      </a:r>
                    </a:p>
                  </a:txBody>
                  <a:tcPr marL="0" marR="0" marT="0" marB="0" anchor="b"/>
                </a:tc>
                <a:tc>
                  <a:txBody>
                    <a:bodyPr/>
                    <a:lstStyle/>
                    <a:p>
                      <a:pPr marL="0" algn="ctr" rtl="0" eaLnBrk="1" fontAlgn="b" latinLnBrk="0" hangingPunct="1"/>
                      <a:r>
                        <a:rPr kumimoji="0" lang="en-US" sz="1600" u="none" strike="noStrike" kern="1200" dirty="0">
                          <a:solidFill>
                            <a:schemeClr val="dk1"/>
                          </a:solidFill>
                          <a:latin typeface="+mn-lt"/>
                          <a:ea typeface="+mn-ea"/>
                          <a:cs typeface="+mn-cs"/>
                        </a:rPr>
                        <a:t>73.77%</a:t>
                      </a:r>
                    </a:p>
                  </a:txBody>
                  <a:tcPr marL="0" marR="0" marT="0" marB="0" anchor="b"/>
                </a:tc>
              </a:tr>
              <a:tr h="191807">
                <a:tc>
                  <a:txBody>
                    <a:bodyPr/>
                    <a:lstStyle/>
                    <a:p>
                      <a:pPr marL="0" algn="ctr" rtl="0" eaLnBrk="1" fontAlgn="b" latinLnBrk="0" hangingPunct="1"/>
                      <a:r>
                        <a:rPr kumimoji="0" lang="en-US" sz="1600" u="none" strike="noStrike" kern="1200" dirty="0">
                          <a:solidFill>
                            <a:schemeClr val="dk1"/>
                          </a:solidFill>
                          <a:latin typeface="+mn-lt"/>
                          <a:ea typeface="+mn-ea"/>
                          <a:cs typeface="+mn-cs"/>
                        </a:rPr>
                        <a:t>0.826248109</a:t>
                      </a:r>
                    </a:p>
                  </a:txBody>
                  <a:tcPr marL="0" marR="0" marT="0" marB="0" anchor="b"/>
                </a:tc>
                <a:tc>
                  <a:txBody>
                    <a:bodyPr/>
                    <a:lstStyle/>
                    <a:p>
                      <a:pPr marL="0" algn="ctr" rtl="0" eaLnBrk="1" fontAlgn="b" latinLnBrk="0" hangingPunct="1"/>
                      <a:r>
                        <a:rPr kumimoji="0" lang="en-US" sz="1600" u="none" strike="noStrike" kern="1200" dirty="0">
                          <a:solidFill>
                            <a:schemeClr val="dk1"/>
                          </a:solidFill>
                          <a:latin typeface="+mn-lt"/>
                          <a:ea typeface="+mn-ea"/>
                          <a:cs typeface="+mn-cs"/>
                        </a:rPr>
                        <a:t>11</a:t>
                      </a:r>
                    </a:p>
                  </a:txBody>
                  <a:tcPr marL="0" marR="0" marT="0" marB="0" anchor="b"/>
                </a:tc>
                <a:tc>
                  <a:txBody>
                    <a:bodyPr/>
                    <a:lstStyle/>
                    <a:p>
                      <a:pPr marL="0" algn="ctr" rtl="0" eaLnBrk="1" fontAlgn="b" latinLnBrk="0" hangingPunct="1"/>
                      <a:r>
                        <a:rPr kumimoji="0" lang="en-US" sz="1600" u="none" strike="noStrike" kern="1200" dirty="0">
                          <a:solidFill>
                            <a:schemeClr val="dk1"/>
                          </a:solidFill>
                          <a:latin typeface="+mn-lt"/>
                          <a:ea typeface="+mn-ea"/>
                          <a:cs typeface="+mn-cs"/>
                        </a:rPr>
                        <a:t>91.80%</a:t>
                      </a:r>
                    </a:p>
                  </a:txBody>
                  <a:tcPr marL="0" marR="0" marT="0" marB="0" anchor="b"/>
                </a:tc>
              </a:tr>
              <a:tr h="201397">
                <a:tc>
                  <a:txBody>
                    <a:bodyPr/>
                    <a:lstStyle/>
                    <a:p>
                      <a:pPr marL="0" algn="ctr" rtl="0" eaLnBrk="1" fontAlgn="b" latinLnBrk="0" hangingPunct="1"/>
                      <a:r>
                        <a:rPr kumimoji="0" lang="en-US" sz="1600" u="none" strike="noStrike" kern="1200" dirty="0">
                          <a:solidFill>
                            <a:schemeClr val="dk1"/>
                          </a:solidFill>
                          <a:latin typeface="+mn-lt"/>
                          <a:ea typeface="+mn-ea"/>
                          <a:cs typeface="+mn-cs"/>
                        </a:rPr>
                        <a:t>More</a:t>
                      </a:r>
                    </a:p>
                  </a:txBody>
                  <a:tcPr marL="0" marR="0" marT="0" marB="0" anchor="b"/>
                </a:tc>
                <a:tc>
                  <a:txBody>
                    <a:bodyPr/>
                    <a:lstStyle/>
                    <a:p>
                      <a:pPr marL="0" algn="ctr" rtl="0" eaLnBrk="1" fontAlgn="b" latinLnBrk="0" hangingPunct="1"/>
                      <a:r>
                        <a:rPr kumimoji="0" lang="en-US" sz="1600" u="none" strike="noStrike" kern="1200" dirty="0">
                          <a:solidFill>
                            <a:schemeClr val="dk1"/>
                          </a:solidFill>
                          <a:latin typeface="+mn-lt"/>
                          <a:ea typeface="+mn-ea"/>
                          <a:cs typeface="+mn-cs"/>
                        </a:rPr>
                        <a:t>5</a:t>
                      </a:r>
                    </a:p>
                  </a:txBody>
                  <a:tcPr marL="0" marR="0" marT="0" marB="0" anchor="b"/>
                </a:tc>
                <a:tc>
                  <a:txBody>
                    <a:bodyPr/>
                    <a:lstStyle/>
                    <a:p>
                      <a:pPr marL="0" algn="ctr" rtl="0" eaLnBrk="1" fontAlgn="b" latinLnBrk="0" hangingPunct="1"/>
                      <a:r>
                        <a:rPr kumimoji="0" lang="en-US" sz="1600" u="none" strike="noStrike" kern="1200" dirty="0">
                          <a:solidFill>
                            <a:schemeClr val="dk1"/>
                          </a:solidFill>
                          <a:latin typeface="+mn-lt"/>
                          <a:ea typeface="+mn-ea"/>
                          <a:cs typeface="+mn-cs"/>
                        </a:rPr>
                        <a:t>100.00%</a:t>
                      </a:r>
                    </a:p>
                  </a:txBody>
                  <a:tcPr marL="0" marR="0" marT="0" marB="0" anchor="b"/>
                </a:tc>
              </a:tr>
              <a:tr h="191807">
                <a:tc>
                  <a:txBody>
                    <a:bodyPr/>
                    <a:lstStyle/>
                    <a:p>
                      <a:pPr marL="0" algn="ctr" rtl="0" eaLnBrk="1" fontAlgn="b" latinLnBrk="0" hangingPunct="1"/>
                      <a:endParaRPr kumimoji="0" lang="en-US" sz="1600" u="none" strike="noStrike" kern="1200" dirty="0">
                        <a:solidFill>
                          <a:schemeClr val="dk1"/>
                        </a:solidFill>
                        <a:latin typeface="+mn-lt"/>
                        <a:ea typeface="+mn-ea"/>
                        <a:cs typeface="+mn-cs"/>
                      </a:endParaRPr>
                    </a:p>
                  </a:txBody>
                  <a:tcPr marL="0" marR="0" marT="0" marB="0" anchor="b"/>
                </a:tc>
                <a:tc>
                  <a:txBody>
                    <a:bodyPr/>
                    <a:lstStyle/>
                    <a:p>
                      <a:pPr marL="0" algn="ctr" rtl="0" eaLnBrk="1" fontAlgn="b" latinLnBrk="0" hangingPunct="1"/>
                      <a:endParaRPr kumimoji="0" lang="en-US" sz="1600" u="none" strike="noStrike" kern="1200" dirty="0">
                        <a:solidFill>
                          <a:schemeClr val="dk1"/>
                        </a:solidFill>
                        <a:latin typeface="+mn-lt"/>
                        <a:ea typeface="+mn-ea"/>
                        <a:cs typeface="+mn-cs"/>
                      </a:endParaRPr>
                    </a:p>
                  </a:txBody>
                  <a:tcPr marL="0" marR="0" marT="0" marB="0" anchor="ctr"/>
                </a:tc>
                <a:tc>
                  <a:txBody>
                    <a:bodyPr/>
                    <a:lstStyle/>
                    <a:p>
                      <a:pPr marL="0" algn="ctr" rtl="0" eaLnBrk="1" fontAlgn="b" latinLnBrk="0" hangingPunct="1"/>
                      <a:endParaRPr kumimoji="0" lang="en-US" sz="1600" u="none" strike="noStrike" kern="1200" dirty="0">
                        <a:solidFill>
                          <a:schemeClr val="dk1"/>
                        </a:solidFill>
                        <a:latin typeface="+mn-lt"/>
                        <a:ea typeface="+mn-ea"/>
                        <a:cs typeface="+mn-cs"/>
                      </a:endParaRPr>
                    </a:p>
                  </a:txBody>
                  <a:tcPr marL="0" marR="0" marT="0" marB="0" anchor="ctr"/>
                </a:tc>
              </a:tr>
              <a:tr h="191807">
                <a:tc>
                  <a:txBody>
                    <a:bodyPr/>
                    <a:lstStyle/>
                    <a:p>
                      <a:pPr marL="0" algn="ctr" rtl="0" eaLnBrk="1" fontAlgn="b" latinLnBrk="0" hangingPunct="1"/>
                      <a:endParaRPr kumimoji="0" lang="en-US" sz="1600" u="none" strike="noStrike" kern="1200" dirty="0">
                        <a:solidFill>
                          <a:schemeClr val="dk1"/>
                        </a:solidFill>
                        <a:latin typeface="+mn-lt"/>
                        <a:ea typeface="+mn-ea"/>
                        <a:cs typeface="+mn-cs"/>
                      </a:endParaRPr>
                    </a:p>
                  </a:txBody>
                  <a:tcPr marL="0" marR="0" marT="0" marB="0" anchor="b"/>
                </a:tc>
                <a:tc>
                  <a:txBody>
                    <a:bodyPr/>
                    <a:lstStyle/>
                    <a:p>
                      <a:pPr marL="0" algn="ctr" rtl="0" eaLnBrk="1" fontAlgn="b" latinLnBrk="0" hangingPunct="1"/>
                      <a:endParaRPr kumimoji="0" lang="en-US" sz="1600" u="none" strike="noStrike" kern="1200">
                        <a:solidFill>
                          <a:schemeClr val="dk1"/>
                        </a:solidFill>
                        <a:latin typeface="+mn-lt"/>
                        <a:ea typeface="+mn-ea"/>
                        <a:cs typeface="+mn-cs"/>
                      </a:endParaRPr>
                    </a:p>
                  </a:txBody>
                  <a:tcPr marL="0" marR="0" marT="0" marB="0" anchor="ctr"/>
                </a:tc>
                <a:tc>
                  <a:txBody>
                    <a:bodyPr/>
                    <a:lstStyle/>
                    <a:p>
                      <a:pPr marL="0" algn="ctr" rtl="0" eaLnBrk="1" fontAlgn="b" latinLnBrk="0" hangingPunct="1"/>
                      <a:endParaRPr kumimoji="0" lang="en-US" sz="1600" u="none" strike="noStrike" kern="1200" dirty="0">
                        <a:solidFill>
                          <a:schemeClr val="dk1"/>
                        </a:solidFill>
                        <a:latin typeface="+mn-lt"/>
                        <a:ea typeface="+mn-ea"/>
                        <a:cs typeface="+mn-cs"/>
                      </a:endParaRPr>
                    </a:p>
                  </a:txBody>
                  <a:tcPr marL="0" marR="0" marT="0" marB="0" anchor="ctr"/>
                </a:tc>
              </a:tr>
              <a:tr h="201397">
                <a:tc>
                  <a:txBody>
                    <a:bodyPr/>
                    <a:lstStyle/>
                    <a:p>
                      <a:pPr marL="0" algn="ctr" rtl="0" eaLnBrk="1" fontAlgn="b" latinLnBrk="0" hangingPunct="1"/>
                      <a:r>
                        <a:rPr kumimoji="0" lang="en-US" sz="1600" u="none" strike="noStrike" kern="1200" dirty="0" smtClean="0">
                          <a:solidFill>
                            <a:schemeClr val="dk1"/>
                          </a:solidFill>
                          <a:latin typeface="+mn-lt"/>
                          <a:ea typeface="+mn-ea"/>
                          <a:cs typeface="+mn-cs"/>
                        </a:rPr>
                        <a:t>Average:  </a:t>
                      </a:r>
                      <a:r>
                        <a:rPr kumimoji="0" lang="en-US" sz="1600" u="none" strike="noStrike" kern="1200" dirty="0">
                          <a:solidFill>
                            <a:schemeClr val="dk1"/>
                          </a:solidFill>
                          <a:latin typeface="+mn-lt"/>
                          <a:ea typeface="+mn-ea"/>
                          <a:cs typeface="+mn-cs"/>
                        </a:rPr>
                        <a:t>2009-2010</a:t>
                      </a:r>
                    </a:p>
                  </a:txBody>
                  <a:tcPr marL="0" marR="0" marT="0" marB="0" anchor="b"/>
                </a:tc>
                <a:tc>
                  <a:txBody>
                    <a:bodyPr/>
                    <a:lstStyle/>
                    <a:p>
                      <a:pPr marL="0" algn="ctr" rtl="0" eaLnBrk="1" fontAlgn="b" latinLnBrk="0" hangingPunct="1"/>
                      <a:r>
                        <a:rPr kumimoji="0" lang="en-US" sz="1600" u="none" strike="noStrike" kern="1200" dirty="0">
                          <a:solidFill>
                            <a:schemeClr val="dk1"/>
                          </a:solidFill>
                          <a:latin typeface="+mn-lt"/>
                          <a:ea typeface="+mn-ea"/>
                          <a:cs typeface="+mn-cs"/>
                        </a:rPr>
                        <a:t>Frequency</a:t>
                      </a:r>
                    </a:p>
                  </a:txBody>
                  <a:tcPr marL="0" marR="0" marT="0" marB="0" anchor="ctr"/>
                </a:tc>
                <a:tc>
                  <a:txBody>
                    <a:bodyPr/>
                    <a:lstStyle/>
                    <a:p>
                      <a:pPr marL="0" algn="ctr" rtl="0" eaLnBrk="1" fontAlgn="b" latinLnBrk="0" hangingPunct="1"/>
                      <a:r>
                        <a:rPr kumimoji="0" lang="en-US" sz="1600" u="none" strike="noStrike" kern="1200" dirty="0">
                          <a:solidFill>
                            <a:schemeClr val="dk1"/>
                          </a:solidFill>
                          <a:latin typeface="+mn-lt"/>
                          <a:ea typeface="+mn-ea"/>
                          <a:cs typeface="+mn-cs"/>
                        </a:rPr>
                        <a:t>Cumulative %</a:t>
                      </a:r>
                    </a:p>
                  </a:txBody>
                  <a:tcPr marL="0" marR="0" marT="0" marB="0" anchor="ctr"/>
                </a:tc>
              </a:tr>
              <a:tr h="191807">
                <a:tc>
                  <a:txBody>
                    <a:bodyPr/>
                    <a:lstStyle/>
                    <a:p>
                      <a:pPr marL="0" algn="ctr" rtl="0" eaLnBrk="1" fontAlgn="b" latinLnBrk="0" hangingPunct="1"/>
                      <a:r>
                        <a:rPr kumimoji="0" lang="en-US" sz="1600" u="none" strike="noStrike" kern="1200" dirty="0">
                          <a:solidFill>
                            <a:schemeClr val="dk1"/>
                          </a:solidFill>
                          <a:latin typeface="+mn-lt"/>
                          <a:ea typeface="+mn-ea"/>
                          <a:cs typeface="+mn-cs"/>
                        </a:rPr>
                        <a:t>0.039454021</a:t>
                      </a:r>
                    </a:p>
                  </a:txBody>
                  <a:tcPr marL="0" marR="0" marT="0" marB="0" anchor="b"/>
                </a:tc>
                <a:tc>
                  <a:txBody>
                    <a:bodyPr/>
                    <a:lstStyle/>
                    <a:p>
                      <a:pPr marL="0" algn="ctr" rtl="0" eaLnBrk="1" fontAlgn="b" latinLnBrk="0" hangingPunct="1"/>
                      <a:r>
                        <a:rPr kumimoji="0" lang="en-US" sz="1600" u="none" strike="noStrike" kern="1200" dirty="0">
                          <a:solidFill>
                            <a:schemeClr val="dk1"/>
                          </a:solidFill>
                          <a:latin typeface="+mn-lt"/>
                          <a:ea typeface="+mn-ea"/>
                          <a:cs typeface="+mn-cs"/>
                        </a:rPr>
                        <a:t>0</a:t>
                      </a:r>
                    </a:p>
                  </a:txBody>
                  <a:tcPr marL="0" marR="0" marT="0" marB="0" anchor="b"/>
                </a:tc>
                <a:tc>
                  <a:txBody>
                    <a:bodyPr/>
                    <a:lstStyle/>
                    <a:p>
                      <a:pPr marL="0" algn="ctr" rtl="0" eaLnBrk="1" fontAlgn="b" latinLnBrk="0" hangingPunct="1"/>
                      <a:r>
                        <a:rPr kumimoji="0" lang="en-US" sz="1600" u="none" strike="noStrike" kern="1200" dirty="0">
                          <a:solidFill>
                            <a:schemeClr val="dk1"/>
                          </a:solidFill>
                          <a:latin typeface="+mn-lt"/>
                          <a:ea typeface="+mn-ea"/>
                          <a:cs typeface="+mn-cs"/>
                        </a:rPr>
                        <a:t>0.00%</a:t>
                      </a:r>
                    </a:p>
                  </a:txBody>
                  <a:tcPr marL="0" marR="0" marT="0" marB="0" anchor="b"/>
                </a:tc>
              </a:tr>
              <a:tr h="191807">
                <a:tc>
                  <a:txBody>
                    <a:bodyPr/>
                    <a:lstStyle/>
                    <a:p>
                      <a:pPr marL="0" algn="ctr" rtl="0" eaLnBrk="1" fontAlgn="b" latinLnBrk="0" hangingPunct="1"/>
                      <a:r>
                        <a:rPr kumimoji="0" lang="en-US" sz="1600" u="none" strike="noStrike" kern="1200" dirty="0">
                          <a:solidFill>
                            <a:schemeClr val="dk1"/>
                          </a:solidFill>
                          <a:latin typeface="+mn-lt"/>
                          <a:ea typeface="+mn-ea"/>
                          <a:cs typeface="+mn-cs"/>
                        </a:rPr>
                        <a:t>0.170586369</a:t>
                      </a:r>
                    </a:p>
                  </a:txBody>
                  <a:tcPr marL="0" marR="0" marT="0" marB="0" anchor="b"/>
                </a:tc>
                <a:tc>
                  <a:txBody>
                    <a:bodyPr/>
                    <a:lstStyle/>
                    <a:p>
                      <a:pPr marL="0" algn="ctr" rtl="0" eaLnBrk="1" fontAlgn="b" latinLnBrk="0" hangingPunct="1"/>
                      <a:r>
                        <a:rPr kumimoji="0" lang="en-US" sz="1600" u="none" strike="noStrike" kern="1200" dirty="0">
                          <a:solidFill>
                            <a:schemeClr val="dk1"/>
                          </a:solidFill>
                          <a:latin typeface="+mn-lt"/>
                          <a:ea typeface="+mn-ea"/>
                          <a:cs typeface="+mn-cs"/>
                        </a:rPr>
                        <a:t>4</a:t>
                      </a:r>
                    </a:p>
                  </a:txBody>
                  <a:tcPr marL="0" marR="0" marT="0" marB="0" anchor="b"/>
                </a:tc>
                <a:tc>
                  <a:txBody>
                    <a:bodyPr/>
                    <a:lstStyle/>
                    <a:p>
                      <a:pPr marL="0" algn="ctr" rtl="0" eaLnBrk="1" fontAlgn="b" latinLnBrk="0" hangingPunct="1"/>
                      <a:r>
                        <a:rPr kumimoji="0" lang="en-US" sz="1600" u="none" strike="noStrike" kern="1200" dirty="0">
                          <a:solidFill>
                            <a:schemeClr val="dk1"/>
                          </a:solidFill>
                          <a:latin typeface="+mn-lt"/>
                          <a:ea typeface="+mn-ea"/>
                          <a:cs typeface="+mn-cs"/>
                        </a:rPr>
                        <a:t>6.56%</a:t>
                      </a:r>
                    </a:p>
                  </a:txBody>
                  <a:tcPr marL="0" marR="0" marT="0" marB="0" anchor="b"/>
                </a:tc>
              </a:tr>
              <a:tr h="191807">
                <a:tc>
                  <a:txBody>
                    <a:bodyPr/>
                    <a:lstStyle/>
                    <a:p>
                      <a:pPr marL="0" algn="ctr" rtl="0" eaLnBrk="1" fontAlgn="b" latinLnBrk="0" hangingPunct="1"/>
                      <a:r>
                        <a:rPr kumimoji="0" lang="en-US" sz="1600" u="none" strike="noStrike" kern="1200">
                          <a:solidFill>
                            <a:schemeClr val="dk1"/>
                          </a:solidFill>
                          <a:latin typeface="+mn-lt"/>
                          <a:ea typeface="+mn-ea"/>
                          <a:cs typeface="+mn-cs"/>
                        </a:rPr>
                        <a:t>0.301718717</a:t>
                      </a:r>
                    </a:p>
                  </a:txBody>
                  <a:tcPr marL="0" marR="0" marT="0" marB="0" anchor="b"/>
                </a:tc>
                <a:tc>
                  <a:txBody>
                    <a:bodyPr/>
                    <a:lstStyle/>
                    <a:p>
                      <a:pPr marL="0" algn="ctr" rtl="0" eaLnBrk="1" fontAlgn="b" latinLnBrk="0" hangingPunct="1"/>
                      <a:r>
                        <a:rPr kumimoji="0" lang="en-US" sz="1600" u="none" strike="noStrike" kern="1200" dirty="0">
                          <a:solidFill>
                            <a:schemeClr val="dk1"/>
                          </a:solidFill>
                          <a:latin typeface="+mn-lt"/>
                          <a:ea typeface="+mn-ea"/>
                          <a:cs typeface="+mn-cs"/>
                        </a:rPr>
                        <a:t>11</a:t>
                      </a:r>
                    </a:p>
                  </a:txBody>
                  <a:tcPr marL="0" marR="0" marT="0" marB="0" anchor="b"/>
                </a:tc>
                <a:tc>
                  <a:txBody>
                    <a:bodyPr/>
                    <a:lstStyle/>
                    <a:p>
                      <a:pPr marL="0" algn="ctr" rtl="0" eaLnBrk="1" fontAlgn="b" latinLnBrk="0" hangingPunct="1"/>
                      <a:r>
                        <a:rPr kumimoji="0" lang="en-US" sz="1600" u="none" strike="noStrike" kern="1200" dirty="0">
                          <a:solidFill>
                            <a:schemeClr val="dk1"/>
                          </a:solidFill>
                          <a:latin typeface="+mn-lt"/>
                          <a:ea typeface="+mn-ea"/>
                          <a:cs typeface="+mn-cs"/>
                        </a:rPr>
                        <a:t>24.59%</a:t>
                      </a:r>
                    </a:p>
                  </a:txBody>
                  <a:tcPr marL="0" marR="0" marT="0" marB="0" anchor="b"/>
                </a:tc>
              </a:tr>
              <a:tr h="191807">
                <a:tc>
                  <a:txBody>
                    <a:bodyPr/>
                    <a:lstStyle/>
                    <a:p>
                      <a:pPr marL="0" algn="ctr" rtl="0" eaLnBrk="1" fontAlgn="b" latinLnBrk="0" hangingPunct="1"/>
                      <a:r>
                        <a:rPr kumimoji="0" lang="en-US" sz="1600" u="none" strike="noStrike" kern="1200">
                          <a:solidFill>
                            <a:schemeClr val="dk1"/>
                          </a:solidFill>
                          <a:latin typeface="+mn-lt"/>
                          <a:ea typeface="+mn-ea"/>
                          <a:cs typeface="+mn-cs"/>
                        </a:rPr>
                        <a:t>0.432851065</a:t>
                      </a:r>
                    </a:p>
                  </a:txBody>
                  <a:tcPr marL="0" marR="0" marT="0" marB="0" anchor="b"/>
                </a:tc>
                <a:tc>
                  <a:txBody>
                    <a:bodyPr/>
                    <a:lstStyle/>
                    <a:p>
                      <a:pPr marL="0" algn="ctr" rtl="0" eaLnBrk="1" fontAlgn="b" latinLnBrk="0" hangingPunct="1"/>
                      <a:r>
                        <a:rPr kumimoji="0" lang="en-US" sz="1600" u="none" strike="noStrike" kern="1200">
                          <a:solidFill>
                            <a:schemeClr val="dk1"/>
                          </a:solidFill>
                          <a:latin typeface="+mn-lt"/>
                          <a:ea typeface="+mn-ea"/>
                          <a:cs typeface="+mn-cs"/>
                        </a:rPr>
                        <a:t>6</a:t>
                      </a:r>
                    </a:p>
                  </a:txBody>
                  <a:tcPr marL="0" marR="0" marT="0" marB="0" anchor="b"/>
                </a:tc>
                <a:tc>
                  <a:txBody>
                    <a:bodyPr/>
                    <a:lstStyle/>
                    <a:p>
                      <a:pPr marL="0" algn="ctr" rtl="0" eaLnBrk="1" fontAlgn="b" latinLnBrk="0" hangingPunct="1"/>
                      <a:r>
                        <a:rPr kumimoji="0" lang="en-US" sz="1600" u="none" strike="noStrike" kern="1200" dirty="0">
                          <a:solidFill>
                            <a:schemeClr val="dk1"/>
                          </a:solidFill>
                          <a:latin typeface="+mn-lt"/>
                          <a:ea typeface="+mn-ea"/>
                          <a:cs typeface="+mn-cs"/>
                        </a:rPr>
                        <a:t>34.43%</a:t>
                      </a:r>
                    </a:p>
                  </a:txBody>
                  <a:tcPr marL="0" marR="0" marT="0" marB="0" anchor="b"/>
                </a:tc>
              </a:tr>
              <a:tr h="191807">
                <a:tc>
                  <a:txBody>
                    <a:bodyPr/>
                    <a:lstStyle/>
                    <a:p>
                      <a:pPr marL="0" algn="ctr" rtl="0" eaLnBrk="1" fontAlgn="b" latinLnBrk="0" hangingPunct="1"/>
                      <a:r>
                        <a:rPr kumimoji="0" lang="en-US" sz="1600" u="none" strike="noStrike" kern="1200">
                          <a:solidFill>
                            <a:schemeClr val="dk1"/>
                          </a:solidFill>
                          <a:latin typeface="+mn-lt"/>
                          <a:ea typeface="+mn-ea"/>
                          <a:cs typeface="+mn-cs"/>
                        </a:rPr>
                        <a:t>0.563983413</a:t>
                      </a:r>
                    </a:p>
                  </a:txBody>
                  <a:tcPr marL="0" marR="0" marT="0" marB="0" anchor="b"/>
                </a:tc>
                <a:tc>
                  <a:txBody>
                    <a:bodyPr/>
                    <a:lstStyle/>
                    <a:p>
                      <a:pPr marL="0" algn="ctr" rtl="0" eaLnBrk="1" fontAlgn="b" latinLnBrk="0" hangingPunct="1"/>
                      <a:r>
                        <a:rPr kumimoji="0" lang="en-US" sz="1600" u="none" strike="noStrike" kern="1200" dirty="0">
                          <a:solidFill>
                            <a:schemeClr val="dk1"/>
                          </a:solidFill>
                          <a:latin typeface="+mn-lt"/>
                          <a:ea typeface="+mn-ea"/>
                          <a:cs typeface="+mn-cs"/>
                        </a:rPr>
                        <a:t>11</a:t>
                      </a:r>
                    </a:p>
                  </a:txBody>
                  <a:tcPr marL="0" marR="0" marT="0" marB="0" anchor="b"/>
                </a:tc>
                <a:tc>
                  <a:txBody>
                    <a:bodyPr/>
                    <a:lstStyle/>
                    <a:p>
                      <a:pPr marL="0" algn="ctr" rtl="0" eaLnBrk="1" fontAlgn="b" latinLnBrk="0" hangingPunct="1"/>
                      <a:r>
                        <a:rPr kumimoji="0" lang="en-US" sz="1600" u="none" strike="noStrike" kern="1200" dirty="0">
                          <a:solidFill>
                            <a:schemeClr val="dk1"/>
                          </a:solidFill>
                          <a:latin typeface="+mn-lt"/>
                          <a:ea typeface="+mn-ea"/>
                          <a:cs typeface="+mn-cs"/>
                        </a:rPr>
                        <a:t>52.46%</a:t>
                      </a:r>
                    </a:p>
                  </a:txBody>
                  <a:tcPr marL="0" marR="0" marT="0" marB="0" anchor="b"/>
                </a:tc>
              </a:tr>
              <a:tr h="191807">
                <a:tc>
                  <a:txBody>
                    <a:bodyPr/>
                    <a:lstStyle/>
                    <a:p>
                      <a:pPr marL="0" algn="ctr" rtl="0" eaLnBrk="1" fontAlgn="b" latinLnBrk="0" hangingPunct="1"/>
                      <a:r>
                        <a:rPr kumimoji="0" lang="en-US" sz="1600" b="1" u="none" strike="noStrike" kern="1200" dirty="0">
                          <a:solidFill>
                            <a:srgbClr val="FF0000"/>
                          </a:solidFill>
                          <a:latin typeface="+mn-lt"/>
                          <a:ea typeface="+mn-ea"/>
                          <a:cs typeface="+mn-cs"/>
                        </a:rPr>
                        <a:t>0.695115761</a:t>
                      </a:r>
                    </a:p>
                  </a:txBody>
                  <a:tcPr marL="0" marR="0" marT="0" marB="0" anchor="b"/>
                </a:tc>
                <a:tc>
                  <a:txBody>
                    <a:bodyPr/>
                    <a:lstStyle/>
                    <a:p>
                      <a:pPr marL="0" algn="ctr" rtl="0" eaLnBrk="1" fontAlgn="b" latinLnBrk="0" hangingPunct="1"/>
                      <a:r>
                        <a:rPr kumimoji="0" lang="en-US" sz="1600" b="1" u="none" strike="noStrike" kern="1200" dirty="0">
                          <a:solidFill>
                            <a:srgbClr val="FF0000"/>
                          </a:solidFill>
                          <a:latin typeface="+mn-lt"/>
                          <a:ea typeface="+mn-ea"/>
                          <a:cs typeface="+mn-cs"/>
                        </a:rPr>
                        <a:t>16</a:t>
                      </a:r>
                    </a:p>
                  </a:txBody>
                  <a:tcPr marL="0" marR="0" marT="0" marB="0" anchor="b"/>
                </a:tc>
                <a:tc>
                  <a:txBody>
                    <a:bodyPr/>
                    <a:lstStyle/>
                    <a:p>
                      <a:pPr marL="0" algn="ctr" rtl="0" eaLnBrk="1" fontAlgn="b" latinLnBrk="0" hangingPunct="1"/>
                      <a:r>
                        <a:rPr kumimoji="0" lang="en-US" sz="1600" b="1" u="none" strike="noStrike" kern="1200" dirty="0">
                          <a:solidFill>
                            <a:srgbClr val="FF0000"/>
                          </a:solidFill>
                          <a:latin typeface="+mn-lt"/>
                          <a:ea typeface="+mn-ea"/>
                          <a:cs typeface="+mn-cs"/>
                        </a:rPr>
                        <a:t>78.69%</a:t>
                      </a:r>
                    </a:p>
                  </a:txBody>
                  <a:tcPr marL="0" marR="0" marT="0" marB="0" anchor="b"/>
                </a:tc>
              </a:tr>
              <a:tr h="191807">
                <a:tc>
                  <a:txBody>
                    <a:bodyPr/>
                    <a:lstStyle/>
                    <a:p>
                      <a:pPr marL="0" algn="ctr" rtl="0" eaLnBrk="1" fontAlgn="b" latinLnBrk="0" hangingPunct="1"/>
                      <a:r>
                        <a:rPr kumimoji="0" lang="en-US" sz="1600" u="none" strike="noStrike" kern="1200" dirty="0">
                          <a:solidFill>
                            <a:schemeClr val="dk1"/>
                          </a:solidFill>
                          <a:latin typeface="+mn-lt"/>
                          <a:ea typeface="+mn-ea"/>
                          <a:cs typeface="+mn-cs"/>
                        </a:rPr>
                        <a:t>0.826248109</a:t>
                      </a:r>
                    </a:p>
                  </a:txBody>
                  <a:tcPr marL="0" marR="0" marT="0" marB="0" anchor="b"/>
                </a:tc>
                <a:tc>
                  <a:txBody>
                    <a:bodyPr/>
                    <a:lstStyle/>
                    <a:p>
                      <a:pPr marL="0" algn="ctr" rtl="0" eaLnBrk="1" fontAlgn="b" latinLnBrk="0" hangingPunct="1"/>
                      <a:r>
                        <a:rPr kumimoji="0" lang="en-US" sz="1600" u="none" strike="noStrike" kern="1200">
                          <a:solidFill>
                            <a:schemeClr val="dk1"/>
                          </a:solidFill>
                          <a:latin typeface="+mn-lt"/>
                          <a:ea typeface="+mn-ea"/>
                          <a:cs typeface="+mn-cs"/>
                        </a:rPr>
                        <a:t>11</a:t>
                      </a:r>
                    </a:p>
                  </a:txBody>
                  <a:tcPr marL="0" marR="0" marT="0" marB="0" anchor="b"/>
                </a:tc>
                <a:tc>
                  <a:txBody>
                    <a:bodyPr/>
                    <a:lstStyle/>
                    <a:p>
                      <a:pPr marL="0" algn="ctr" rtl="0" eaLnBrk="1" fontAlgn="b" latinLnBrk="0" hangingPunct="1"/>
                      <a:r>
                        <a:rPr kumimoji="0" lang="en-US" sz="1600" u="none" strike="noStrike" kern="1200" dirty="0">
                          <a:solidFill>
                            <a:schemeClr val="dk1"/>
                          </a:solidFill>
                          <a:latin typeface="+mn-lt"/>
                          <a:ea typeface="+mn-ea"/>
                          <a:cs typeface="+mn-cs"/>
                        </a:rPr>
                        <a:t>96.72%</a:t>
                      </a:r>
                    </a:p>
                  </a:txBody>
                  <a:tcPr marL="0" marR="0" marT="0" marB="0" anchor="b"/>
                </a:tc>
              </a:tr>
              <a:tr h="191807">
                <a:tc>
                  <a:txBody>
                    <a:bodyPr/>
                    <a:lstStyle/>
                    <a:p>
                      <a:pPr marL="0" algn="ctr" rtl="0" eaLnBrk="1" fontAlgn="b" latinLnBrk="0" hangingPunct="1"/>
                      <a:r>
                        <a:rPr kumimoji="0" lang="en-US" sz="1600" u="none" strike="noStrike" kern="1200" dirty="0">
                          <a:solidFill>
                            <a:schemeClr val="dk1"/>
                          </a:solidFill>
                          <a:latin typeface="+mn-lt"/>
                          <a:ea typeface="+mn-ea"/>
                          <a:cs typeface="+mn-cs"/>
                        </a:rPr>
                        <a:t>More</a:t>
                      </a:r>
                    </a:p>
                  </a:txBody>
                  <a:tcPr marL="0" marR="0" marT="0" marB="0" anchor="b"/>
                </a:tc>
                <a:tc>
                  <a:txBody>
                    <a:bodyPr/>
                    <a:lstStyle/>
                    <a:p>
                      <a:pPr marL="0" algn="ctr" rtl="0" eaLnBrk="1" fontAlgn="b" latinLnBrk="0" hangingPunct="1"/>
                      <a:r>
                        <a:rPr kumimoji="0" lang="en-US" sz="1600" u="none" strike="noStrike" kern="1200">
                          <a:solidFill>
                            <a:schemeClr val="dk1"/>
                          </a:solidFill>
                          <a:latin typeface="+mn-lt"/>
                          <a:ea typeface="+mn-ea"/>
                          <a:cs typeface="+mn-cs"/>
                        </a:rPr>
                        <a:t>2</a:t>
                      </a:r>
                    </a:p>
                  </a:txBody>
                  <a:tcPr marL="0" marR="0" marT="0" marB="0" anchor="b"/>
                </a:tc>
                <a:tc>
                  <a:txBody>
                    <a:bodyPr/>
                    <a:lstStyle/>
                    <a:p>
                      <a:pPr marL="0" algn="ctr" rtl="0" eaLnBrk="1" fontAlgn="b" latinLnBrk="0" hangingPunct="1"/>
                      <a:r>
                        <a:rPr kumimoji="0" lang="en-US" sz="1600" u="none" strike="noStrike" kern="1200" dirty="0">
                          <a:solidFill>
                            <a:schemeClr val="dk1"/>
                          </a:solidFill>
                          <a:latin typeface="+mn-lt"/>
                          <a:ea typeface="+mn-ea"/>
                          <a:cs typeface="+mn-cs"/>
                        </a:rPr>
                        <a:t>100.00%</a:t>
                      </a:r>
                    </a:p>
                  </a:txBody>
                  <a:tcPr marL="0" marR="0" marT="0" marB="0" anchor="b"/>
                </a:tc>
              </a:tr>
            </a:tbl>
          </a:graphicData>
        </a:graphic>
      </p:graphicFrame>
      <p:sp>
        <p:nvSpPr>
          <p:cNvPr id="8" name="TextBox 7"/>
          <p:cNvSpPr txBox="1"/>
          <p:nvPr/>
        </p:nvSpPr>
        <p:spPr>
          <a:xfrm>
            <a:off x="6357950" y="1500174"/>
            <a:ext cx="2534530" cy="3872472"/>
          </a:xfrm>
          <a:prstGeom prst="rect">
            <a:avLst/>
          </a:prstGeom>
          <a:solidFill>
            <a:schemeClr val="accent6">
              <a:lumMod val="75000"/>
            </a:schemeClr>
          </a:solidFill>
        </p:spPr>
        <p:txBody>
          <a:bodyPr wrap="square" rtlCol="0" anchor="ctr">
            <a:spAutoFit/>
          </a:bodyPr>
          <a:lstStyle/>
          <a:p>
            <a:pPr algn="ctr">
              <a:lnSpc>
                <a:spcPct val="150000"/>
              </a:lnSpc>
            </a:pPr>
            <a:r>
              <a:rPr lang="en-ZA" b="1" dirty="0" smtClean="0">
                <a:solidFill>
                  <a:schemeClr val="bg1"/>
                </a:solidFill>
              </a:rPr>
              <a:t>Percent of Total Revenue derived from Government Grants– 2003/4 compared to 2009/10</a:t>
            </a:r>
          </a:p>
          <a:p>
            <a:pPr algn="ctr">
              <a:lnSpc>
                <a:spcPct val="150000"/>
              </a:lnSpc>
            </a:pPr>
            <a:endParaRPr lang="en-ZA" b="1" dirty="0" smtClean="0">
              <a:solidFill>
                <a:schemeClr val="bg1"/>
              </a:solidFill>
            </a:endParaRPr>
          </a:p>
          <a:p>
            <a:pPr algn="ctr">
              <a:lnSpc>
                <a:spcPct val="150000"/>
              </a:lnSpc>
            </a:pPr>
            <a:r>
              <a:rPr lang="en-ZA" b="1" dirty="0" smtClean="0">
                <a:solidFill>
                  <a:schemeClr val="bg1"/>
                </a:solidFill>
              </a:rPr>
              <a:t>Frequency = Number of Municipalities (</a:t>
            </a:r>
            <a:r>
              <a:rPr lang="en-ZA" b="1" i="1" dirty="0" smtClean="0">
                <a:solidFill>
                  <a:schemeClr val="bg1"/>
                </a:solidFill>
              </a:rPr>
              <a:t>N</a:t>
            </a:r>
            <a:r>
              <a:rPr lang="en-ZA" b="1" dirty="0" smtClean="0">
                <a:solidFill>
                  <a:schemeClr val="bg1"/>
                </a:solidFill>
              </a:rPr>
              <a:t>=61)</a:t>
            </a:r>
            <a:endParaRPr lang="en-ZA" b="1" dirty="0">
              <a:solidFill>
                <a:schemeClr val="bg1"/>
              </a:solidFill>
            </a:endParaRPr>
          </a:p>
        </p:txBody>
      </p:sp>
      <p:sp>
        <p:nvSpPr>
          <p:cNvPr id="9" name="Title 1"/>
          <p:cNvSpPr txBox="1">
            <a:spLocks/>
          </p:cNvSpPr>
          <p:nvPr/>
        </p:nvSpPr>
        <p:spPr>
          <a:xfrm>
            <a:off x="179512" y="116632"/>
            <a:ext cx="8784976" cy="864096"/>
          </a:xfrm>
          <a:prstGeom prst="rect">
            <a:avLst/>
          </a:prstGeom>
          <a:solidFill>
            <a:schemeClr val="bg2">
              <a:lumMod val="75000"/>
            </a:schemeClr>
          </a:solidFill>
          <a:effectLst>
            <a:glow rad="63500">
              <a:schemeClr val="accent1">
                <a:satMod val="175000"/>
                <a:alpha val="40000"/>
              </a:schemeClr>
            </a:glow>
          </a:effectLst>
        </p:spPr>
        <p:txBody>
          <a:bodyPr vert="horz" anchor="ctr">
            <a:noAutofit/>
          </a:bodyPr>
          <a:lstStyle/>
          <a:p>
            <a:pPr lvl="0" algn="ctr">
              <a:spcBef>
                <a:spcPct val="0"/>
              </a:spcBef>
            </a:pPr>
            <a:r>
              <a:rPr lang="en-US" sz="3200" cap="all" dirty="0" smtClean="0">
                <a:solidFill>
                  <a:schemeClr val="tx2"/>
                </a:solidFill>
                <a:effectLst>
                  <a:reflection blurRad="12700" stA="48000" endA="300" endPos="55000" dir="5400000" sy="-90000" algn="bl" rotWithShape="0"/>
                </a:effectLst>
                <a:latin typeface="+mj-lt"/>
                <a:ea typeface="+mj-ea"/>
                <a:cs typeface="+mj-cs"/>
              </a:rPr>
              <a:t>Government grants as a % of total revenue) (SMALLER is Better)</a:t>
            </a:r>
            <a:endParaRPr lang="en-ZA" sz="3200" cap="all" dirty="0">
              <a:solidFill>
                <a:schemeClr val="tx2"/>
              </a:solidFill>
              <a:effectLst>
                <a:reflection blurRad="12700" stA="48000" endA="300" endPos="55000" dir="5400000" sy="-90000" algn="bl" rotWithShape="0"/>
              </a:effectLst>
              <a:latin typeface="+mj-lt"/>
              <a:ea typeface="+mj-ea"/>
              <a:cs typeface="+mj-cs"/>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hart 4"/>
          <p:cNvGraphicFramePr/>
          <p:nvPr/>
        </p:nvGraphicFramePr>
        <p:xfrm>
          <a:off x="428596" y="1571612"/>
          <a:ext cx="8215370" cy="4929222"/>
        </p:xfrm>
        <a:graphic>
          <a:graphicData uri="http://schemas.openxmlformats.org/drawingml/2006/chart">
            <c:chart xmlns:c="http://schemas.openxmlformats.org/drawingml/2006/chart" xmlns:r="http://schemas.openxmlformats.org/officeDocument/2006/relationships" r:id="rId2"/>
          </a:graphicData>
        </a:graphic>
      </p:graphicFrame>
      <p:sp>
        <p:nvSpPr>
          <p:cNvPr id="6" name="Title 1"/>
          <p:cNvSpPr txBox="1">
            <a:spLocks/>
          </p:cNvSpPr>
          <p:nvPr/>
        </p:nvSpPr>
        <p:spPr>
          <a:xfrm>
            <a:off x="179512" y="116632"/>
            <a:ext cx="8784976" cy="864096"/>
          </a:xfrm>
          <a:prstGeom prst="rect">
            <a:avLst/>
          </a:prstGeom>
          <a:solidFill>
            <a:schemeClr val="bg2">
              <a:lumMod val="75000"/>
            </a:schemeClr>
          </a:solidFill>
          <a:effectLst>
            <a:glow rad="63500">
              <a:schemeClr val="accent1">
                <a:satMod val="175000"/>
                <a:alpha val="40000"/>
              </a:schemeClr>
            </a:glow>
          </a:effectLst>
        </p:spPr>
        <p:txBody>
          <a:bodyPr vert="horz" anchor="ctr">
            <a:noAutofit/>
          </a:bodyPr>
          <a:lstStyle/>
          <a:p>
            <a:pPr lvl="0" algn="ctr">
              <a:spcBef>
                <a:spcPct val="0"/>
              </a:spcBef>
            </a:pPr>
            <a:r>
              <a:rPr lang="en-US" sz="3200" cap="all" dirty="0" smtClean="0">
                <a:solidFill>
                  <a:schemeClr val="tx2"/>
                </a:solidFill>
                <a:effectLst>
                  <a:reflection blurRad="12700" stA="48000" endA="300" endPos="55000" dir="5400000" sy="-90000" algn="bl" rotWithShape="0"/>
                </a:effectLst>
                <a:latin typeface="+mj-lt"/>
                <a:ea typeface="+mj-ea"/>
                <a:cs typeface="+mj-cs"/>
              </a:rPr>
              <a:t>Government grants as a % of total revenue) (SMALLER is Better)</a:t>
            </a:r>
            <a:endParaRPr lang="en-ZA" sz="3200" cap="all" dirty="0">
              <a:solidFill>
                <a:schemeClr val="tx2"/>
              </a:solidFill>
              <a:effectLst>
                <a:reflection blurRad="12700" stA="48000" endA="300" endPos="55000" dir="5400000" sy="-90000" algn="bl" rotWithShape="0"/>
              </a:effectLst>
              <a:latin typeface="+mj-lt"/>
              <a:ea typeface="+mj-ea"/>
              <a:cs typeface="+mj-cs"/>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txBox="1">
            <a:spLocks/>
          </p:cNvSpPr>
          <p:nvPr/>
        </p:nvSpPr>
        <p:spPr>
          <a:xfrm>
            <a:off x="323528" y="188640"/>
            <a:ext cx="8568952" cy="864096"/>
          </a:xfrm>
          <a:prstGeom prst="rect">
            <a:avLst/>
          </a:prstGeom>
          <a:solidFill>
            <a:schemeClr val="bg2">
              <a:lumMod val="75000"/>
            </a:schemeClr>
          </a:solidFill>
          <a:effectLst>
            <a:glow rad="63500">
              <a:schemeClr val="accent1">
                <a:satMod val="175000"/>
                <a:alpha val="40000"/>
              </a:schemeClr>
            </a:glow>
          </a:effectLst>
        </p:spPr>
        <p:txBody>
          <a:bodyPr vert="horz" anchor="ctr">
            <a:noAutofit/>
          </a:bodyPr>
          <a:lstStyle/>
          <a:p>
            <a:pPr lvl="0" algn="ctr">
              <a:spcBef>
                <a:spcPct val="0"/>
              </a:spcBef>
            </a:pPr>
            <a:r>
              <a:rPr lang="en-US" sz="3200" cap="all" dirty="0" smtClean="0">
                <a:solidFill>
                  <a:schemeClr val="tx2"/>
                </a:solidFill>
                <a:effectLst>
                  <a:reflection blurRad="12700" stA="48000" endA="300" endPos="55000" dir="5400000" sy="-90000" algn="bl" rotWithShape="0"/>
                </a:effectLst>
                <a:latin typeface="+mj-lt"/>
                <a:ea typeface="+mj-ea"/>
                <a:cs typeface="+mj-cs"/>
              </a:rPr>
              <a:t>External loans as a % of total revenue(Bigger is Better</a:t>
            </a:r>
            <a:endParaRPr lang="en-ZA" sz="3200" cap="all" dirty="0" smtClean="0">
              <a:solidFill>
                <a:schemeClr val="tx2"/>
              </a:solidFill>
              <a:effectLst>
                <a:reflection blurRad="12700" stA="48000" endA="300" endPos="55000" dir="5400000" sy="-90000" algn="bl" rotWithShape="0"/>
              </a:effectLst>
              <a:latin typeface="+mj-lt"/>
              <a:ea typeface="+mj-ea"/>
              <a:cs typeface="+mj-cs"/>
            </a:endParaRPr>
          </a:p>
        </p:txBody>
      </p:sp>
      <p:graphicFrame>
        <p:nvGraphicFramePr>
          <p:cNvPr id="7" name="Table 6"/>
          <p:cNvGraphicFramePr>
            <a:graphicFrameLocks noGrp="1"/>
          </p:cNvGraphicFramePr>
          <p:nvPr/>
        </p:nvGraphicFramePr>
        <p:xfrm>
          <a:off x="285720" y="1473026"/>
          <a:ext cx="5786478" cy="5384975"/>
        </p:xfrm>
        <a:graphic>
          <a:graphicData uri="http://schemas.openxmlformats.org/drawingml/2006/table">
            <a:tbl>
              <a:tblPr>
                <a:tableStyleId>{35758FB7-9AC5-4552-8A53-C91805E547FA}</a:tableStyleId>
              </a:tblPr>
              <a:tblGrid>
                <a:gridCol w="3312538"/>
                <a:gridCol w="1217126"/>
                <a:gridCol w="1256814"/>
              </a:tblGrid>
              <a:tr h="476082">
                <a:tc>
                  <a:txBody>
                    <a:bodyPr/>
                    <a:lstStyle/>
                    <a:p>
                      <a:pPr marL="0" algn="ctr" rtl="0" eaLnBrk="1" fontAlgn="b" latinLnBrk="0" hangingPunct="1"/>
                      <a:r>
                        <a:rPr kumimoji="0" lang="en-US" sz="1600" u="none" strike="noStrike" kern="1200" dirty="0" smtClean="0">
                          <a:solidFill>
                            <a:schemeClr val="dk1"/>
                          </a:solidFill>
                          <a:latin typeface="+mn-lt"/>
                          <a:ea typeface="+mn-ea"/>
                          <a:cs typeface="+mn-cs"/>
                        </a:rPr>
                        <a:t>Average: </a:t>
                      </a:r>
                      <a:r>
                        <a:rPr kumimoji="0" lang="en-US" sz="1600" u="none" strike="noStrike" kern="1200" dirty="0">
                          <a:solidFill>
                            <a:schemeClr val="dk1"/>
                          </a:solidFill>
                          <a:latin typeface="+mn-lt"/>
                          <a:ea typeface="+mn-ea"/>
                          <a:cs typeface="+mn-cs"/>
                        </a:rPr>
                        <a:t>2003-2004</a:t>
                      </a:r>
                    </a:p>
                  </a:txBody>
                  <a:tcPr marL="0" marR="0" marT="0" marB="0" anchor="b"/>
                </a:tc>
                <a:tc>
                  <a:txBody>
                    <a:bodyPr/>
                    <a:lstStyle/>
                    <a:p>
                      <a:pPr marL="0" algn="ctr" rtl="0" eaLnBrk="1" fontAlgn="b" latinLnBrk="0" hangingPunct="1"/>
                      <a:r>
                        <a:rPr kumimoji="0" lang="en-US" sz="1600" u="none" strike="noStrike" kern="1200" dirty="0">
                          <a:solidFill>
                            <a:schemeClr val="dk1"/>
                          </a:solidFill>
                          <a:latin typeface="+mn-lt"/>
                          <a:ea typeface="+mn-ea"/>
                          <a:cs typeface="+mn-cs"/>
                        </a:rPr>
                        <a:t>Frequency</a:t>
                      </a:r>
                    </a:p>
                  </a:txBody>
                  <a:tcPr marL="0" marR="0" marT="0" marB="0" anchor="ctr"/>
                </a:tc>
                <a:tc>
                  <a:txBody>
                    <a:bodyPr/>
                    <a:lstStyle/>
                    <a:p>
                      <a:pPr marL="0" algn="ctr" rtl="0" eaLnBrk="1" fontAlgn="b" latinLnBrk="0" hangingPunct="1"/>
                      <a:r>
                        <a:rPr kumimoji="0" lang="en-US" sz="1600" u="none" strike="noStrike" kern="1200" dirty="0">
                          <a:solidFill>
                            <a:schemeClr val="dk1"/>
                          </a:solidFill>
                          <a:latin typeface="+mn-lt"/>
                          <a:ea typeface="+mn-ea"/>
                          <a:cs typeface="+mn-cs"/>
                        </a:rPr>
                        <a:t>Cumulative %</a:t>
                      </a:r>
                    </a:p>
                  </a:txBody>
                  <a:tcPr marL="0" marR="0" marT="0" marB="0" anchor="ctr"/>
                </a:tc>
              </a:tr>
              <a:tr h="238041">
                <a:tc>
                  <a:txBody>
                    <a:bodyPr/>
                    <a:lstStyle/>
                    <a:p>
                      <a:pPr marL="0" algn="ctr" rtl="0" eaLnBrk="1" fontAlgn="b" latinLnBrk="0" hangingPunct="1"/>
                      <a:r>
                        <a:rPr kumimoji="0" lang="en-US" sz="1600" b="1" u="none" strike="noStrike" kern="1200" dirty="0">
                          <a:solidFill>
                            <a:srgbClr val="FF0000"/>
                          </a:solidFill>
                          <a:latin typeface="+mn-lt"/>
                          <a:ea typeface="+mn-ea"/>
                          <a:cs typeface="+mn-cs"/>
                        </a:rPr>
                        <a:t>0</a:t>
                      </a:r>
                    </a:p>
                  </a:txBody>
                  <a:tcPr marL="0" marR="0" marT="0" marB="0" anchor="b"/>
                </a:tc>
                <a:tc>
                  <a:txBody>
                    <a:bodyPr/>
                    <a:lstStyle/>
                    <a:p>
                      <a:pPr marL="0" algn="ctr" rtl="0" eaLnBrk="1" fontAlgn="b" latinLnBrk="0" hangingPunct="1"/>
                      <a:r>
                        <a:rPr kumimoji="0" lang="en-US" sz="1600" b="1" u="none" strike="noStrike" kern="1200" dirty="0">
                          <a:solidFill>
                            <a:srgbClr val="FF0000"/>
                          </a:solidFill>
                          <a:latin typeface="+mn-lt"/>
                          <a:ea typeface="+mn-ea"/>
                          <a:cs typeface="+mn-cs"/>
                        </a:rPr>
                        <a:t>54</a:t>
                      </a:r>
                    </a:p>
                  </a:txBody>
                  <a:tcPr marL="0" marR="0" marT="0" marB="0" anchor="b"/>
                </a:tc>
                <a:tc>
                  <a:txBody>
                    <a:bodyPr/>
                    <a:lstStyle/>
                    <a:p>
                      <a:pPr marL="0" algn="ctr" rtl="0" eaLnBrk="1" fontAlgn="b" latinLnBrk="0" hangingPunct="1"/>
                      <a:r>
                        <a:rPr kumimoji="0" lang="en-US" sz="1600" b="1" u="none" strike="noStrike" kern="1200" dirty="0">
                          <a:solidFill>
                            <a:srgbClr val="FF0000"/>
                          </a:solidFill>
                          <a:latin typeface="+mn-lt"/>
                          <a:ea typeface="+mn-ea"/>
                          <a:cs typeface="+mn-cs"/>
                        </a:rPr>
                        <a:t>88.52%</a:t>
                      </a:r>
                    </a:p>
                  </a:txBody>
                  <a:tcPr marL="0" marR="0" marT="0" marB="0" anchor="b"/>
                </a:tc>
              </a:tr>
              <a:tr h="238041">
                <a:tc>
                  <a:txBody>
                    <a:bodyPr/>
                    <a:lstStyle/>
                    <a:p>
                      <a:pPr marL="0" algn="ctr" rtl="0" eaLnBrk="1" fontAlgn="b" latinLnBrk="0" hangingPunct="1"/>
                      <a:r>
                        <a:rPr kumimoji="0" lang="en-US" sz="1600" u="none" strike="noStrike" kern="1200" dirty="0">
                          <a:solidFill>
                            <a:schemeClr val="dk1"/>
                          </a:solidFill>
                          <a:latin typeface="+mn-lt"/>
                          <a:ea typeface="+mn-ea"/>
                          <a:cs typeface="+mn-cs"/>
                        </a:rPr>
                        <a:t>0.009653728</a:t>
                      </a:r>
                    </a:p>
                  </a:txBody>
                  <a:tcPr marL="0" marR="0" marT="0" marB="0" anchor="b"/>
                </a:tc>
                <a:tc>
                  <a:txBody>
                    <a:bodyPr/>
                    <a:lstStyle/>
                    <a:p>
                      <a:pPr marL="0" algn="ctr" rtl="0" eaLnBrk="1" fontAlgn="b" latinLnBrk="0" hangingPunct="1"/>
                      <a:r>
                        <a:rPr kumimoji="0" lang="en-US" sz="1600" u="none" strike="noStrike" kern="1200" dirty="0">
                          <a:solidFill>
                            <a:schemeClr val="dk1"/>
                          </a:solidFill>
                          <a:latin typeface="+mn-lt"/>
                          <a:ea typeface="+mn-ea"/>
                          <a:cs typeface="+mn-cs"/>
                        </a:rPr>
                        <a:t>1</a:t>
                      </a:r>
                    </a:p>
                  </a:txBody>
                  <a:tcPr marL="0" marR="0" marT="0" marB="0" anchor="b"/>
                </a:tc>
                <a:tc>
                  <a:txBody>
                    <a:bodyPr/>
                    <a:lstStyle/>
                    <a:p>
                      <a:pPr marL="0" algn="ctr" rtl="0" eaLnBrk="1" fontAlgn="b" latinLnBrk="0" hangingPunct="1"/>
                      <a:r>
                        <a:rPr kumimoji="0" lang="en-US" sz="1600" u="none" strike="noStrike" kern="1200" dirty="0">
                          <a:solidFill>
                            <a:schemeClr val="dk1"/>
                          </a:solidFill>
                          <a:latin typeface="+mn-lt"/>
                          <a:ea typeface="+mn-ea"/>
                          <a:cs typeface="+mn-cs"/>
                        </a:rPr>
                        <a:t>90.16%</a:t>
                      </a:r>
                    </a:p>
                  </a:txBody>
                  <a:tcPr marL="0" marR="0" marT="0" marB="0" anchor="b"/>
                </a:tc>
              </a:tr>
              <a:tr h="238041">
                <a:tc>
                  <a:txBody>
                    <a:bodyPr/>
                    <a:lstStyle/>
                    <a:p>
                      <a:pPr marL="0" algn="ctr" rtl="0" eaLnBrk="1" fontAlgn="b" latinLnBrk="0" hangingPunct="1"/>
                      <a:r>
                        <a:rPr kumimoji="0" lang="en-US" sz="1600" u="none" strike="noStrike" kern="1200" dirty="0">
                          <a:solidFill>
                            <a:schemeClr val="dk1"/>
                          </a:solidFill>
                          <a:latin typeface="+mn-lt"/>
                          <a:ea typeface="+mn-ea"/>
                          <a:cs typeface="+mn-cs"/>
                        </a:rPr>
                        <a:t>0.019307456</a:t>
                      </a:r>
                    </a:p>
                  </a:txBody>
                  <a:tcPr marL="0" marR="0" marT="0" marB="0" anchor="b"/>
                </a:tc>
                <a:tc>
                  <a:txBody>
                    <a:bodyPr/>
                    <a:lstStyle/>
                    <a:p>
                      <a:pPr marL="0" algn="ctr" rtl="0" eaLnBrk="1" fontAlgn="b" latinLnBrk="0" hangingPunct="1"/>
                      <a:r>
                        <a:rPr kumimoji="0" lang="en-US" sz="1600" u="none" strike="noStrike" kern="1200" dirty="0">
                          <a:solidFill>
                            <a:schemeClr val="dk1"/>
                          </a:solidFill>
                          <a:latin typeface="+mn-lt"/>
                          <a:ea typeface="+mn-ea"/>
                          <a:cs typeface="+mn-cs"/>
                        </a:rPr>
                        <a:t>1</a:t>
                      </a:r>
                    </a:p>
                  </a:txBody>
                  <a:tcPr marL="0" marR="0" marT="0" marB="0" anchor="b"/>
                </a:tc>
                <a:tc>
                  <a:txBody>
                    <a:bodyPr/>
                    <a:lstStyle/>
                    <a:p>
                      <a:pPr marL="0" algn="ctr" rtl="0" eaLnBrk="1" fontAlgn="b" latinLnBrk="0" hangingPunct="1"/>
                      <a:r>
                        <a:rPr kumimoji="0" lang="en-US" sz="1600" u="none" strike="noStrike" kern="1200" dirty="0">
                          <a:solidFill>
                            <a:schemeClr val="dk1"/>
                          </a:solidFill>
                          <a:latin typeface="+mn-lt"/>
                          <a:ea typeface="+mn-ea"/>
                          <a:cs typeface="+mn-cs"/>
                        </a:rPr>
                        <a:t>91.80%</a:t>
                      </a:r>
                    </a:p>
                  </a:txBody>
                  <a:tcPr marL="0" marR="0" marT="0" marB="0" anchor="b"/>
                </a:tc>
              </a:tr>
              <a:tr h="238041">
                <a:tc>
                  <a:txBody>
                    <a:bodyPr/>
                    <a:lstStyle/>
                    <a:p>
                      <a:pPr marL="0" algn="ctr" rtl="0" eaLnBrk="1" fontAlgn="b" latinLnBrk="0" hangingPunct="1"/>
                      <a:r>
                        <a:rPr kumimoji="0" lang="en-US" sz="1600" u="none" strike="noStrike" kern="1200" dirty="0">
                          <a:solidFill>
                            <a:schemeClr val="dk1"/>
                          </a:solidFill>
                          <a:latin typeface="+mn-lt"/>
                          <a:ea typeface="+mn-ea"/>
                          <a:cs typeface="+mn-cs"/>
                        </a:rPr>
                        <a:t>0.028961184</a:t>
                      </a:r>
                    </a:p>
                  </a:txBody>
                  <a:tcPr marL="0" marR="0" marT="0" marB="0" anchor="b"/>
                </a:tc>
                <a:tc>
                  <a:txBody>
                    <a:bodyPr/>
                    <a:lstStyle/>
                    <a:p>
                      <a:pPr marL="0" algn="ctr" rtl="0" eaLnBrk="1" fontAlgn="b" latinLnBrk="0" hangingPunct="1"/>
                      <a:r>
                        <a:rPr kumimoji="0" lang="en-US" sz="1600" u="none" strike="noStrike" kern="1200">
                          <a:solidFill>
                            <a:schemeClr val="dk1"/>
                          </a:solidFill>
                          <a:latin typeface="+mn-lt"/>
                          <a:ea typeface="+mn-ea"/>
                          <a:cs typeface="+mn-cs"/>
                        </a:rPr>
                        <a:t>2</a:t>
                      </a:r>
                    </a:p>
                  </a:txBody>
                  <a:tcPr marL="0" marR="0" marT="0" marB="0" anchor="b"/>
                </a:tc>
                <a:tc>
                  <a:txBody>
                    <a:bodyPr/>
                    <a:lstStyle/>
                    <a:p>
                      <a:pPr marL="0" algn="ctr" rtl="0" eaLnBrk="1" fontAlgn="b" latinLnBrk="0" hangingPunct="1"/>
                      <a:r>
                        <a:rPr kumimoji="0" lang="en-US" sz="1600" u="none" strike="noStrike" kern="1200" dirty="0">
                          <a:solidFill>
                            <a:schemeClr val="dk1"/>
                          </a:solidFill>
                          <a:latin typeface="+mn-lt"/>
                          <a:ea typeface="+mn-ea"/>
                          <a:cs typeface="+mn-cs"/>
                        </a:rPr>
                        <a:t>95.08%</a:t>
                      </a:r>
                    </a:p>
                  </a:txBody>
                  <a:tcPr marL="0" marR="0" marT="0" marB="0" anchor="b"/>
                </a:tc>
              </a:tr>
              <a:tr h="238041">
                <a:tc>
                  <a:txBody>
                    <a:bodyPr/>
                    <a:lstStyle/>
                    <a:p>
                      <a:pPr marL="0" algn="ctr" rtl="0" eaLnBrk="1" fontAlgn="b" latinLnBrk="0" hangingPunct="1"/>
                      <a:r>
                        <a:rPr kumimoji="0" lang="en-US" sz="1600" u="none" strike="noStrike" kern="1200" dirty="0">
                          <a:solidFill>
                            <a:schemeClr val="dk1"/>
                          </a:solidFill>
                          <a:latin typeface="+mn-lt"/>
                          <a:ea typeface="+mn-ea"/>
                          <a:cs typeface="+mn-cs"/>
                        </a:rPr>
                        <a:t>0.038614912</a:t>
                      </a:r>
                    </a:p>
                  </a:txBody>
                  <a:tcPr marL="0" marR="0" marT="0" marB="0" anchor="b"/>
                </a:tc>
                <a:tc>
                  <a:txBody>
                    <a:bodyPr/>
                    <a:lstStyle/>
                    <a:p>
                      <a:pPr marL="0" algn="ctr" rtl="0" eaLnBrk="1" fontAlgn="b" latinLnBrk="0" hangingPunct="1"/>
                      <a:r>
                        <a:rPr kumimoji="0" lang="en-US" sz="1600" u="none" strike="noStrike" kern="1200">
                          <a:solidFill>
                            <a:schemeClr val="dk1"/>
                          </a:solidFill>
                          <a:latin typeface="+mn-lt"/>
                          <a:ea typeface="+mn-ea"/>
                          <a:cs typeface="+mn-cs"/>
                        </a:rPr>
                        <a:t>0</a:t>
                      </a:r>
                    </a:p>
                  </a:txBody>
                  <a:tcPr marL="0" marR="0" marT="0" marB="0" anchor="b"/>
                </a:tc>
                <a:tc>
                  <a:txBody>
                    <a:bodyPr/>
                    <a:lstStyle/>
                    <a:p>
                      <a:pPr marL="0" algn="ctr" rtl="0" eaLnBrk="1" fontAlgn="b" latinLnBrk="0" hangingPunct="1"/>
                      <a:r>
                        <a:rPr kumimoji="0" lang="en-US" sz="1600" u="none" strike="noStrike" kern="1200" dirty="0">
                          <a:solidFill>
                            <a:schemeClr val="dk1"/>
                          </a:solidFill>
                          <a:latin typeface="+mn-lt"/>
                          <a:ea typeface="+mn-ea"/>
                          <a:cs typeface="+mn-cs"/>
                        </a:rPr>
                        <a:t>95.08%</a:t>
                      </a:r>
                    </a:p>
                  </a:txBody>
                  <a:tcPr marL="0" marR="0" marT="0" marB="0" anchor="b"/>
                </a:tc>
              </a:tr>
              <a:tr h="238041">
                <a:tc>
                  <a:txBody>
                    <a:bodyPr/>
                    <a:lstStyle/>
                    <a:p>
                      <a:pPr marL="0" algn="ctr" rtl="0" eaLnBrk="1" fontAlgn="b" latinLnBrk="0" hangingPunct="1"/>
                      <a:r>
                        <a:rPr kumimoji="0" lang="en-US" sz="1600" u="none" strike="noStrike" kern="1200" dirty="0">
                          <a:solidFill>
                            <a:schemeClr val="dk1"/>
                          </a:solidFill>
                          <a:latin typeface="+mn-lt"/>
                          <a:ea typeface="+mn-ea"/>
                          <a:cs typeface="+mn-cs"/>
                        </a:rPr>
                        <a:t>0.04826864</a:t>
                      </a:r>
                    </a:p>
                  </a:txBody>
                  <a:tcPr marL="0" marR="0" marT="0" marB="0" anchor="b"/>
                </a:tc>
                <a:tc>
                  <a:txBody>
                    <a:bodyPr/>
                    <a:lstStyle/>
                    <a:p>
                      <a:pPr marL="0" algn="ctr" rtl="0" eaLnBrk="1" fontAlgn="b" latinLnBrk="0" hangingPunct="1"/>
                      <a:r>
                        <a:rPr kumimoji="0" lang="en-US" sz="1600" u="none" strike="noStrike" kern="1200">
                          <a:solidFill>
                            <a:schemeClr val="dk1"/>
                          </a:solidFill>
                          <a:latin typeface="+mn-lt"/>
                          <a:ea typeface="+mn-ea"/>
                          <a:cs typeface="+mn-cs"/>
                        </a:rPr>
                        <a:t>1</a:t>
                      </a:r>
                    </a:p>
                  </a:txBody>
                  <a:tcPr marL="0" marR="0" marT="0" marB="0" anchor="b"/>
                </a:tc>
                <a:tc>
                  <a:txBody>
                    <a:bodyPr/>
                    <a:lstStyle/>
                    <a:p>
                      <a:pPr marL="0" algn="ctr" rtl="0" eaLnBrk="1" fontAlgn="b" latinLnBrk="0" hangingPunct="1"/>
                      <a:r>
                        <a:rPr kumimoji="0" lang="en-US" sz="1600" u="none" strike="noStrike" kern="1200" dirty="0">
                          <a:solidFill>
                            <a:schemeClr val="dk1"/>
                          </a:solidFill>
                          <a:latin typeface="+mn-lt"/>
                          <a:ea typeface="+mn-ea"/>
                          <a:cs typeface="+mn-cs"/>
                        </a:rPr>
                        <a:t>96.72%</a:t>
                      </a:r>
                    </a:p>
                  </a:txBody>
                  <a:tcPr marL="0" marR="0" marT="0" marB="0" anchor="b"/>
                </a:tc>
              </a:tr>
              <a:tr h="238041">
                <a:tc>
                  <a:txBody>
                    <a:bodyPr/>
                    <a:lstStyle/>
                    <a:p>
                      <a:pPr marL="0" algn="ctr" rtl="0" eaLnBrk="1" fontAlgn="b" latinLnBrk="0" hangingPunct="1"/>
                      <a:r>
                        <a:rPr kumimoji="0" lang="en-US" sz="1600" u="none" strike="noStrike" kern="1200" dirty="0">
                          <a:solidFill>
                            <a:schemeClr val="dk1"/>
                          </a:solidFill>
                          <a:latin typeface="+mn-lt"/>
                          <a:ea typeface="+mn-ea"/>
                          <a:cs typeface="+mn-cs"/>
                        </a:rPr>
                        <a:t>0.057922368</a:t>
                      </a:r>
                    </a:p>
                  </a:txBody>
                  <a:tcPr marL="0" marR="0" marT="0" marB="0" anchor="b"/>
                </a:tc>
                <a:tc>
                  <a:txBody>
                    <a:bodyPr/>
                    <a:lstStyle/>
                    <a:p>
                      <a:pPr marL="0" algn="ctr" rtl="0" eaLnBrk="1" fontAlgn="b" latinLnBrk="0" hangingPunct="1"/>
                      <a:r>
                        <a:rPr kumimoji="0" lang="en-US" sz="1600" u="none" strike="noStrike" kern="1200" dirty="0">
                          <a:solidFill>
                            <a:schemeClr val="dk1"/>
                          </a:solidFill>
                          <a:latin typeface="+mn-lt"/>
                          <a:ea typeface="+mn-ea"/>
                          <a:cs typeface="+mn-cs"/>
                        </a:rPr>
                        <a:t>1</a:t>
                      </a:r>
                    </a:p>
                  </a:txBody>
                  <a:tcPr marL="0" marR="0" marT="0" marB="0" anchor="b"/>
                </a:tc>
                <a:tc>
                  <a:txBody>
                    <a:bodyPr/>
                    <a:lstStyle/>
                    <a:p>
                      <a:pPr marL="0" algn="ctr" rtl="0" eaLnBrk="1" fontAlgn="b" latinLnBrk="0" hangingPunct="1"/>
                      <a:r>
                        <a:rPr kumimoji="0" lang="en-US" sz="1600" u="none" strike="noStrike" kern="1200" dirty="0">
                          <a:solidFill>
                            <a:schemeClr val="dk1"/>
                          </a:solidFill>
                          <a:latin typeface="+mn-lt"/>
                          <a:ea typeface="+mn-ea"/>
                          <a:cs typeface="+mn-cs"/>
                        </a:rPr>
                        <a:t>98.36%</a:t>
                      </a:r>
                    </a:p>
                  </a:txBody>
                  <a:tcPr marL="0" marR="0" marT="0" marB="0" anchor="b"/>
                </a:tc>
              </a:tr>
              <a:tr h="238041">
                <a:tc>
                  <a:txBody>
                    <a:bodyPr/>
                    <a:lstStyle/>
                    <a:p>
                      <a:pPr marL="0" algn="ctr" rtl="0" eaLnBrk="1" fontAlgn="b" latinLnBrk="0" hangingPunct="1"/>
                      <a:r>
                        <a:rPr kumimoji="0" lang="en-US" sz="1600" u="none" strike="noStrike" kern="1200" dirty="0">
                          <a:solidFill>
                            <a:schemeClr val="dk1"/>
                          </a:solidFill>
                          <a:latin typeface="+mn-lt"/>
                          <a:ea typeface="+mn-ea"/>
                          <a:cs typeface="+mn-cs"/>
                        </a:rPr>
                        <a:t>More</a:t>
                      </a:r>
                    </a:p>
                  </a:txBody>
                  <a:tcPr marL="0" marR="0" marT="0" marB="0" anchor="b"/>
                </a:tc>
                <a:tc>
                  <a:txBody>
                    <a:bodyPr/>
                    <a:lstStyle/>
                    <a:p>
                      <a:pPr marL="0" algn="ctr" rtl="0" eaLnBrk="1" fontAlgn="b" latinLnBrk="0" hangingPunct="1"/>
                      <a:r>
                        <a:rPr kumimoji="0" lang="en-US" sz="1600" u="none" strike="noStrike" kern="1200">
                          <a:solidFill>
                            <a:schemeClr val="dk1"/>
                          </a:solidFill>
                          <a:latin typeface="+mn-lt"/>
                          <a:ea typeface="+mn-ea"/>
                          <a:cs typeface="+mn-cs"/>
                        </a:rPr>
                        <a:t>1</a:t>
                      </a:r>
                    </a:p>
                  </a:txBody>
                  <a:tcPr marL="0" marR="0" marT="0" marB="0" anchor="b"/>
                </a:tc>
                <a:tc>
                  <a:txBody>
                    <a:bodyPr/>
                    <a:lstStyle/>
                    <a:p>
                      <a:pPr marL="0" algn="ctr" rtl="0" eaLnBrk="1" fontAlgn="b" latinLnBrk="0" hangingPunct="1"/>
                      <a:r>
                        <a:rPr kumimoji="0" lang="en-US" sz="1600" u="none" strike="noStrike" kern="1200" dirty="0">
                          <a:solidFill>
                            <a:schemeClr val="dk1"/>
                          </a:solidFill>
                          <a:latin typeface="+mn-lt"/>
                          <a:ea typeface="+mn-ea"/>
                          <a:cs typeface="+mn-cs"/>
                        </a:rPr>
                        <a:t>100.00%</a:t>
                      </a:r>
                    </a:p>
                  </a:txBody>
                  <a:tcPr marL="0" marR="0" marT="0" marB="0" anchor="b"/>
                </a:tc>
              </a:tr>
              <a:tr h="238041">
                <a:tc>
                  <a:txBody>
                    <a:bodyPr/>
                    <a:lstStyle/>
                    <a:p>
                      <a:pPr marL="0" algn="ctr" rtl="0" eaLnBrk="1" fontAlgn="b" latinLnBrk="0" hangingPunct="1"/>
                      <a:endParaRPr kumimoji="0" lang="en-US" sz="1600" u="none" strike="noStrike" kern="1200" dirty="0">
                        <a:solidFill>
                          <a:schemeClr val="dk1"/>
                        </a:solidFill>
                        <a:latin typeface="+mn-lt"/>
                        <a:ea typeface="+mn-ea"/>
                        <a:cs typeface="+mn-cs"/>
                      </a:endParaRPr>
                    </a:p>
                  </a:txBody>
                  <a:tcPr marL="0" marR="0" marT="0" marB="0" anchor="b"/>
                </a:tc>
                <a:tc>
                  <a:txBody>
                    <a:bodyPr/>
                    <a:lstStyle/>
                    <a:p>
                      <a:pPr marL="0" algn="ctr" rtl="0" eaLnBrk="1" fontAlgn="b" latinLnBrk="0" hangingPunct="1"/>
                      <a:endParaRPr kumimoji="0" lang="en-US" sz="1600" u="none" strike="noStrike" kern="1200">
                        <a:solidFill>
                          <a:schemeClr val="dk1"/>
                        </a:solidFill>
                        <a:latin typeface="+mn-lt"/>
                        <a:ea typeface="+mn-ea"/>
                        <a:cs typeface="+mn-cs"/>
                      </a:endParaRPr>
                    </a:p>
                  </a:txBody>
                  <a:tcPr marL="0" marR="0" marT="0" marB="0" anchor="ctr"/>
                </a:tc>
                <a:tc>
                  <a:txBody>
                    <a:bodyPr/>
                    <a:lstStyle/>
                    <a:p>
                      <a:pPr marL="0" algn="ctr" rtl="0" eaLnBrk="1" fontAlgn="b" latinLnBrk="0" hangingPunct="1"/>
                      <a:endParaRPr kumimoji="0" lang="en-US" sz="1600" u="none" strike="noStrike" kern="1200" dirty="0">
                        <a:solidFill>
                          <a:schemeClr val="dk1"/>
                        </a:solidFill>
                        <a:latin typeface="+mn-lt"/>
                        <a:ea typeface="+mn-ea"/>
                        <a:cs typeface="+mn-cs"/>
                      </a:endParaRPr>
                    </a:p>
                  </a:txBody>
                  <a:tcPr marL="0" marR="0" marT="0" marB="0" anchor="ctr"/>
                </a:tc>
              </a:tr>
              <a:tr h="238041">
                <a:tc>
                  <a:txBody>
                    <a:bodyPr/>
                    <a:lstStyle/>
                    <a:p>
                      <a:pPr marL="0" algn="ctr" rtl="0" eaLnBrk="1" fontAlgn="b" latinLnBrk="0" hangingPunct="1"/>
                      <a:endParaRPr kumimoji="0" lang="en-US" sz="1600" u="none" strike="noStrike" kern="1200" dirty="0">
                        <a:solidFill>
                          <a:schemeClr val="dk1"/>
                        </a:solidFill>
                        <a:latin typeface="+mn-lt"/>
                        <a:ea typeface="+mn-ea"/>
                        <a:cs typeface="+mn-cs"/>
                      </a:endParaRPr>
                    </a:p>
                  </a:txBody>
                  <a:tcPr marL="0" marR="0" marT="0" marB="0" anchor="b"/>
                </a:tc>
                <a:tc>
                  <a:txBody>
                    <a:bodyPr/>
                    <a:lstStyle/>
                    <a:p>
                      <a:pPr marL="0" algn="ctr" rtl="0" eaLnBrk="1" fontAlgn="b" latinLnBrk="0" hangingPunct="1"/>
                      <a:endParaRPr kumimoji="0" lang="en-US" sz="1600" u="none" strike="noStrike" kern="1200">
                        <a:solidFill>
                          <a:schemeClr val="dk1"/>
                        </a:solidFill>
                        <a:latin typeface="+mn-lt"/>
                        <a:ea typeface="+mn-ea"/>
                        <a:cs typeface="+mn-cs"/>
                      </a:endParaRPr>
                    </a:p>
                  </a:txBody>
                  <a:tcPr marL="0" marR="0" marT="0" marB="0" anchor="ctr"/>
                </a:tc>
                <a:tc>
                  <a:txBody>
                    <a:bodyPr/>
                    <a:lstStyle/>
                    <a:p>
                      <a:pPr marL="0" algn="ctr" rtl="0" eaLnBrk="1" fontAlgn="b" latinLnBrk="0" hangingPunct="1"/>
                      <a:endParaRPr kumimoji="0" lang="en-US" sz="1600" u="none" strike="noStrike" kern="1200" dirty="0">
                        <a:solidFill>
                          <a:schemeClr val="dk1"/>
                        </a:solidFill>
                        <a:latin typeface="+mn-lt"/>
                        <a:ea typeface="+mn-ea"/>
                        <a:cs typeface="+mn-cs"/>
                      </a:endParaRPr>
                    </a:p>
                  </a:txBody>
                  <a:tcPr marL="0" marR="0" marT="0" marB="0" anchor="ctr"/>
                </a:tc>
              </a:tr>
              <a:tr h="476082">
                <a:tc>
                  <a:txBody>
                    <a:bodyPr/>
                    <a:lstStyle/>
                    <a:p>
                      <a:pPr marL="0" algn="ctr" rtl="0" eaLnBrk="1" fontAlgn="b" latinLnBrk="0" hangingPunct="1"/>
                      <a:r>
                        <a:rPr kumimoji="0" lang="en-US" sz="1600" u="none" strike="noStrike" kern="1200" dirty="0" smtClean="0">
                          <a:solidFill>
                            <a:schemeClr val="dk1"/>
                          </a:solidFill>
                          <a:latin typeface="+mn-lt"/>
                          <a:ea typeface="+mn-ea"/>
                          <a:cs typeface="+mn-cs"/>
                        </a:rPr>
                        <a:t>Average:  </a:t>
                      </a:r>
                      <a:r>
                        <a:rPr kumimoji="0" lang="en-US" sz="1600" u="none" strike="noStrike" kern="1200" dirty="0">
                          <a:solidFill>
                            <a:schemeClr val="dk1"/>
                          </a:solidFill>
                          <a:latin typeface="+mn-lt"/>
                          <a:ea typeface="+mn-ea"/>
                          <a:cs typeface="+mn-cs"/>
                        </a:rPr>
                        <a:t>2009-2010</a:t>
                      </a:r>
                    </a:p>
                  </a:txBody>
                  <a:tcPr marL="0" marR="0" marT="0" marB="0" anchor="b"/>
                </a:tc>
                <a:tc>
                  <a:txBody>
                    <a:bodyPr/>
                    <a:lstStyle/>
                    <a:p>
                      <a:pPr marL="0" algn="ctr" rtl="0" eaLnBrk="1" fontAlgn="b" latinLnBrk="0" hangingPunct="1"/>
                      <a:r>
                        <a:rPr kumimoji="0" lang="en-US" sz="1600" u="none" strike="noStrike" kern="1200" dirty="0">
                          <a:solidFill>
                            <a:schemeClr val="dk1"/>
                          </a:solidFill>
                          <a:latin typeface="+mn-lt"/>
                          <a:ea typeface="+mn-ea"/>
                          <a:cs typeface="+mn-cs"/>
                        </a:rPr>
                        <a:t>Frequency</a:t>
                      </a:r>
                    </a:p>
                  </a:txBody>
                  <a:tcPr marL="0" marR="0" marT="0" marB="0" anchor="ctr"/>
                </a:tc>
                <a:tc>
                  <a:txBody>
                    <a:bodyPr/>
                    <a:lstStyle/>
                    <a:p>
                      <a:pPr marL="0" algn="ctr" rtl="0" eaLnBrk="1" fontAlgn="b" latinLnBrk="0" hangingPunct="1"/>
                      <a:r>
                        <a:rPr kumimoji="0" lang="en-US" sz="1600" u="none" strike="noStrike" kern="1200" dirty="0">
                          <a:solidFill>
                            <a:schemeClr val="dk1"/>
                          </a:solidFill>
                          <a:latin typeface="+mn-lt"/>
                          <a:ea typeface="+mn-ea"/>
                          <a:cs typeface="+mn-cs"/>
                        </a:rPr>
                        <a:t>Cumulative %</a:t>
                      </a:r>
                    </a:p>
                  </a:txBody>
                  <a:tcPr marL="0" marR="0" marT="0" marB="0" anchor="ctr"/>
                </a:tc>
              </a:tr>
              <a:tr h="287531">
                <a:tc>
                  <a:txBody>
                    <a:bodyPr/>
                    <a:lstStyle/>
                    <a:p>
                      <a:pPr marL="0" algn="ctr" rtl="0" eaLnBrk="1" fontAlgn="b" latinLnBrk="0" hangingPunct="1"/>
                      <a:r>
                        <a:rPr kumimoji="0" lang="en-US" sz="1600" b="1" u="none" strike="noStrike" kern="1200" dirty="0">
                          <a:solidFill>
                            <a:srgbClr val="FF0000"/>
                          </a:solidFill>
                          <a:latin typeface="+mn-lt"/>
                          <a:ea typeface="+mn-ea"/>
                          <a:cs typeface="+mn-cs"/>
                        </a:rPr>
                        <a:t>0</a:t>
                      </a:r>
                    </a:p>
                  </a:txBody>
                  <a:tcPr marL="0" marR="0" marT="0" marB="0" anchor="b"/>
                </a:tc>
                <a:tc>
                  <a:txBody>
                    <a:bodyPr/>
                    <a:lstStyle/>
                    <a:p>
                      <a:pPr marL="0" algn="ctr" rtl="0" eaLnBrk="1" fontAlgn="b" latinLnBrk="0" hangingPunct="1"/>
                      <a:r>
                        <a:rPr kumimoji="0" lang="en-US" sz="1600" b="1" u="none" strike="noStrike" kern="1200" dirty="0">
                          <a:solidFill>
                            <a:srgbClr val="FF0000"/>
                          </a:solidFill>
                          <a:latin typeface="+mn-lt"/>
                          <a:ea typeface="+mn-ea"/>
                          <a:cs typeface="+mn-cs"/>
                        </a:rPr>
                        <a:t>55</a:t>
                      </a:r>
                    </a:p>
                  </a:txBody>
                  <a:tcPr marL="0" marR="0" marT="0" marB="0" anchor="b"/>
                </a:tc>
                <a:tc>
                  <a:txBody>
                    <a:bodyPr/>
                    <a:lstStyle/>
                    <a:p>
                      <a:pPr marL="0" algn="ctr" rtl="0" eaLnBrk="1" fontAlgn="b" latinLnBrk="0" hangingPunct="1"/>
                      <a:r>
                        <a:rPr kumimoji="0" lang="en-US" sz="1600" b="1" u="none" strike="noStrike" kern="1200" dirty="0">
                          <a:solidFill>
                            <a:srgbClr val="FF0000"/>
                          </a:solidFill>
                          <a:latin typeface="+mn-lt"/>
                          <a:ea typeface="+mn-ea"/>
                          <a:cs typeface="+mn-cs"/>
                        </a:rPr>
                        <a:t>90.16%</a:t>
                      </a:r>
                    </a:p>
                  </a:txBody>
                  <a:tcPr marL="0" marR="0" marT="0" marB="0" anchor="b"/>
                </a:tc>
              </a:tr>
              <a:tr h="238041">
                <a:tc>
                  <a:txBody>
                    <a:bodyPr/>
                    <a:lstStyle/>
                    <a:p>
                      <a:pPr marL="0" algn="ctr" rtl="0" eaLnBrk="1" fontAlgn="b" latinLnBrk="0" hangingPunct="1"/>
                      <a:r>
                        <a:rPr kumimoji="0" lang="en-US" sz="1600" u="none" strike="noStrike" kern="1200">
                          <a:solidFill>
                            <a:schemeClr val="dk1"/>
                          </a:solidFill>
                          <a:latin typeface="+mn-lt"/>
                          <a:ea typeface="+mn-ea"/>
                          <a:cs typeface="+mn-cs"/>
                        </a:rPr>
                        <a:t>0.009653728</a:t>
                      </a:r>
                    </a:p>
                  </a:txBody>
                  <a:tcPr marL="0" marR="0" marT="0" marB="0" anchor="b"/>
                </a:tc>
                <a:tc>
                  <a:txBody>
                    <a:bodyPr/>
                    <a:lstStyle/>
                    <a:p>
                      <a:pPr marL="0" algn="ctr" rtl="0" eaLnBrk="1" fontAlgn="b" latinLnBrk="0" hangingPunct="1"/>
                      <a:r>
                        <a:rPr kumimoji="0" lang="en-US" sz="1600" u="none" strike="noStrike" kern="1200" dirty="0">
                          <a:solidFill>
                            <a:schemeClr val="dk1"/>
                          </a:solidFill>
                          <a:latin typeface="+mn-lt"/>
                          <a:ea typeface="+mn-ea"/>
                          <a:cs typeface="+mn-cs"/>
                        </a:rPr>
                        <a:t>1</a:t>
                      </a:r>
                    </a:p>
                  </a:txBody>
                  <a:tcPr marL="0" marR="0" marT="0" marB="0" anchor="b"/>
                </a:tc>
                <a:tc>
                  <a:txBody>
                    <a:bodyPr/>
                    <a:lstStyle/>
                    <a:p>
                      <a:pPr marL="0" algn="ctr" rtl="0" eaLnBrk="1" fontAlgn="b" latinLnBrk="0" hangingPunct="1"/>
                      <a:r>
                        <a:rPr kumimoji="0" lang="en-US" sz="1600" u="none" strike="noStrike" kern="1200" dirty="0">
                          <a:solidFill>
                            <a:schemeClr val="dk1"/>
                          </a:solidFill>
                          <a:latin typeface="+mn-lt"/>
                          <a:ea typeface="+mn-ea"/>
                          <a:cs typeface="+mn-cs"/>
                        </a:rPr>
                        <a:t>91.80%</a:t>
                      </a:r>
                    </a:p>
                  </a:txBody>
                  <a:tcPr marL="0" marR="0" marT="0" marB="0" anchor="b"/>
                </a:tc>
              </a:tr>
              <a:tr h="238041">
                <a:tc>
                  <a:txBody>
                    <a:bodyPr/>
                    <a:lstStyle/>
                    <a:p>
                      <a:pPr marL="0" algn="ctr" rtl="0" eaLnBrk="1" fontAlgn="b" latinLnBrk="0" hangingPunct="1"/>
                      <a:r>
                        <a:rPr kumimoji="0" lang="en-US" sz="1600" u="none" strike="noStrike" kern="1200">
                          <a:solidFill>
                            <a:schemeClr val="dk1"/>
                          </a:solidFill>
                          <a:latin typeface="+mn-lt"/>
                          <a:ea typeface="+mn-ea"/>
                          <a:cs typeface="+mn-cs"/>
                        </a:rPr>
                        <a:t>0.019307456</a:t>
                      </a:r>
                    </a:p>
                  </a:txBody>
                  <a:tcPr marL="0" marR="0" marT="0" marB="0" anchor="b"/>
                </a:tc>
                <a:tc>
                  <a:txBody>
                    <a:bodyPr/>
                    <a:lstStyle/>
                    <a:p>
                      <a:pPr marL="0" algn="ctr" rtl="0" eaLnBrk="1" fontAlgn="b" latinLnBrk="0" hangingPunct="1"/>
                      <a:r>
                        <a:rPr kumimoji="0" lang="en-US" sz="1600" u="none" strike="noStrike" kern="1200" dirty="0">
                          <a:solidFill>
                            <a:schemeClr val="dk1"/>
                          </a:solidFill>
                          <a:latin typeface="+mn-lt"/>
                          <a:ea typeface="+mn-ea"/>
                          <a:cs typeface="+mn-cs"/>
                        </a:rPr>
                        <a:t>0</a:t>
                      </a:r>
                    </a:p>
                  </a:txBody>
                  <a:tcPr marL="0" marR="0" marT="0" marB="0" anchor="b"/>
                </a:tc>
                <a:tc>
                  <a:txBody>
                    <a:bodyPr/>
                    <a:lstStyle/>
                    <a:p>
                      <a:pPr marL="0" algn="ctr" rtl="0" eaLnBrk="1" fontAlgn="b" latinLnBrk="0" hangingPunct="1"/>
                      <a:r>
                        <a:rPr kumimoji="0" lang="en-US" sz="1600" u="none" strike="noStrike" kern="1200" dirty="0">
                          <a:solidFill>
                            <a:schemeClr val="dk1"/>
                          </a:solidFill>
                          <a:latin typeface="+mn-lt"/>
                          <a:ea typeface="+mn-ea"/>
                          <a:cs typeface="+mn-cs"/>
                        </a:rPr>
                        <a:t>91.80%</a:t>
                      </a:r>
                    </a:p>
                  </a:txBody>
                  <a:tcPr marL="0" marR="0" marT="0" marB="0" anchor="b"/>
                </a:tc>
              </a:tr>
              <a:tr h="238041">
                <a:tc>
                  <a:txBody>
                    <a:bodyPr/>
                    <a:lstStyle/>
                    <a:p>
                      <a:pPr marL="0" algn="ctr" rtl="0" eaLnBrk="1" fontAlgn="b" latinLnBrk="0" hangingPunct="1"/>
                      <a:r>
                        <a:rPr kumimoji="0" lang="en-US" sz="1600" u="none" strike="noStrike" kern="1200">
                          <a:solidFill>
                            <a:schemeClr val="dk1"/>
                          </a:solidFill>
                          <a:latin typeface="+mn-lt"/>
                          <a:ea typeface="+mn-ea"/>
                          <a:cs typeface="+mn-cs"/>
                        </a:rPr>
                        <a:t>0.028961184</a:t>
                      </a:r>
                    </a:p>
                  </a:txBody>
                  <a:tcPr marL="0" marR="0" marT="0" marB="0" anchor="b"/>
                </a:tc>
                <a:tc>
                  <a:txBody>
                    <a:bodyPr/>
                    <a:lstStyle/>
                    <a:p>
                      <a:pPr marL="0" algn="ctr" rtl="0" eaLnBrk="1" fontAlgn="b" latinLnBrk="0" hangingPunct="1"/>
                      <a:r>
                        <a:rPr kumimoji="0" lang="en-US" sz="1600" u="none" strike="noStrike" kern="1200">
                          <a:solidFill>
                            <a:schemeClr val="dk1"/>
                          </a:solidFill>
                          <a:latin typeface="+mn-lt"/>
                          <a:ea typeface="+mn-ea"/>
                          <a:cs typeface="+mn-cs"/>
                        </a:rPr>
                        <a:t>0</a:t>
                      </a:r>
                    </a:p>
                  </a:txBody>
                  <a:tcPr marL="0" marR="0" marT="0" marB="0" anchor="b"/>
                </a:tc>
                <a:tc>
                  <a:txBody>
                    <a:bodyPr/>
                    <a:lstStyle/>
                    <a:p>
                      <a:pPr marL="0" algn="ctr" rtl="0" eaLnBrk="1" fontAlgn="b" latinLnBrk="0" hangingPunct="1"/>
                      <a:r>
                        <a:rPr kumimoji="0" lang="en-US" sz="1600" u="none" strike="noStrike" kern="1200" dirty="0">
                          <a:solidFill>
                            <a:schemeClr val="dk1"/>
                          </a:solidFill>
                          <a:latin typeface="+mn-lt"/>
                          <a:ea typeface="+mn-ea"/>
                          <a:cs typeface="+mn-cs"/>
                        </a:rPr>
                        <a:t>91.80%</a:t>
                      </a:r>
                    </a:p>
                  </a:txBody>
                  <a:tcPr marL="0" marR="0" marT="0" marB="0" anchor="b"/>
                </a:tc>
              </a:tr>
              <a:tr h="238041">
                <a:tc>
                  <a:txBody>
                    <a:bodyPr/>
                    <a:lstStyle/>
                    <a:p>
                      <a:pPr marL="0" algn="ctr" rtl="0" eaLnBrk="1" fontAlgn="b" latinLnBrk="0" hangingPunct="1"/>
                      <a:r>
                        <a:rPr kumimoji="0" lang="en-US" sz="1600" u="none" strike="noStrike" kern="1200">
                          <a:solidFill>
                            <a:schemeClr val="dk1"/>
                          </a:solidFill>
                          <a:latin typeface="+mn-lt"/>
                          <a:ea typeface="+mn-ea"/>
                          <a:cs typeface="+mn-cs"/>
                        </a:rPr>
                        <a:t>0.038614912</a:t>
                      </a:r>
                    </a:p>
                  </a:txBody>
                  <a:tcPr marL="0" marR="0" marT="0" marB="0" anchor="b"/>
                </a:tc>
                <a:tc>
                  <a:txBody>
                    <a:bodyPr/>
                    <a:lstStyle/>
                    <a:p>
                      <a:pPr marL="0" algn="ctr" rtl="0" eaLnBrk="1" fontAlgn="b" latinLnBrk="0" hangingPunct="1"/>
                      <a:r>
                        <a:rPr kumimoji="0" lang="en-US" sz="1600" u="none" strike="noStrike" kern="1200">
                          <a:solidFill>
                            <a:schemeClr val="dk1"/>
                          </a:solidFill>
                          <a:latin typeface="+mn-lt"/>
                          <a:ea typeface="+mn-ea"/>
                          <a:cs typeface="+mn-cs"/>
                        </a:rPr>
                        <a:t>1</a:t>
                      </a:r>
                    </a:p>
                  </a:txBody>
                  <a:tcPr marL="0" marR="0" marT="0" marB="0" anchor="b"/>
                </a:tc>
                <a:tc>
                  <a:txBody>
                    <a:bodyPr/>
                    <a:lstStyle/>
                    <a:p>
                      <a:pPr marL="0" algn="ctr" rtl="0" eaLnBrk="1" fontAlgn="b" latinLnBrk="0" hangingPunct="1"/>
                      <a:r>
                        <a:rPr kumimoji="0" lang="en-US" sz="1600" u="none" strike="noStrike" kern="1200" dirty="0">
                          <a:solidFill>
                            <a:schemeClr val="dk1"/>
                          </a:solidFill>
                          <a:latin typeface="+mn-lt"/>
                          <a:ea typeface="+mn-ea"/>
                          <a:cs typeface="+mn-cs"/>
                        </a:rPr>
                        <a:t>93.44%</a:t>
                      </a:r>
                    </a:p>
                  </a:txBody>
                  <a:tcPr marL="0" marR="0" marT="0" marB="0" anchor="b"/>
                </a:tc>
              </a:tr>
              <a:tr h="238041">
                <a:tc>
                  <a:txBody>
                    <a:bodyPr/>
                    <a:lstStyle/>
                    <a:p>
                      <a:pPr marL="0" algn="ctr" rtl="0" eaLnBrk="1" fontAlgn="b" latinLnBrk="0" hangingPunct="1"/>
                      <a:r>
                        <a:rPr kumimoji="0" lang="en-US" sz="1600" u="none" strike="noStrike" kern="1200">
                          <a:solidFill>
                            <a:schemeClr val="dk1"/>
                          </a:solidFill>
                          <a:latin typeface="+mn-lt"/>
                          <a:ea typeface="+mn-ea"/>
                          <a:cs typeface="+mn-cs"/>
                        </a:rPr>
                        <a:t>0.04826864</a:t>
                      </a:r>
                    </a:p>
                  </a:txBody>
                  <a:tcPr marL="0" marR="0" marT="0" marB="0" anchor="b"/>
                </a:tc>
                <a:tc>
                  <a:txBody>
                    <a:bodyPr/>
                    <a:lstStyle/>
                    <a:p>
                      <a:pPr marL="0" algn="ctr" rtl="0" eaLnBrk="1" fontAlgn="b" latinLnBrk="0" hangingPunct="1"/>
                      <a:r>
                        <a:rPr kumimoji="0" lang="en-US" sz="1600" u="none" strike="noStrike" kern="1200">
                          <a:solidFill>
                            <a:schemeClr val="dk1"/>
                          </a:solidFill>
                          <a:latin typeface="+mn-lt"/>
                          <a:ea typeface="+mn-ea"/>
                          <a:cs typeface="+mn-cs"/>
                        </a:rPr>
                        <a:t>2</a:t>
                      </a:r>
                    </a:p>
                  </a:txBody>
                  <a:tcPr marL="0" marR="0" marT="0" marB="0" anchor="b"/>
                </a:tc>
                <a:tc>
                  <a:txBody>
                    <a:bodyPr/>
                    <a:lstStyle/>
                    <a:p>
                      <a:pPr marL="0" algn="ctr" rtl="0" eaLnBrk="1" fontAlgn="b" latinLnBrk="0" hangingPunct="1"/>
                      <a:r>
                        <a:rPr kumimoji="0" lang="en-US" sz="1600" u="none" strike="noStrike" kern="1200" dirty="0">
                          <a:solidFill>
                            <a:schemeClr val="dk1"/>
                          </a:solidFill>
                          <a:latin typeface="+mn-lt"/>
                          <a:ea typeface="+mn-ea"/>
                          <a:cs typeface="+mn-cs"/>
                        </a:rPr>
                        <a:t>96.72%</a:t>
                      </a:r>
                    </a:p>
                  </a:txBody>
                  <a:tcPr marL="0" marR="0" marT="0" marB="0" anchor="b"/>
                </a:tc>
              </a:tr>
              <a:tr h="238041">
                <a:tc>
                  <a:txBody>
                    <a:bodyPr/>
                    <a:lstStyle/>
                    <a:p>
                      <a:pPr marL="0" algn="ctr" rtl="0" eaLnBrk="1" fontAlgn="b" latinLnBrk="0" hangingPunct="1"/>
                      <a:r>
                        <a:rPr kumimoji="0" lang="en-US" sz="1600" u="none" strike="noStrike" kern="1200">
                          <a:solidFill>
                            <a:schemeClr val="dk1"/>
                          </a:solidFill>
                          <a:latin typeface="+mn-lt"/>
                          <a:ea typeface="+mn-ea"/>
                          <a:cs typeface="+mn-cs"/>
                        </a:rPr>
                        <a:t>0.057922368</a:t>
                      </a:r>
                    </a:p>
                  </a:txBody>
                  <a:tcPr marL="0" marR="0" marT="0" marB="0" anchor="b"/>
                </a:tc>
                <a:tc>
                  <a:txBody>
                    <a:bodyPr/>
                    <a:lstStyle/>
                    <a:p>
                      <a:pPr marL="0" algn="ctr" rtl="0" eaLnBrk="1" fontAlgn="b" latinLnBrk="0" hangingPunct="1"/>
                      <a:r>
                        <a:rPr kumimoji="0" lang="en-US" sz="1600" u="none" strike="noStrike" kern="1200">
                          <a:solidFill>
                            <a:schemeClr val="dk1"/>
                          </a:solidFill>
                          <a:latin typeface="+mn-lt"/>
                          <a:ea typeface="+mn-ea"/>
                          <a:cs typeface="+mn-cs"/>
                        </a:rPr>
                        <a:t>0</a:t>
                      </a:r>
                    </a:p>
                  </a:txBody>
                  <a:tcPr marL="0" marR="0" marT="0" marB="0" anchor="b"/>
                </a:tc>
                <a:tc>
                  <a:txBody>
                    <a:bodyPr/>
                    <a:lstStyle/>
                    <a:p>
                      <a:pPr marL="0" algn="ctr" rtl="0" eaLnBrk="1" fontAlgn="b" latinLnBrk="0" hangingPunct="1"/>
                      <a:r>
                        <a:rPr kumimoji="0" lang="en-US" sz="1600" u="none" strike="noStrike" kern="1200" dirty="0">
                          <a:solidFill>
                            <a:schemeClr val="dk1"/>
                          </a:solidFill>
                          <a:latin typeface="+mn-lt"/>
                          <a:ea typeface="+mn-ea"/>
                          <a:cs typeface="+mn-cs"/>
                        </a:rPr>
                        <a:t>96.72%</a:t>
                      </a:r>
                    </a:p>
                  </a:txBody>
                  <a:tcPr marL="0" marR="0" marT="0" marB="0" anchor="b"/>
                </a:tc>
              </a:tr>
              <a:tr h="238041">
                <a:tc>
                  <a:txBody>
                    <a:bodyPr/>
                    <a:lstStyle/>
                    <a:p>
                      <a:pPr marL="0" algn="ctr" rtl="0" eaLnBrk="1" fontAlgn="b" latinLnBrk="0" hangingPunct="1"/>
                      <a:r>
                        <a:rPr kumimoji="0" lang="en-US" sz="1600" u="none" strike="noStrike" kern="1200" dirty="0">
                          <a:solidFill>
                            <a:schemeClr val="dk1"/>
                          </a:solidFill>
                          <a:latin typeface="+mn-lt"/>
                          <a:ea typeface="+mn-ea"/>
                          <a:cs typeface="+mn-cs"/>
                        </a:rPr>
                        <a:t>More</a:t>
                      </a:r>
                    </a:p>
                  </a:txBody>
                  <a:tcPr marL="0" marR="0" marT="0" marB="0" anchor="b"/>
                </a:tc>
                <a:tc>
                  <a:txBody>
                    <a:bodyPr/>
                    <a:lstStyle/>
                    <a:p>
                      <a:pPr marL="0" algn="ctr" rtl="0" eaLnBrk="1" fontAlgn="b" latinLnBrk="0" hangingPunct="1"/>
                      <a:r>
                        <a:rPr kumimoji="0" lang="en-US" sz="1600" u="none" strike="noStrike" kern="1200">
                          <a:solidFill>
                            <a:schemeClr val="dk1"/>
                          </a:solidFill>
                          <a:latin typeface="+mn-lt"/>
                          <a:ea typeface="+mn-ea"/>
                          <a:cs typeface="+mn-cs"/>
                        </a:rPr>
                        <a:t>2</a:t>
                      </a:r>
                    </a:p>
                  </a:txBody>
                  <a:tcPr marL="0" marR="0" marT="0" marB="0" anchor="b"/>
                </a:tc>
                <a:tc>
                  <a:txBody>
                    <a:bodyPr/>
                    <a:lstStyle/>
                    <a:p>
                      <a:pPr marL="0" algn="ctr" rtl="0" eaLnBrk="1" fontAlgn="b" latinLnBrk="0" hangingPunct="1"/>
                      <a:r>
                        <a:rPr kumimoji="0" lang="en-US" sz="1600" u="none" strike="noStrike" kern="1200" dirty="0">
                          <a:solidFill>
                            <a:schemeClr val="dk1"/>
                          </a:solidFill>
                          <a:latin typeface="+mn-lt"/>
                          <a:ea typeface="+mn-ea"/>
                          <a:cs typeface="+mn-cs"/>
                        </a:rPr>
                        <a:t>100.00%</a:t>
                      </a:r>
                    </a:p>
                  </a:txBody>
                  <a:tcPr marL="0" marR="0" marT="0" marB="0" anchor="b"/>
                </a:tc>
              </a:tr>
            </a:tbl>
          </a:graphicData>
        </a:graphic>
      </p:graphicFrame>
      <p:sp>
        <p:nvSpPr>
          <p:cNvPr id="8" name="TextBox 7"/>
          <p:cNvSpPr txBox="1"/>
          <p:nvPr/>
        </p:nvSpPr>
        <p:spPr>
          <a:xfrm>
            <a:off x="6357950" y="1500174"/>
            <a:ext cx="2500330" cy="3416320"/>
          </a:xfrm>
          <a:prstGeom prst="rect">
            <a:avLst/>
          </a:prstGeom>
          <a:solidFill>
            <a:schemeClr val="accent6">
              <a:lumMod val="75000"/>
            </a:schemeClr>
          </a:solidFill>
        </p:spPr>
        <p:txBody>
          <a:bodyPr wrap="square" rtlCol="0" anchor="ctr">
            <a:spAutoFit/>
          </a:bodyPr>
          <a:lstStyle/>
          <a:p>
            <a:pPr algn="ctr">
              <a:lnSpc>
                <a:spcPct val="150000"/>
              </a:lnSpc>
            </a:pPr>
            <a:r>
              <a:rPr lang="en-ZA" b="1" dirty="0" smtClean="0">
                <a:solidFill>
                  <a:schemeClr val="bg1"/>
                </a:solidFill>
              </a:rPr>
              <a:t>Percent of Total Revenue derived from Loans– 2003/4 compared to 2009/10</a:t>
            </a:r>
          </a:p>
          <a:p>
            <a:pPr algn="ctr">
              <a:lnSpc>
                <a:spcPct val="150000"/>
              </a:lnSpc>
            </a:pPr>
            <a:endParaRPr lang="en-ZA" b="1" dirty="0" smtClean="0">
              <a:solidFill>
                <a:schemeClr val="bg1"/>
              </a:solidFill>
            </a:endParaRPr>
          </a:p>
          <a:p>
            <a:pPr algn="ctr">
              <a:lnSpc>
                <a:spcPct val="150000"/>
              </a:lnSpc>
            </a:pPr>
            <a:r>
              <a:rPr lang="en-ZA" b="1" dirty="0" smtClean="0">
                <a:solidFill>
                  <a:schemeClr val="bg1"/>
                </a:solidFill>
              </a:rPr>
              <a:t>Frequency = Number of Municipalities (</a:t>
            </a:r>
            <a:r>
              <a:rPr lang="en-ZA" b="1" i="1" dirty="0" smtClean="0">
                <a:solidFill>
                  <a:schemeClr val="bg1"/>
                </a:solidFill>
              </a:rPr>
              <a:t>N</a:t>
            </a:r>
            <a:r>
              <a:rPr lang="en-ZA" b="1" dirty="0" smtClean="0">
                <a:solidFill>
                  <a:schemeClr val="bg1"/>
                </a:solidFill>
              </a:rPr>
              <a:t>=61)</a:t>
            </a:r>
            <a:endParaRPr lang="en-ZA" b="1" dirty="0">
              <a:solidFill>
                <a:schemeClr val="bg1"/>
              </a:solidFill>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hart 3"/>
          <p:cNvGraphicFramePr/>
          <p:nvPr/>
        </p:nvGraphicFramePr>
        <p:xfrm>
          <a:off x="357158" y="1571612"/>
          <a:ext cx="8429684" cy="4929222"/>
        </p:xfrm>
        <a:graphic>
          <a:graphicData uri="http://schemas.openxmlformats.org/drawingml/2006/chart">
            <c:chart xmlns:c="http://schemas.openxmlformats.org/drawingml/2006/chart" xmlns:r="http://schemas.openxmlformats.org/officeDocument/2006/relationships" r:id="rId2"/>
          </a:graphicData>
        </a:graphic>
      </p:graphicFrame>
      <p:sp>
        <p:nvSpPr>
          <p:cNvPr id="6" name="Title 1"/>
          <p:cNvSpPr txBox="1">
            <a:spLocks/>
          </p:cNvSpPr>
          <p:nvPr/>
        </p:nvSpPr>
        <p:spPr>
          <a:xfrm>
            <a:off x="323528" y="188640"/>
            <a:ext cx="8568952" cy="864096"/>
          </a:xfrm>
          <a:prstGeom prst="rect">
            <a:avLst/>
          </a:prstGeom>
          <a:solidFill>
            <a:schemeClr val="bg2">
              <a:lumMod val="75000"/>
            </a:schemeClr>
          </a:solidFill>
          <a:effectLst>
            <a:glow rad="63500">
              <a:schemeClr val="accent1">
                <a:satMod val="175000"/>
                <a:alpha val="40000"/>
              </a:schemeClr>
            </a:glow>
          </a:effectLst>
        </p:spPr>
        <p:txBody>
          <a:bodyPr vert="horz" anchor="ctr">
            <a:noAutofit/>
          </a:bodyPr>
          <a:lstStyle/>
          <a:p>
            <a:pPr lvl="0" algn="ctr">
              <a:spcBef>
                <a:spcPct val="0"/>
              </a:spcBef>
            </a:pPr>
            <a:r>
              <a:rPr lang="en-US" sz="3200" cap="all" dirty="0" smtClean="0">
                <a:solidFill>
                  <a:schemeClr val="tx2"/>
                </a:solidFill>
                <a:effectLst>
                  <a:reflection blurRad="12700" stA="48000" endA="300" endPos="55000" dir="5400000" sy="-90000" algn="bl" rotWithShape="0"/>
                </a:effectLst>
                <a:latin typeface="+mj-lt"/>
                <a:ea typeface="+mj-ea"/>
                <a:cs typeface="+mj-cs"/>
              </a:rPr>
              <a:t>External loans as a % of total revenue(Bigger is Better</a:t>
            </a:r>
            <a:endParaRPr lang="en-ZA" sz="3200" cap="all" dirty="0" smtClean="0">
              <a:solidFill>
                <a:schemeClr val="tx2"/>
              </a:solidFill>
              <a:effectLst>
                <a:reflection blurRad="12700" stA="48000" endA="300" endPos="55000" dir="5400000" sy="-90000" algn="bl" rotWithShape="0"/>
              </a:effectLst>
              <a:latin typeface="+mj-lt"/>
              <a:ea typeface="+mj-ea"/>
              <a:cs typeface="+mj-cs"/>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95536" y="116632"/>
            <a:ext cx="8458200" cy="648072"/>
          </a:xfrm>
          <a:solidFill>
            <a:schemeClr val="bg2">
              <a:lumMod val="75000"/>
            </a:schemeClr>
          </a:solidFill>
          <a:effectLst>
            <a:glow rad="63500">
              <a:schemeClr val="accent1">
                <a:satMod val="175000"/>
                <a:alpha val="40000"/>
              </a:schemeClr>
            </a:glow>
          </a:effectLst>
        </p:spPr>
        <p:txBody>
          <a:bodyPr anchor="ctr">
            <a:normAutofit/>
          </a:bodyPr>
          <a:lstStyle/>
          <a:p>
            <a:pPr algn="ctr"/>
            <a:r>
              <a:rPr lang="en-US" b="1" dirty="0" smtClean="0"/>
              <a:t>expenditure</a:t>
            </a:r>
            <a:endParaRPr lang="en-ZA" dirty="0"/>
          </a:p>
        </p:txBody>
      </p:sp>
      <p:pic>
        <p:nvPicPr>
          <p:cNvPr id="36866" name="Picture 2" descr="http://images.webster-dictionary.org/dict/112/519607-expenditure.gif"/>
          <p:cNvPicPr>
            <a:picLocks noChangeAspect="1" noChangeArrowheads="1"/>
          </p:cNvPicPr>
          <p:nvPr/>
        </p:nvPicPr>
        <p:blipFill>
          <a:blip r:embed="rId2" cstate="print"/>
          <a:srcRect/>
          <a:stretch>
            <a:fillRect/>
          </a:stretch>
        </p:blipFill>
        <p:spPr bwMode="auto">
          <a:xfrm>
            <a:off x="6228184" y="4149080"/>
            <a:ext cx="2582019" cy="2122995"/>
          </a:xfrm>
          <a:prstGeom prst="rect">
            <a:avLst/>
          </a:prstGeom>
          <a:noFill/>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p:cNvGraphicFramePr>
            <a:graphicFrameLocks noGrp="1"/>
          </p:cNvGraphicFramePr>
          <p:nvPr/>
        </p:nvGraphicFramePr>
        <p:xfrm>
          <a:off x="214282" y="1412776"/>
          <a:ext cx="5786478" cy="5357831"/>
        </p:xfrm>
        <a:graphic>
          <a:graphicData uri="http://schemas.openxmlformats.org/drawingml/2006/table">
            <a:tbl>
              <a:tblPr>
                <a:tableStyleId>{35758FB7-9AC5-4552-8A53-C91805E547FA}</a:tableStyleId>
              </a:tblPr>
              <a:tblGrid>
                <a:gridCol w="3296096"/>
                <a:gridCol w="1275936"/>
                <a:gridCol w="1214446"/>
              </a:tblGrid>
              <a:tr h="510268">
                <a:tc>
                  <a:txBody>
                    <a:bodyPr/>
                    <a:lstStyle/>
                    <a:p>
                      <a:pPr marL="0" algn="ctr" rtl="0" eaLnBrk="1" fontAlgn="b" latinLnBrk="0" hangingPunct="1"/>
                      <a:r>
                        <a:rPr kumimoji="0" lang="en-US" sz="1600" u="none" strike="noStrike" kern="1200" dirty="0" smtClean="0">
                          <a:solidFill>
                            <a:schemeClr val="dk1"/>
                          </a:solidFill>
                          <a:latin typeface="+mn-lt"/>
                          <a:ea typeface="+mn-ea"/>
                          <a:cs typeface="+mn-cs"/>
                        </a:rPr>
                        <a:t>Average: </a:t>
                      </a:r>
                      <a:r>
                        <a:rPr kumimoji="0" lang="en-US" sz="1600" u="none" strike="noStrike" kern="1200" dirty="0">
                          <a:solidFill>
                            <a:schemeClr val="dk1"/>
                          </a:solidFill>
                          <a:latin typeface="+mn-lt"/>
                          <a:ea typeface="+mn-ea"/>
                          <a:cs typeface="+mn-cs"/>
                        </a:rPr>
                        <a:t>2003-2004</a:t>
                      </a:r>
                    </a:p>
                  </a:txBody>
                  <a:tcPr marL="0" marR="0" marT="0" marB="0" anchor="b"/>
                </a:tc>
                <a:tc>
                  <a:txBody>
                    <a:bodyPr/>
                    <a:lstStyle/>
                    <a:p>
                      <a:pPr marL="0" algn="ctr" rtl="0" eaLnBrk="1" fontAlgn="b" latinLnBrk="0" hangingPunct="1"/>
                      <a:r>
                        <a:rPr kumimoji="0" lang="en-US" sz="1600" u="none" strike="noStrike" kern="1200" dirty="0">
                          <a:solidFill>
                            <a:schemeClr val="dk1"/>
                          </a:solidFill>
                          <a:latin typeface="+mn-lt"/>
                          <a:ea typeface="+mn-ea"/>
                          <a:cs typeface="+mn-cs"/>
                        </a:rPr>
                        <a:t>Frequency</a:t>
                      </a:r>
                    </a:p>
                  </a:txBody>
                  <a:tcPr marL="0" marR="0" marT="0" marB="0" anchor="ctr"/>
                </a:tc>
                <a:tc>
                  <a:txBody>
                    <a:bodyPr/>
                    <a:lstStyle/>
                    <a:p>
                      <a:pPr marL="0" algn="ctr" rtl="0" eaLnBrk="1" fontAlgn="b" latinLnBrk="0" hangingPunct="1"/>
                      <a:r>
                        <a:rPr kumimoji="0" lang="en-US" sz="1600" u="none" strike="noStrike" kern="1200" dirty="0">
                          <a:solidFill>
                            <a:schemeClr val="dk1"/>
                          </a:solidFill>
                          <a:latin typeface="+mn-lt"/>
                          <a:ea typeface="+mn-ea"/>
                          <a:cs typeface="+mn-cs"/>
                        </a:rPr>
                        <a:t>Cumulative %</a:t>
                      </a:r>
                    </a:p>
                  </a:txBody>
                  <a:tcPr marL="0" marR="0" marT="0" marB="0" anchor="ctr"/>
                </a:tc>
              </a:tr>
              <a:tr h="255135">
                <a:tc>
                  <a:txBody>
                    <a:bodyPr/>
                    <a:lstStyle/>
                    <a:p>
                      <a:pPr marL="0" algn="ctr" rtl="0" eaLnBrk="1" fontAlgn="b" latinLnBrk="0" hangingPunct="1"/>
                      <a:r>
                        <a:rPr kumimoji="0" lang="en-US" sz="1600" u="none" strike="noStrike" kern="1200" dirty="0">
                          <a:solidFill>
                            <a:schemeClr val="dk1"/>
                          </a:solidFill>
                          <a:latin typeface="+mn-lt"/>
                          <a:ea typeface="+mn-ea"/>
                          <a:cs typeface="+mn-cs"/>
                        </a:rPr>
                        <a:t>0.04294111</a:t>
                      </a:r>
                    </a:p>
                  </a:txBody>
                  <a:tcPr marL="0" marR="0" marT="0" marB="0" anchor="b"/>
                </a:tc>
                <a:tc>
                  <a:txBody>
                    <a:bodyPr/>
                    <a:lstStyle/>
                    <a:p>
                      <a:pPr marL="0" algn="ctr" rtl="0" eaLnBrk="1" fontAlgn="b" latinLnBrk="0" hangingPunct="1"/>
                      <a:r>
                        <a:rPr kumimoji="0" lang="en-US" sz="1600" u="none" strike="noStrike" kern="1200" dirty="0">
                          <a:solidFill>
                            <a:schemeClr val="dk1"/>
                          </a:solidFill>
                          <a:latin typeface="+mn-lt"/>
                          <a:ea typeface="+mn-ea"/>
                          <a:cs typeface="+mn-cs"/>
                        </a:rPr>
                        <a:t>1</a:t>
                      </a:r>
                    </a:p>
                  </a:txBody>
                  <a:tcPr marL="0" marR="0" marT="0" marB="0" anchor="b"/>
                </a:tc>
                <a:tc>
                  <a:txBody>
                    <a:bodyPr/>
                    <a:lstStyle/>
                    <a:p>
                      <a:pPr marL="0" algn="ctr" rtl="0" eaLnBrk="1" fontAlgn="b" latinLnBrk="0" hangingPunct="1"/>
                      <a:r>
                        <a:rPr kumimoji="0" lang="en-US" sz="1600" u="none" strike="noStrike" kern="1200" dirty="0">
                          <a:solidFill>
                            <a:schemeClr val="dk1"/>
                          </a:solidFill>
                          <a:latin typeface="+mn-lt"/>
                          <a:ea typeface="+mn-ea"/>
                          <a:cs typeface="+mn-cs"/>
                        </a:rPr>
                        <a:t>1.64%</a:t>
                      </a:r>
                    </a:p>
                  </a:txBody>
                  <a:tcPr marL="0" marR="0" marT="0" marB="0" anchor="b"/>
                </a:tc>
              </a:tr>
              <a:tr h="255135">
                <a:tc>
                  <a:txBody>
                    <a:bodyPr/>
                    <a:lstStyle/>
                    <a:p>
                      <a:pPr marL="0" algn="ctr" rtl="0" eaLnBrk="1" fontAlgn="b" latinLnBrk="0" hangingPunct="1"/>
                      <a:r>
                        <a:rPr kumimoji="0" lang="en-US" sz="1600" u="none" strike="noStrike" kern="1200" dirty="0">
                          <a:solidFill>
                            <a:schemeClr val="dk1"/>
                          </a:solidFill>
                          <a:latin typeface="+mn-lt"/>
                          <a:ea typeface="+mn-ea"/>
                          <a:cs typeface="+mn-cs"/>
                        </a:rPr>
                        <a:t>0.134834518</a:t>
                      </a:r>
                    </a:p>
                  </a:txBody>
                  <a:tcPr marL="0" marR="0" marT="0" marB="0" anchor="b"/>
                </a:tc>
                <a:tc>
                  <a:txBody>
                    <a:bodyPr/>
                    <a:lstStyle/>
                    <a:p>
                      <a:pPr marL="0" algn="ctr" rtl="0" eaLnBrk="1" fontAlgn="b" latinLnBrk="0" hangingPunct="1"/>
                      <a:r>
                        <a:rPr kumimoji="0" lang="en-US" sz="1600" u="none" strike="noStrike" kern="1200" dirty="0">
                          <a:solidFill>
                            <a:schemeClr val="dk1"/>
                          </a:solidFill>
                          <a:latin typeface="+mn-lt"/>
                          <a:ea typeface="+mn-ea"/>
                          <a:cs typeface="+mn-cs"/>
                        </a:rPr>
                        <a:t>5</a:t>
                      </a:r>
                    </a:p>
                  </a:txBody>
                  <a:tcPr marL="0" marR="0" marT="0" marB="0" anchor="b"/>
                </a:tc>
                <a:tc>
                  <a:txBody>
                    <a:bodyPr/>
                    <a:lstStyle/>
                    <a:p>
                      <a:pPr marL="0" algn="ctr" rtl="0" eaLnBrk="1" fontAlgn="b" latinLnBrk="0" hangingPunct="1"/>
                      <a:r>
                        <a:rPr kumimoji="0" lang="en-US" sz="1600" u="none" strike="noStrike" kern="1200" dirty="0">
                          <a:solidFill>
                            <a:schemeClr val="dk1"/>
                          </a:solidFill>
                          <a:latin typeface="+mn-lt"/>
                          <a:ea typeface="+mn-ea"/>
                          <a:cs typeface="+mn-cs"/>
                        </a:rPr>
                        <a:t>9.84%</a:t>
                      </a:r>
                    </a:p>
                  </a:txBody>
                  <a:tcPr marL="0" marR="0" marT="0" marB="0" anchor="b"/>
                </a:tc>
              </a:tr>
              <a:tr h="255135">
                <a:tc>
                  <a:txBody>
                    <a:bodyPr/>
                    <a:lstStyle/>
                    <a:p>
                      <a:pPr marL="0" algn="ctr" rtl="0" eaLnBrk="1" fontAlgn="b" latinLnBrk="0" hangingPunct="1"/>
                      <a:r>
                        <a:rPr kumimoji="0" lang="en-US" sz="1600" u="none" strike="noStrike" kern="1200" dirty="0">
                          <a:solidFill>
                            <a:schemeClr val="dk1"/>
                          </a:solidFill>
                          <a:latin typeface="+mn-lt"/>
                          <a:ea typeface="+mn-ea"/>
                          <a:cs typeface="+mn-cs"/>
                        </a:rPr>
                        <a:t>0.226727926</a:t>
                      </a:r>
                    </a:p>
                  </a:txBody>
                  <a:tcPr marL="0" marR="0" marT="0" marB="0" anchor="b"/>
                </a:tc>
                <a:tc>
                  <a:txBody>
                    <a:bodyPr/>
                    <a:lstStyle/>
                    <a:p>
                      <a:pPr marL="0" algn="ctr" rtl="0" eaLnBrk="1" fontAlgn="b" latinLnBrk="0" hangingPunct="1"/>
                      <a:r>
                        <a:rPr kumimoji="0" lang="en-US" sz="1600" u="none" strike="noStrike" kern="1200" dirty="0">
                          <a:solidFill>
                            <a:schemeClr val="dk1"/>
                          </a:solidFill>
                          <a:latin typeface="+mn-lt"/>
                          <a:ea typeface="+mn-ea"/>
                          <a:cs typeface="+mn-cs"/>
                        </a:rPr>
                        <a:t>12</a:t>
                      </a:r>
                    </a:p>
                  </a:txBody>
                  <a:tcPr marL="0" marR="0" marT="0" marB="0" anchor="b"/>
                </a:tc>
                <a:tc>
                  <a:txBody>
                    <a:bodyPr/>
                    <a:lstStyle/>
                    <a:p>
                      <a:pPr marL="0" algn="ctr" rtl="0" eaLnBrk="1" fontAlgn="b" latinLnBrk="0" hangingPunct="1"/>
                      <a:r>
                        <a:rPr kumimoji="0" lang="en-US" sz="1600" u="none" strike="noStrike" kern="1200" dirty="0">
                          <a:solidFill>
                            <a:schemeClr val="dk1"/>
                          </a:solidFill>
                          <a:latin typeface="+mn-lt"/>
                          <a:ea typeface="+mn-ea"/>
                          <a:cs typeface="+mn-cs"/>
                        </a:rPr>
                        <a:t>29.51%</a:t>
                      </a:r>
                    </a:p>
                  </a:txBody>
                  <a:tcPr marL="0" marR="0" marT="0" marB="0" anchor="b"/>
                </a:tc>
              </a:tr>
              <a:tr h="255135">
                <a:tc>
                  <a:txBody>
                    <a:bodyPr/>
                    <a:lstStyle/>
                    <a:p>
                      <a:pPr marL="0" algn="ctr" rtl="0" eaLnBrk="1" fontAlgn="b" latinLnBrk="0" hangingPunct="1"/>
                      <a:r>
                        <a:rPr kumimoji="0" lang="en-US" sz="1600" b="1" u="none" strike="noStrike" kern="1200" dirty="0">
                          <a:solidFill>
                            <a:srgbClr val="FF0000"/>
                          </a:solidFill>
                          <a:latin typeface="+mn-lt"/>
                          <a:ea typeface="+mn-ea"/>
                          <a:cs typeface="+mn-cs"/>
                        </a:rPr>
                        <a:t>0.318621334</a:t>
                      </a:r>
                    </a:p>
                  </a:txBody>
                  <a:tcPr marL="0" marR="0" marT="0" marB="0" anchor="b"/>
                </a:tc>
                <a:tc>
                  <a:txBody>
                    <a:bodyPr/>
                    <a:lstStyle/>
                    <a:p>
                      <a:pPr marL="0" algn="ctr" rtl="0" eaLnBrk="1" fontAlgn="b" latinLnBrk="0" hangingPunct="1"/>
                      <a:r>
                        <a:rPr kumimoji="0" lang="en-US" sz="1600" b="1" u="none" strike="noStrike" kern="1200" dirty="0">
                          <a:solidFill>
                            <a:srgbClr val="FF0000"/>
                          </a:solidFill>
                          <a:latin typeface="+mn-lt"/>
                          <a:ea typeface="+mn-ea"/>
                          <a:cs typeface="+mn-cs"/>
                        </a:rPr>
                        <a:t>23</a:t>
                      </a:r>
                    </a:p>
                  </a:txBody>
                  <a:tcPr marL="0" marR="0" marT="0" marB="0" anchor="b"/>
                </a:tc>
                <a:tc>
                  <a:txBody>
                    <a:bodyPr/>
                    <a:lstStyle/>
                    <a:p>
                      <a:pPr marL="0" algn="ctr" rtl="0" eaLnBrk="1" fontAlgn="b" latinLnBrk="0" hangingPunct="1"/>
                      <a:r>
                        <a:rPr kumimoji="0" lang="en-US" sz="1600" b="1" u="none" strike="noStrike" kern="1200" dirty="0">
                          <a:solidFill>
                            <a:srgbClr val="FF0000"/>
                          </a:solidFill>
                          <a:latin typeface="+mn-lt"/>
                          <a:ea typeface="+mn-ea"/>
                          <a:cs typeface="+mn-cs"/>
                        </a:rPr>
                        <a:t>67.21%</a:t>
                      </a:r>
                    </a:p>
                  </a:txBody>
                  <a:tcPr marL="0" marR="0" marT="0" marB="0" anchor="b"/>
                </a:tc>
              </a:tr>
              <a:tr h="255135">
                <a:tc>
                  <a:txBody>
                    <a:bodyPr/>
                    <a:lstStyle/>
                    <a:p>
                      <a:pPr marL="0" algn="ctr" rtl="0" eaLnBrk="1" fontAlgn="b" latinLnBrk="0" hangingPunct="1"/>
                      <a:r>
                        <a:rPr kumimoji="0" lang="en-US" sz="1600" u="none" strike="noStrike" kern="1200" dirty="0">
                          <a:solidFill>
                            <a:schemeClr val="dk1"/>
                          </a:solidFill>
                          <a:latin typeface="+mn-lt"/>
                          <a:ea typeface="+mn-ea"/>
                          <a:cs typeface="+mn-cs"/>
                        </a:rPr>
                        <a:t>0.410514741</a:t>
                      </a:r>
                    </a:p>
                  </a:txBody>
                  <a:tcPr marL="0" marR="0" marT="0" marB="0" anchor="b"/>
                </a:tc>
                <a:tc>
                  <a:txBody>
                    <a:bodyPr/>
                    <a:lstStyle/>
                    <a:p>
                      <a:pPr marL="0" algn="ctr" rtl="0" eaLnBrk="1" fontAlgn="b" latinLnBrk="0" hangingPunct="1"/>
                      <a:r>
                        <a:rPr kumimoji="0" lang="en-US" sz="1600" u="none" strike="noStrike" kern="1200" dirty="0">
                          <a:solidFill>
                            <a:schemeClr val="dk1"/>
                          </a:solidFill>
                          <a:latin typeface="+mn-lt"/>
                          <a:ea typeface="+mn-ea"/>
                          <a:cs typeface="+mn-cs"/>
                        </a:rPr>
                        <a:t>10</a:t>
                      </a:r>
                    </a:p>
                  </a:txBody>
                  <a:tcPr marL="0" marR="0" marT="0" marB="0" anchor="b"/>
                </a:tc>
                <a:tc>
                  <a:txBody>
                    <a:bodyPr/>
                    <a:lstStyle/>
                    <a:p>
                      <a:pPr marL="0" algn="ctr" rtl="0" eaLnBrk="1" fontAlgn="b" latinLnBrk="0" hangingPunct="1"/>
                      <a:r>
                        <a:rPr kumimoji="0" lang="en-US" sz="1600" u="none" strike="noStrike" kern="1200">
                          <a:solidFill>
                            <a:schemeClr val="dk1"/>
                          </a:solidFill>
                          <a:latin typeface="+mn-lt"/>
                          <a:ea typeface="+mn-ea"/>
                          <a:cs typeface="+mn-cs"/>
                        </a:rPr>
                        <a:t>83.61%</a:t>
                      </a:r>
                    </a:p>
                  </a:txBody>
                  <a:tcPr marL="0" marR="0" marT="0" marB="0" anchor="b"/>
                </a:tc>
              </a:tr>
              <a:tr h="255135">
                <a:tc>
                  <a:txBody>
                    <a:bodyPr/>
                    <a:lstStyle/>
                    <a:p>
                      <a:pPr marL="0" algn="ctr" rtl="0" eaLnBrk="1" fontAlgn="b" latinLnBrk="0" hangingPunct="1"/>
                      <a:r>
                        <a:rPr kumimoji="0" lang="en-US" sz="1600" u="none" strike="noStrike" kern="1200" dirty="0">
                          <a:solidFill>
                            <a:schemeClr val="dk1"/>
                          </a:solidFill>
                          <a:latin typeface="+mn-lt"/>
                          <a:ea typeface="+mn-ea"/>
                          <a:cs typeface="+mn-cs"/>
                        </a:rPr>
                        <a:t>0.502408149</a:t>
                      </a:r>
                    </a:p>
                  </a:txBody>
                  <a:tcPr marL="0" marR="0" marT="0" marB="0" anchor="b"/>
                </a:tc>
                <a:tc>
                  <a:txBody>
                    <a:bodyPr/>
                    <a:lstStyle/>
                    <a:p>
                      <a:pPr marL="0" algn="ctr" rtl="0" eaLnBrk="1" fontAlgn="b" latinLnBrk="0" hangingPunct="1"/>
                      <a:r>
                        <a:rPr kumimoji="0" lang="en-US" sz="1600" u="none" strike="noStrike" kern="1200" dirty="0">
                          <a:solidFill>
                            <a:schemeClr val="dk1"/>
                          </a:solidFill>
                          <a:latin typeface="+mn-lt"/>
                          <a:ea typeface="+mn-ea"/>
                          <a:cs typeface="+mn-cs"/>
                        </a:rPr>
                        <a:t>6</a:t>
                      </a:r>
                    </a:p>
                  </a:txBody>
                  <a:tcPr marL="0" marR="0" marT="0" marB="0" anchor="b"/>
                </a:tc>
                <a:tc>
                  <a:txBody>
                    <a:bodyPr/>
                    <a:lstStyle/>
                    <a:p>
                      <a:pPr marL="0" algn="ctr" rtl="0" eaLnBrk="1" fontAlgn="b" latinLnBrk="0" hangingPunct="1"/>
                      <a:r>
                        <a:rPr kumimoji="0" lang="en-US" sz="1600" u="none" strike="noStrike" kern="1200">
                          <a:solidFill>
                            <a:schemeClr val="dk1"/>
                          </a:solidFill>
                          <a:latin typeface="+mn-lt"/>
                          <a:ea typeface="+mn-ea"/>
                          <a:cs typeface="+mn-cs"/>
                        </a:rPr>
                        <a:t>93.44%</a:t>
                      </a:r>
                    </a:p>
                  </a:txBody>
                  <a:tcPr marL="0" marR="0" marT="0" marB="0" anchor="b"/>
                </a:tc>
              </a:tr>
              <a:tr h="255135">
                <a:tc>
                  <a:txBody>
                    <a:bodyPr/>
                    <a:lstStyle/>
                    <a:p>
                      <a:pPr marL="0" algn="ctr" rtl="0" eaLnBrk="1" fontAlgn="b" latinLnBrk="0" hangingPunct="1"/>
                      <a:r>
                        <a:rPr kumimoji="0" lang="en-US" sz="1600" u="none" strike="noStrike" kern="1200" dirty="0">
                          <a:solidFill>
                            <a:schemeClr val="dk1"/>
                          </a:solidFill>
                          <a:latin typeface="+mn-lt"/>
                          <a:ea typeface="+mn-ea"/>
                          <a:cs typeface="+mn-cs"/>
                        </a:rPr>
                        <a:t>0.594301557</a:t>
                      </a:r>
                    </a:p>
                  </a:txBody>
                  <a:tcPr marL="0" marR="0" marT="0" marB="0" anchor="b"/>
                </a:tc>
                <a:tc>
                  <a:txBody>
                    <a:bodyPr/>
                    <a:lstStyle/>
                    <a:p>
                      <a:pPr marL="0" algn="ctr" rtl="0" eaLnBrk="1" fontAlgn="b" latinLnBrk="0" hangingPunct="1"/>
                      <a:r>
                        <a:rPr kumimoji="0" lang="en-US" sz="1600" u="none" strike="noStrike" kern="1200" dirty="0">
                          <a:solidFill>
                            <a:schemeClr val="dk1"/>
                          </a:solidFill>
                          <a:latin typeface="+mn-lt"/>
                          <a:ea typeface="+mn-ea"/>
                          <a:cs typeface="+mn-cs"/>
                        </a:rPr>
                        <a:t>2</a:t>
                      </a:r>
                    </a:p>
                  </a:txBody>
                  <a:tcPr marL="0" marR="0" marT="0" marB="0" anchor="b"/>
                </a:tc>
                <a:tc>
                  <a:txBody>
                    <a:bodyPr/>
                    <a:lstStyle/>
                    <a:p>
                      <a:pPr marL="0" algn="ctr" rtl="0" eaLnBrk="1" fontAlgn="b" latinLnBrk="0" hangingPunct="1"/>
                      <a:r>
                        <a:rPr kumimoji="0" lang="en-US" sz="1600" u="none" strike="noStrike" kern="1200" dirty="0">
                          <a:solidFill>
                            <a:schemeClr val="dk1"/>
                          </a:solidFill>
                          <a:latin typeface="+mn-lt"/>
                          <a:ea typeface="+mn-ea"/>
                          <a:cs typeface="+mn-cs"/>
                        </a:rPr>
                        <a:t>96.72%</a:t>
                      </a:r>
                    </a:p>
                  </a:txBody>
                  <a:tcPr marL="0" marR="0" marT="0" marB="0" anchor="b"/>
                </a:tc>
              </a:tr>
              <a:tr h="255135">
                <a:tc>
                  <a:txBody>
                    <a:bodyPr/>
                    <a:lstStyle/>
                    <a:p>
                      <a:pPr marL="0" algn="ctr" rtl="0" eaLnBrk="1" fontAlgn="b" latinLnBrk="0" hangingPunct="1"/>
                      <a:r>
                        <a:rPr kumimoji="0" lang="en-US" sz="1600" u="none" strike="noStrike" kern="1200" dirty="0">
                          <a:solidFill>
                            <a:schemeClr val="dk1"/>
                          </a:solidFill>
                          <a:latin typeface="+mn-lt"/>
                          <a:ea typeface="+mn-ea"/>
                          <a:cs typeface="+mn-cs"/>
                        </a:rPr>
                        <a:t>More</a:t>
                      </a:r>
                    </a:p>
                  </a:txBody>
                  <a:tcPr marL="0" marR="0" marT="0" marB="0" anchor="b"/>
                </a:tc>
                <a:tc>
                  <a:txBody>
                    <a:bodyPr/>
                    <a:lstStyle/>
                    <a:p>
                      <a:pPr marL="0" algn="ctr" rtl="0" eaLnBrk="1" fontAlgn="b" latinLnBrk="0" hangingPunct="1"/>
                      <a:r>
                        <a:rPr kumimoji="0" lang="en-US" sz="1600" u="none" strike="noStrike" kern="1200" dirty="0">
                          <a:solidFill>
                            <a:schemeClr val="dk1"/>
                          </a:solidFill>
                          <a:latin typeface="+mn-lt"/>
                          <a:ea typeface="+mn-ea"/>
                          <a:cs typeface="+mn-cs"/>
                        </a:rPr>
                        <a:t>2</a:t>
                      </a:r>
                    </a:p>
                  </a:txBody>
                  <a:tcPr marL="0" marR="0" marT="0" marB="0" anchor="b"/>
                </a:tc>
                <a:tc>
                  <a:txBody>
                    <a:bodyPr/>
                    <a:lstStyle/>
                    <a:p>
                      <a:pPr marL="0" algn="ctr" rtl="0" eaLnBrk="1" fontAlgn="b" latinLnBrk="0" hangingPunct="1"/>
                      <a:r>
                        <a:rPr kumimoji="0" lang="en-US" sz="1600" u="none" strike="noStrike" kern="1200" dirty="0">
                          <a:solidFill>
                            <a:schemeClr val="dk1"/>
                          </a:solidFill>
                          <a:latin typeface="+mn-lt"/>
                          <a:ea typeface="+mn-ea"/>
                          <a:cs typeface="+mn-cs"/>
                        </a:rPr>
                        <a:t>100.00%</a:t>
                      </a:r>
                    </a:p>
                  </a:txBody>
                  <a:tcPr marL="0" marR="0" marT="0" marB="0" anchor="b"/>
                </a:tc>
              </a:tr>
              <a:tr h="255135">
                <a:tc>
                  <a:txBody>
                    <a:bodyPr/>
                    <a:lstStyle/>
                    <a:p>
                      <a:pPr marL="0" algn="ctr" rtl="0" eaLnBrk="1" fontAlgn="b" latinLnBrk="0" hangingPunct="1"/>
                      <a:endParaRPr kumimoji="0" lang="en-US" sz="1600" u="none" strike="noStrike" kern="1200" dirty="0">
                        <a:solidFill>
                          <a:schemeClr val="dk1"/>
                        </a:solidFill>
                        <a:latin typeface="+mn-lt"/>
                        <a:ea typeface="+mn-ea"/>
                        <a:cs typeface="+mn-cs"/>
                      </a:endParaRPr>
                    </a:p>
                  </a:txBody>
                  <a:tcPr marL="0" marR="0" marT="0" marB="0" anchor="b"/>
                </a:tc>
                <a:tc>
                  <a:txBody>
                    <a:bodyPr/>
                    <a:lstStyle/>
                    <a:p>
                      <a:pPr marL="0" algn="ctr" rtl="0" eaLnBrk="1" fontAlgn="b" latinLnBrk="0" hangingPunct="1"/>
                      <a:endParaRPr kumimoji="0" lang="en-US" sz="1600" u="none" strike="noStrike" kern="1200" dirty="0">
                        <a:solidFill>
                          <a:schemeClr val="dk1"/>
                        </a:solidFill>
                        <a:latin typeface="+mn-lt"/>
                        <a:ea typeface="+mn-ea"/>
                        <a:cs typeface="+mn-cs"/>
                      </a:endParaRPr>
                    </a:p>
                  </a:txBody>
                  <a:tcPr marL="0" marR="0" marT="0" marB="0" anchor="ctr"/>
                </a:tc>
                <a:tc>
                  <a:txBody>
                    <a:bodyPr/>
                    <a:lstStyle/>
                    <a:p>
                      <a:pPr marL="0" algn="ctr" rtl="0" eaLnBrk="1" fontAlgn="b" latinLnBrk="0" hangingPunct="1"/>
                      <a:endParaRPr kumimoji="0" lang="en-US" sz="1600" u="none" strike="noStrike" kern="1200" dirty="0">
                        <a:solidFill>
                          <a:schemeClr val="dk1"/>
                        </a:solidFill>
                        <a:latin typeface="+mn-lt"/>
                        <a:ea typeface="+mn-ea"/>
                        <a:cs typeface="+mn-cs"/>
                      </a:endParaRPr>
                    </a:p>
                  </a:txBody>
                  <a:tcPr marL="0" marR="0" marT="0" marB="0" anchor="ctr"/>
                </a:tc>
              </a:tr>
              <a:tr h="510268">
                <a:tc>
                  <a:txBody>
                    <a:bodyPr/>
                    <a:lstStyle/>
                    <a:p>
                      <a:pPr marL="0" algn="ctr" rtl="0" eaLnBrk="1" fontAlgn="b" latinLnBrk="0" hangingPunct="1"/>
                      <a:r>
                        <a:rPr kumimoji="0" lang="en-US" sz="1600" u="none" strike="noStrike" kern="1200" dirty="0" smtClean="0">
                          <a:solidFill>
                            <a:schemeClr val="dk1"/>
                          </a:solidFill>
                          <a:latin typeface="+mn-lt"/>
                          <a:ea typeface="+mn-ea"/>
                          <a:cs typeface="+mn-cs"/>
                        </a:rPr>
                        <a:t>Average:  </a:t>
                      </a:r>
                      <a:r>
                        <a:rPr kumimoji="0" lang="en-US" sz="1600" u="none" strike="noStrike" kern="1200" dirty="0">
                          <a:solidFill>
                            <a:schemeClr val="dk1"/>
                          </a:solidFill>
                          <a:latin typeface="+mn-lt"/>
                          <a:ea typeface="+mn-ea"/>
                          <a:cs typeface="+mn-cs"/>
                        </a:rPr>
                        <a:t>2009-2010</a:t>
                      </a:r>
                    </a:p>
                  </a:txBody>
                  <a:tcPr marL="0" marR="0" marT="0" marB="0" anchor="b"/>
                </a:tc>
                <a:tc>
                  <a:txBody>
                    <a:bodyPr/>
                    <a:lstStyle/>
                    <a:p>
                      <a:pPr marL="0" algn="ctr" rtl="0" eaLnBrk="1" fontAlgn="b" latinLnBrk="0" hangingPunct="1"/>
                      <a:r>
                        <a:rPr kumimoji="0" lang="en-US" sz="1600" u="none" strike="noStrike" kern="1200" dirty="0">
                          <a:solidFill>
                            <a:schemeClr val="dk1"/>
                          </a:solidFill>
                          <a:latin typeface="+mn-lt"/>
                          <a:ea typeface="+mn-ea"/>
                          <a:cs typeface="+mn-cs"/>
                        </a:rPr>
                        <a:t>Frequency</a:t>
                      </a:r>
                    </a:p>
                  </a:txBody>
                  <a:tcPr marL="0" marR="0" marT="0" marB="0" anchor="ctr"/>
                </a:tc>
                <a:tc>
                  <a:txBody>
                    <a:bodyPr/>
                    <a:lstStyle/>
                    <a:p>
                      <a:pPr marL="0" algn="ctr" rtl="0" eaLnBrk="1" fontAlgn="b" latinLnBrk="0" hangingPunct="1"/>
                      <a:r>
                        <a:rPr kumimoji="0" lang="en-US" sz="1600" u="none" strike="noStrike" kern="1200" dirty="0">
                          <a:solidFill>
                            <a:schemeClr val="dk1"/>
                          </a:solidFill>
                          <a:latin typeface="+mn-lt"/>
                          <a:ea typeface="+mn-ea"/>
                          <a:cs typeface="+mn-cs"/>
                        </a:rPr>
                        <a:t>Cumulative %</a:t>
                      </a:r>
                    </a:p>
                  </a:txBody>
                  <a:tcPr marL="0" marR="0" marT="0" marB="0" anchor="ctr"/>
                </a:tc>
              </a:tr>
              <a:tr h="255135">
                <a:tc>
                  <a:txBody>
                    <a:bodyPr/>
                    <a:lstStyle/>
                    <a:p>
                      <a:pPr marL="0" algn="ctr" rtl="0" eaLnBrk="1" fontAlgn="b" latinLnBrk="0" hangingPunct="1"/>
                      <a:r>
                        <a:rPr kumimoji="0" lang="en-US" sz="1600" u="none" strike="noStrike" kern="1200" dirty="0">
                          <a:solidFill>
                            <a:schemeClr val="dk1"/>
                          </a:solidFill>
                          <a:latin typeface="+mn-lt"/>
                          <a:ea typeface="+mn-ea"/>
                          <a:cs typeface="+mn-cs"/>
                        </a:rPr>
                        <a:t>0.04294111</a:t>
                      </a:r>
                    </a:p>
                  </a:txBody>
                  <a:tcPr marL="0" marR="0" marT="0" marB="0" anchor="b"/>
                </a:tc>
                <a:tc>
                  <a:txBody>
                    <a:bodyPr/>
                    <a:lstStyle/>
                    <a:p>
                      <a:pPr marL="0" algn="ctr" rtl="0" eaLnBrk="1" fontAlgn="b" latinLnBrk="0" hangingPunct="1"/>
                      <a:r>
                        <a:rPr kumimoji="0" lang="en-US" sz="1600" u="none" strike="noStrike" kern="1200" dirty="0">
                          <a:solidFill>
                            <a:schemeClr val="dk1"/>
                          </a:solidFill>
                          <a:latin typeface="+mn-lt"/>
                          <a:ea typeface="+mn-ea"/>
                          <a:cs typeface="+mn-cs"/>
                        </a:rPr>
                        <a:t>0</a:t>
                      </a:r>
                    </a:p>
                  </a:txBody>
                  <a:tcPr marL="0" marR="0" marT="0" marB="0" anchor="b"/>
                </a:tc>
                <a:tc>
                  <a:txBody>
                    <a:bodyPr/>
                    <a:lstStyle/>
                    <a:p>
                      <a:pPr marL="0" algn="ctr" rtl="0" eaLnBrk="1" fontAlgn="b" latinLnBrk="0" hangingPunct="1"/>
                      <a:r>
                        <a:rPr kumimoji="0" lang="en-US" sz="1600" u="none" strike="noStrike" kern="1200" dirty="0">
                          <a:solidFill>
                            <a:schemeClr val="dk1"/>
                          </a:solidFill>
                          <a:latin typeface="+mn-lt"/>
                          <a:ea typeface="+mn-ea"/>
                          <a:cs typeface="+mn-cs"/>
                        </a:rPr>
                        <a:t>0.00%</a:t>
                      </a:r>
                    </a:p>
                  </a:txBody>
                  <a:tcPr marL="0" marR="0" marT="0" marB="0" anchor="b"/>
                </a:tc>
              </a:tr>
              <a:tr h="255135">
                <a:tc>
                  <a:txBody>
                    <a:bodyPr/>
                    <a:lstStyle/>
                    <a:p>
                      <a:pPr marL="0" algn="ctr" rtl="0" eaLnBrk="1" fontAlgn="b" latinLnBrk="0" hangingPunct="1"/>
                      <a:r>
                        <a:rPr kumimoji="0" lang="en-US" sz="1600" u="none" strike="noStrike" kern="1200" dirty="0">
                          <a:solidFill>
                            <a:schemeClr val="dk1"/>
                          </a:solidFill>
                          <a:latin typeface="+mn-lt"/>
                          <a:ea typeface="+mn-ea"/>
                          <a:cs typeface="+mn-cs"/>
                        </a:rPr>
                        <a:t>0.134834518</a:t>
                      </a:r>
                    </a:p>
                  </a:txBody>
                  <a:tcPr marL="0" marR="0" marT="0" marB="0" anchor="b"/>
                </a:tc>
                <a:tc>
                  <a:txBody>
                    <a:bodyPr/>
                    <a:lstStyle/>
                    <a:p>
                      <a:pPr marL="0" algn="ctr" rtl="0" eaLnBrk="1" fontAlgn="b" latinLnBrk="0" hangingPunct="1"/>
                      <a:r>
                        <a:rPr kumimoji="0" lang="en-US" sz="1600" u="none" strike="noStrike" kern="1200" dirty="0">
                          <a:solidFill>
                            <a:schemeClr val="dk1"/>
                          </a:solidFill>
                          <a:latin typeface="+mn-lt"/>
                          <a:ea typeface="+mn-ea"/>
                          <a:cs typeface="+mn-cs"/>
                        </a:rPr>
                        <a:t>9</a:t>
                      </a:r>
                    </a:p>
                  </a:txBody>
                  <a:tcPr marL="0" marR="0" marT="0" marB="0" anchor="b"/>
                </a:tc>
                <a:tc>
                  <a:txBody>
                    <a:bodyPr/>
                    <a:lstStyle/>
                    <a:p>
                      <a:pPr marL="0" algn="ctr" rtl="0" eaLnBrk="1" fontAlgn="b" latinLnBrk="0" hangingPunct="1"/>
                      <a:r>
                        <a:rPr kumimoji="0" lang="en-US" sz="1600" u="none" strike="noStrike" kern="1200" dirty="0">
                          <a:solidFill>
                            <a:schemeClr val="dk1"/>
                          </a:solidFill>
                          <a:latin typeface="+mn-lt"/>
                          <a:ea typeface="+mn-ea"/>
                          <a:cs typeface="+mn-cs"/>
                        </a:rPr>
                        <a:t>14.75%</a:t>
                      </a:r>
                    </a:p>
                  </a:txBody>
                  <a:tcPr marL="0" marR="0" marT="0" marB="0" anchor="b"/>
                </a:tc>
              </a:tr>
              <a:tr h="255135">
                <a:tc>
                  <a:txBody>
                    <a:bodyPr/>
                    <a:lstStyle/>
                    <a:p>
                      <a:pPr marL="0" algn="ctr" rtl="0" eaLnBrk="1" fontAlgn="b" latinLnBrk="0" hangingPunct="1"/>
                      <a:r>
                        <a:rPr kumimoji="0" lang="en-US" sz="1600" b="1" u="none" strike="noStrike" kern="1200" dirty="0">
                          <a:solidFill>
                            <a:srgbClr val="FF0000"/>
                          </a:solidFill>
                          <a:latin typeface="+mn-lt"/>
                          <a:ea typeface="+mn-ea"/>
                          <a:cs typeface="+mn-cs"/>
                        </a:rPr>
                        <a:t>0.226727926</a:t>
                      </a:r>
                    </a:p>
                  </a:txBody>
                  <a:tcPr marL="0" marR="0" marT="0" marB="0" anchor="b"/>
                </a:tc>
                <a:tc>
                  <a:txBody>
                    <a:bodyPr/>
                    <a:lstStyle/>
                    <a:p>
                      <a:pPr marL="0" algn="ctr" rtl="0" eaLnBrk="1" fontAlgn="b" latinLnBrk="0" hangingPunct="1"/>
                      <a:r>
                        <a:rPr kumimoji="0" lang="en-US" sz="1600" b="1" u="none" strike="noStrike" kern="1200" dirty="0">
                          <a:solidFill>
                            <a:srgbClr val="FF0000"/>
                          </a:solidFill>
                          <a:latin typeface="+mn-lt"/>
                          <a:ea typeface="+mn-ea"/>
                          <a:cs typeface="+mn-cs"/>
                        </a:rPr>
                        <a:t>32</a:t>
                      </a:r>
                    </a:p>
                  </a:txBody>
                  <a:tcPr marL="0" marR="0" marT="0" marB="0" anchor="b"/>
                </a:tc>
                <a:tc>
                  <a:txBody>
                    <a:bodyPr/>
                    <a:lstStyle/>
                    <a:p>
                      <a:pPr marL="0" algn="ctr" rtl="0" eaLnBrk="1" fontAlgn="b" latinLnBrk="0" hangingPunct="1"/>
                      <a:r>
                        <a:rPr kumimoji="0" lang="en-US" sz="1600" b="1" u="none" strike="noStrike" kern="1200" dirty="0">
                          <a:solidFill>
                            <a:srgbClr val="FF0000"/>
                          </a:solidFill>
                          <a:latin typeface="+mn-lt"/>
                          <a:ea typeface="+mn-ea"/>
                          <a:cs typeface="+mn-cs"/>
                        </a:rPr>
                        <a:t>67.21%</a:t>
                      </a:r>
                    </a:p>
                  </a:txBody>
                  <a:tcPr marL="0" marR="0" marT="0" marB="0" anchor="b"/>
                </a:tc>
              </a:tr>
              <a:tr h="255135">
                <a:tc>
                  <a:txBody>
                    <a:bodyPr/>
                    <a:lstStyle/>
                    <a:p>
                      <a:pPr marL="0" algn="ctr" rtl="0" eaLnBrk="1" fontAlgn="b" latinLnBrk="0" hangingPunct="1"/>
                      <a:r>
                        <a:rPr kumimoji="0" lang="en-US" sz="1600" u="none" strike="noStrike" kern="1200" dirty="0">
                          <a:solidFill>
                            <a:schemeClr val="dk1"/>
                          </a:solidFill>
                          <a:latin typeface="+mn-lt"/>
                          <a:ea typeface="+mn-ea"/>
                          <a:cs typeface="+mn-cs"/>
                        </a:rPr>
                        <a:t>0.318621334</a:t>
                      </a:r>
                    </a:p>
                  </a:txBody>
                  <a:tcPr marL="0" marR="0" marT="0" marB="0" anchor="b"/>
                </a:tc>
                <a:tc>
                  <a:txBody>
                    <a:bodyPr/>
                    <a:lstStyle/>
                    <a:p>
                      <a:pPr marL="0" algn="ctr" rtl="0" eaLnBrk="1" fontAlgn="b" latinLnBrk="0" hangingPunct="1"/>
                      <a:r>
                        <a:rPr kumimoji="0" lang="en-US" sz="1600" u="none" strike="noStrike" kern="1200" dirty="0">
                          <a:solidFill>
                            <a:schemeClr val="dk1"/>
                          </a:solidFill>
                          <a:latin typeface="+mn-lt"/>
                          <a:ea typeface="+mn-ea"/>
                          <a:cs typeface="+mn-cs"/>
                        </a:rPr>
                        <a:t>16</a:t>
                      </a:r>
                    </a:p>
                  </a:txBody>
                  <a:tcPr marL="0" marR="0" marT="0" marB="0" anchor="b"/>
                </a:tc>
                <a:tc>
                  <a:txBody>
                    <a:bodyPr/>
                    <a:lstStyle/>
                    <a:p>
                      <a:pPr marL="0" algn="ctr" rtl="0" eaLnBrk="1" fontAlgn="b" latinLnBrk="0" hangingPunct="1"/>
                      <a:r>
                        <a:rPr kumimoji="0" lang="en-US" sz="1600" u="none" strike="noStrike" kern="1200" dirty="0">
                          <a:solidFill>
                            <a:schemeClr val="dk1"/>
                          </a:solidFill>
                          <a:latin typeface="+mn-lt"/>
                          <a:ea typeface="+mn-ea"/>
                          <a:cs typeface="+mn-cs"/>
                        </a:rPr>
                        <a:t>93.44%</a:t>
                      </a:r>
                    </a:p>
                  </a:txBody>
                  <a:tcPr marL="0" marR="0" marT="0" marB="0" anchor="b"/>
                </a:tc>
              </a:tr>
              <a:tr h="255135">
                <a:tc>
                  <a:txBody>
                    <a:bodyPr/>
                    <a:lstStyle/>
                    <a:p>
                      <a:pPr marL="0" algn="ctr" rtl="0" eaLnBrk="1" fontAlgn="b" latinLnBrk="0" hangingPunct="1"/>
                      <a:r>
                        <a:rPr kumimoji="0" lang="en-US" sz="1600" u="none" strike="noStrike" kern="1200" dirty="0">
                          <a:solidFill>
                            <a:schemeClr val="dk1"/>
                          </a:solidFill>
                          <a:latin typeface="+mn-lt"/>
                          <a:ea typeface="+mn-ea"/>
                          <a:cs typeface="+mn-cs"/>
                        </a:rPr>
                        <a:t>0.410514741</a:t>
                      </a:r>
                    </a:p>
                  </a:txBody>
                  <a:tcPr marL="0" marR="0" marT="0" marB="0" anchor="b"/>
                </a:tc>
                <a:tc>
                  <a:txBody>
                    <a:bodyPr/>
                    <a:lstStyle/>
                    <a:p>
                      <a:pPr marL="0" algn="ctr" rtl="0" eaLnBrk="1" fontAlgn="b" latinLnBrk="0" hangingPunct="1"/>
                      <a:r>
                        <a:rPr kumimoji="0" lang="en-US" sz="1600" u="none" strike="noStrike" kern="1200">
                          <a:solidFill>
                            <a:schemeClr val="dk1"/>
                          </a:solidFill>
                          <a:latin typeface="+mn-lt"/>
                          <a:ea typeface="+mn-ea"/>
                          <a:cs typeface="+mn-cs"/>
                        </a:rPr>
                        <a:t>4</a:t>
                      </a:r>
                    </a:p>
                  </a:txBody>
                  <a:tcPr marL="0" marR="0" marT="0" marB="0" anchor="b"/>
                </a:tc>
                <a:tc>
                  <a:txBody>
                    <a:bodyPr/>
                    <a:lstStyle/>
                    <a:p>
                      <a:pPr marL="0" algn="ctr" rtl="0" eaLnBrk="1" fontAlgn="b" latinLnBrk="0" hangingPunct="1"/>
                      <a:r>
                        <a:rPr kumimoji="0" lang="en-US" sz="1600" u="none" strike="noStrike" kern="1200" dirty="0">
                          <a:solidFill>
                            <a:schemeClr val="dk1"/>
                          </a:solidFill>
                          <a:latin typeface="+mn-lt"/>
                          <a:ea typeface="+mn-ea"/>
                          <a:cs typeface="+mn-cs"/>
                        </a:rPr>
                        <a:t>100.00%</a:t>
                      </a:r>
                    </a:p>
                  </a:txBody>
                  <a:tcPr marL="0" marR="0" marT="0" marB="0" anchor="b"/>
                </a:tc>
              </a:tr>
              <a:tr h="255135">
                <a:tc>
                  <a:txBody>
                    <a:bodyPr/>
                    <a:lstStyle/>
                    <a:p>
                      <a:pPr marL="0" algn="ctr" rtl="0" eaLnBrk="1" fontAlgn="b" latinLnBrk="0" hangingPunct="1"/>
                      <a:r>
                        <a:rPr kumimoji="0" lang="en-US" sz="1600" u="none" strike="noStrike" kern="1200" dirty="0">
                          <a:solidFill>
                            <a:schemeClr val="dk1"/>
                          </a:solidFill>
                          <a:latin typeface="+mn-lt"/>
                          <a:ea typeface="+mn-ea"/>
                          <a:cs typeface="+mn-cs"/>
                        </a:rPr>
                        <a:t>0.502408149</a:t>
                      </a:r>
                    </a:p>
                  </a:txBody>
                  <a:tcPr marL="0" marR="0" marT="0" marB="0" anchor="b"/>
                </a:tc>
                <a:tc>
                  <a:txBody>
                    <a:bodyPr/>
                    <a:lstStyle/>
                    <a:p>
                      <a:pPr marL="0" algn="ctr" rtl="0" eaLnBrk="1" fontAlgn="b" latinLnBrk="0" hangingPunct="1"/>
                      <a:r>
                        <a:rPr kumimoji="0" lang="en-US" sz="1600" u="none" strike="noStrike" kern="1200" dirty="0">
                          <a:solidFill>
                            <a:schemeClr val="dk1"/>
                          </a:solidFill>
                          <a:latin typeface="+mn-lt"/>
                          <a:ea typeface="+mn-ea"/>
                          <a:cs typeface="+mn-cs"/>
                        </a:rPr>
                        <a:t>0</a:t>
                      </a:r>
                    </a:p>
                  </a:txBody>
                  <a:tcPr marL="0" marR="0" marT="0" marB="0" anchor="b"/>
                </a:tc>
                <a:tc>
                  <a:txBody>
                    <a:bodyPr/>
                    <a:lstStyle/>
                    <a:p>
                      <a:pPr marL="0" algn="ctr" rtl="0" eaLnBrk="1" fontAlgn="b" latinLnBrk="0" hangingPunct="1"/>
                      <a:r>
                        <a:rPr kumimoji="0" lang="en-US" sz="1600" u="none" strike="noStrike" kern="1200" dirty="0">
                          <a:solidFill>
                            <a:schemeClr val="dk1"/>
                          </a:solidFill>
                          <a:latin typeface="+mn-lt"/>
                          <a:ea typeface="+mn-ea"/>
                          <a:cs typeface="+mn-cs"/>
                        </a:rPr>
                        <a:t>100.00%</a:t>
                      </a:r>
                    </a:p>
                  </a:txBody>
                  <a:tcPr marL="0" marR="0" marT="0" marB="0" anchor="b"/>
                </a:tc>
              </a:tr>
              <a:tr h="255135">
                <a:tc>
                  <a:txBody>
                    <a:bodyPr/>
                    <a:lstStyle/>
                    <a:p>
                      <a:pPr marL="0" algn="ctr" rtl="0" eaLnBrk="1" fontAlgn="b" latinLnBrk="0" hangingPunct="1"/>
                      <a:r>
                        <a:rPr kumimoji="0" lang="en-US" sz="1600" u="none" strike="noStrike" kern="1200" dirty="0">
                          <a:solidFill>
                            <a:schemeClr val="dk1"/>
                          </a:solidFill>
                          <a:latin typeface="+mn-lt"/>
                          <a:ea typeface="+mn-ea"/>
                          <a:cs typeface="+mn-cs"/>
                        </a:rPr>
                        <a:t>0.594301557</a:t>
                      </a:r>
                    </a:p>
                  </a:txBody>
                  <a:tcPr marL="0" marR="0" marT="0" marB="0" anchor="b"/>
                </a:tc>
                <a:tc>
                  <a:txBody>
                    <a:bodyPr/>
                    <a:lstStyle/>
                    <a:p>
                      <a:pPr marL="0" algn="ctr" rtl="0" eaLnBrk="1" fontAlgn="b" latinLnBrk="0" hangingPunct="1"/>
                      <a:r>
                        <a:rPr kumimoji="0" lang="en-US" sz="1600" u="none" strike="noStrike" kern="1200" dirty="0">
                          <a:solidFill>
                            <a:schemeClr val="dk1"/>
                          </a:solidFill>
                          <a:latin typeface="+mn-lt"/>
                          <a:ea typeface="+mn-ea"/>
                          <a:cs typeface="+mn-cs"/>
                        </a:rPr>
                        <a:t>0</a:t>
                      </a:r>
                    </a:p>
                  </a:txBody>
                  <a:tcPr marL="0" marR="0" marT="0" marB="0" anchor="b"/>
                </a:tc>
                <a:tc>
                  <a:txBody>
                    <a:bodyPr/>
                    <a:lstStyle/>
                    <a:p>
                      <a:pPr marL="0" algn="ctr" rtl="0" eaLnBrk="1" fontAlgn="b" latinLnBrk="0" hangingPunct="1"/>
                      <a:r>
                        <a:rPr kumimoji="0" lang="en-US" sz="1600" u="none" strike="noStrike" kern="1200" dirty="0">
                          <a:solidFill>
                            <a:schemeClr val="dk1"/>
                          </a:solidFill>
                          <a:latin typeface="+mn-lt"/>
                          <a:ea typeface="+mn-ea"/>
                          <a:cs typeface="+mn-cs"/>
                        </a:rPr>
                        <a:t>100.00%</a:t>
                      </a:r>
                    </a:p>
                  </a:txBody>
                  <a:tcPr marL="0" marR="0" marT="0" marB="0" anchor="b"/>
                </a:tc>
              </a:tr>
              <a:tr h="255135">
                <a:tc>
                  <a:txBody>
                    <a:bodyPr/>
                    <a:lstStyle/>
                    <a:p>
                      <a:pPr marL="0" algn="ctr" rtl="0" eaLnBrk="1" fontAlgn="b" latinLnBrk="0" hangingPunct="1"/>
                      <a:r>
                        <a:rPr kumimoji="0" lang="en-US" sz="1600" u="none" strike="noStrike" kern="1200" dirty="0">
                          <a:solidFill>
                            <a:schemeClr val="dk1"/>
                          </a:solidFill>
                          <a:latin typeface="+mn-lt"/>
                          <a:ea typeface="+mn-ea"/>
                          <a:cs typeface="+mn-cs"/>
                        </a:rPr>
                        <a:t>More</a:t>
                      </a:r>
                    </a:p>
                  </a:txBody>
                  <a:tcPr marL="0" marR="0" marT="0" marB="0" anchor="b"/>
                </a:tc>
                <a:tc>
                  <a:txBody>
                    <a:bodyPr/>
                    <a:lstStyle/>
                    <a:p>
                      <a:pPr marL="0" algn="ctr" rtl="0" eaLnBrk="1" fontAlgn="b" latinLnBrk="0" hangingPunct="1"/>
                      <a:r>
                        <a:rPr kumimoji="0" lang="en-US" sz="1600" u="none" strike="noStrike" kern="1200" dirty="0">
                          <a:solidFill>
                            <a:schemeClr val="dk1"/>
                          </a:solidFill>
                          <a:latin typeface="+mn-lt"/>
                          <a:ea typeface="+mn-ea"/>
                          <a:cs typeface="+mn-cs"/>
                        </a:rPr>
                        <a:t>0</a:t>
                      </a:r>
                    </a:p>
                  </a:txBody>
                  <a:tcPr marL="0" marR="0" marT="0" marB="0" anchor="b"/>
                </a:tc>
                <a:tc>
                  <a:txBody>
                    <a:bodyPr/>
                    <a:lstStyle/>
                    <a:p>
                      <a:pPr marL="0" algn="ctr" rtl="0" eaLnBrk="1" fontAlgn="b" latinLnBrk="0" hangingPunct="1"/>
                      <a:r>
                        <a:rPr kumimoji="0" lang="en-US" sz="1600" u="none" strike="noStrike" kern="1200" dirty="0">
                          <a:solidFill>
                            <a:schemeClr val="dk1"/>
                          </a:solidFill>
                          <a:latin typeface="+mn-lt"/>
                          <a:ea typeface="+mn-ea"/>
                          <a:cs typeface="+mn-cs"/>
                        </a:rPr>
                        <a:t>100.00%</a:t>
                      </a:r>
                    </a:p>
                  </a:txBody>
                  <a:tcPr marL="0" marR="0" marT="0" marB="0" anchor="b"/>
                </a:tc>
              </a:tr>
            </a:tbl>
          </a:graphicData>
        </a:graphic>
      </p:graphicFrame>
      <p:sp>
        <p:nvSpPr>
          <p:cNvPr id="6" name="Title 1"/>
          <p:cNvSpPr txBox="1">
            <a:spLocks/>
          </p:cNvSpPr>
          <p:nvPr/>
        </p:nvSpPr>
        <p:spPr>
          <a:xfrm>
            <a:off x="323528" y="188640"/>
            <a:ext cx="8568952" cy="864096"/>
          </a:xfrm>
          <a:prstGeom prst="rect">
            <a:avLst/>
          </a:prstGeom>
          <a:solidFill>
            <a:schemeClr val="bg2">
              <a:lumMod val="75000"/>
            </a:schemeClr>
          </a:solidFill>
          <a:effectLst>
            <a:glow rad="63500">
              <a:schemeClr val="accent1">
                <a:satMod val="175000"/>
                <a:alpha val="40000"/>
              </a:schemeClr>
            </a:glow>
          </a:effectLst>
        </p:spPr>
        <p:txBody>
          <a:bodyPr vert="horz" anchor="ctr">
            <a:noAutofit/>
          </a:bodyPr>
          <a:lstStyle/>
          <a:p>
            <a:pPr algn="ctr">
              <a:spcBef>
                <a:spcPct val="0"/>
              </a:spcBef>
            </a:pPr>
            <a:r>
              <a:rPr lang="en-US" sz="3200" cap="all" dirty="0" smtClean="0">
                <a:solidFill>
                  <a:schemeClr val="tx2"/>
                </a:solidFill>
                <a:effectLst>
                  <a:reflection blurRad="12700" stA="48000" endA="300" endPos="55000" dir="5400000" sy="-90000" algn="bl" rotWithShape="0"/>
                </a:effectLst>
                <a:latin typeface="+mj-lt"/>
                <a:ea typeface="+mj-ea"/>
                <a:cs typeface="+mj-cs"/>
              </a:rPr>
              <a:t>Employee costs as a % of total expenditure (Smaller is Better)</a:t>
            </a:r>
            <a:endParaRPr lang="en-ZA" sz="3200" cap="all" dirty="0" smtClean="0">
              <a:solidFill>
                <a:schemeClr val="tx2"/>
              </a:solidFill>
              <a:effectLst>
                <a:reflection blurRad="12700" stA="48000" endA="300" endPos="55000" dir="5400000" sy="-90000" algn="bl" rotWithShape="0"/>
              </a:effectLst>
              <a:latin typeface="+mj-lt"/>
              <a:ea typeface="+mj-ea"/>
              <a:cs typeface="+mj-cs"/>
            </a:endParaRPr>
          </a:p>
        </p:txBody>
      </p:sp>
      <p:sp>
        <p:nvSpPr>
          <p:cNvPr id="8" name="TextBox 7"/>
          <p:cNvSpPr txBox="1"/>
          <p:nvPr/>
        </p:nvSpPr>
        <p:spPr>
          <a:xfrm>
            <a:off x="6286512" y="1500175"/>
            <a:ext cx="2571768" cy="3831818"/>
          </a:xfrm>
          <a:prstGeom prst="rect">
            <a:avLst/>
          </a:prstGeom>
          <a:solidFill>
            <a:schemeClr val="accent6">
              <a:lumMod val="75000"/>
            </a:schemeClr>
          </a:solidFill>
        </p:spPr>
        <p:txBody>
          <a:bodyPr wrap="square" rtlCol="0" anchor="ctr">
            <a:spAutoFit/>
          </a:bodyPr>
          <a:lstStyle/>
          <a:p>
            <a:pPr algn="ctr">
              <a:lnSpc>
                <a:spcPct val="150000"/>
              </a:lnSpc>
            </a:pPr>
            <a:r>
              <a:rPr lang="en-ZA" b="1" dirty="0" smtClean="0">
                <a:solidFill>
                  <a:schemeClr val="bg1"/>
                </a:solidFill>
              </a:rPr>
              <a:t>Percent of Total Expenditure on Employee Costs– 2003/4 compared to 2009/10</a:t>
            </a:r>
          </a:p>
          <a:p>
            <a:pPr algn="ctr">
              <a:lnSpc>
                <a:spcPct val="150000"/>
              </a:lnSpc>
            </a:pPr>
            <a:endParaRPr lang="en-ZA" b="1" dirty="0" smtClean="0">
              <a:solidFill>
                <a:schemeClr val="bg1"/>
              </a:solidFill>
            </a:endParaRPr>
          </a:p>
          <a:p>
            <a:pPr algn="ctr">
              <a:lnSpc>
                <a:spcPct val="150000"/>
              </a:lnSpc>
            </a:pPr>
            <a:r>
              <a:rPr lang="en-ZA" b="1" dirty="0" smtClean="0">
                <a:solidFill>
                  <a:schemeClr val="bg1"/>
                </a:solidFill>
              </a:rPr>
              <a:t>Frequency = Number of Municipalities (</a:t>
            </a:r>
            <a:r>
              <a:rPr lang="en-ZA" b="1" i="1" dirty="0" smtClean="0">
                <a:solidFill>
                  <a:schemeClr val="bg1"/>
                </a:solidFill>
              </a:rPr>
              <a:t>N</a:t>
            </a:r>
            <a:r>
              <a:rPr lang="en-ZA" b="1" dirty="0" smtClean="0">
                <a:solidFill>
                  <a:schemeClr val="bg1"/>
                </a:solidFill>
              </a:rPr>
              <a:t>=61)</a:t>
            </a:r>
            <a:endParaRPr lang="en-ZA" b="1" dirty="0">
              <a:solidFill>
                <a:schemeClr val="bg1"/>
              </a:solidFill>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28596" y="285728"/>
            <a:ext cx="8286808" cy="1000132"/>
          </a:xfrm>
          <a:solidFill>
            <a:schemeClr val="bg2">
              <a:lumMod val="75000"/>
            </a:schemeClr>
          </a:solidFill>
        </p:spPr>
        <p:txBody>
          <a:bodyPr>
            <a:noAutofit/>
          </a:bodyPr>
          <a:lstStyle/>
          <a:p>
            <a:pPr algn="ctr"/>
            <a:r>
              <a:rPr lang="en-US" sz="3200" dirty="0" smtClean="0"/>
              <a:t>Employee costs as a % of total expenditure (Smaller is Better)</a:t>
            </a:r>
            <a:endParaRPr lang="en-US" sz="3200" dirty="0"/>
          </a:p>
        </p:txBody>
      </p:sp>
      <p:graphicFrame>
        <p:nvGraphicFramePr>
          <p:cNvPr id="6" name="Chart 5"/>
          <p:cNvGraphicFramePr/>
          <p:nvPr/>
        </p:nvGraphicFramePr>
        <p:xfrm>
          <a:off x="467544" y="1412776"/>
          <a:ext cx="8358246" cy="5256584"/>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57158" y="214290"/>
            <a:ext cx="8458200" cy="1222375"/>
          </a:xfrm>
          <a:solidFill>
            <a:schemeClr val="bg2">
              <a:lumMod val="75000"/>
            </a:schemeClr>
          </a:solidFill>
        </p:spPr>
        <p:txBody>
          <a:bodyPr>
            <a:normAutofit fontScale="90000"/>
          </a:bodyPr>
          <a:lstStyle/>
          <a:p>
            <a:r>
              <a:rPr lang="en-US" dirty="0" smtClean="0"/>
              <a:t>Repairs &amp; Maintenance costs as a % of total expenditure (Smaller is Better)</a:t>
            </a:r>
            <a:endParaRPr lang="en-US" dirty="0"/>
          </a:p>
        </p:txBody>
      </p:sp>
      <p:graphicFrame>
        <p:nvGraphicFramePr>
          <p:cNvPr id="5" name="Table 4"/>
          <p:cNvGraphicFramePr>
            <a:graphicFrameLocks noGrp="1"/>
          </p:cNvGraphicFramePr>
          <p:nvPr/>
        </p:nvGraphicFramePr>
        <p:xfrm>
          <a:off x="357158" y="1643050"/>
          <a:ext cx="5429289" cy="5120640"/>
        </p:xfrm>
        <a:graphic>
          <a:graphicData uri="http://schemas.openxmlformats.org/drawingml/2006/table">
            <a:tbl>
              <a:tblPr>
                <a:tableStyleId>{35758FB7-9AC5-4552-8A53-C91805E547FA}</a:tableStyleId>
              </a:tblPr>
              <a:tblGrid>
                <a:gridCol w="3121840"/>
                <a:gridCol w="1235878"/>
                <a:gridCol w="1071571"/>
              </a:tblGrid>
              <a:tr h="480897">
                <a:tc>
                  <a:txBody>
                    <a:bodyPr/>
                    <a:lstStyle/>
                    <a:p>
                      <a:pPr marL="0" algn="r" rtl="0" eaLnBrk="1" fontAlgn="b" latinLnBrk="0" hangingPunct="1"/>
                      <a:r>
                        <a:rPr kumimoji="0" lang="en-US" sz="1600" u="none" strike="noStrike" kern="1200" dirty="0" smtClean="0">
                          <a:solidFill>
                            <a:schemeClr val="dk1"/>
                          </a:solidFill>
                          <a:latin typeface="+mn-lt"/>
                          <a:ea typeface="+mn-ea"/>
                          <a:cs typeface="+mn-cs"/>
                        </a:rPr>
                        <a:t>Average: </a:t>
                      </a:r>
                      <a:r>
                        <a:rPr kumimoji="0" lang="en-US" sz="1600" u="none" strike="noStrike" kern="1200" dirty="0">
                          <a:solidFill>
                            <a:schemeClr val="dk1"/>
                          </a:solidFill>
                          <a:latin typeface="+mn-lt"/>
                          <a:ea typeface="+mn-ea"/>
                          <a:cs typeface="+mn-cs"/>
                        </a:rPr>
                        <a:t>2003-2004</a:t>
                      </a:r>
                    </a:p>
                  </a:txBody>
                  <a:tcPr marL="0" marR="0" marT="0" marB="0" anchor="b"/>
                </a:tc>
                <a:tc>
                  <a:txBody>
                    <a:bodyPr/>
                    <a:lstStyle/>
                    <a:p>
                      <a:pPr marL="0" algn="r" rtl="0" eaLnBrk="1" fontAlgn="b" latinLnBrk="0" hangingPunct="1"/>
                      <a:r>
                        <a:rPr kumimoji="0" lang="en-US" sz="1600" u="none" strike="noStrike" kern="1200" dirty="0">
                          <a:solidFill>
                            <a:schemeClr val="dk1"/>
                          </a:solidFill>
                          <a:latin typeface="+mn-lt"/>
                          <a:ea typeface="+mn-ea"/>
                          <a:cs typeface="+mn-cs"/>
                        </a:rPr>
                        <a:t>Frequency</a:t>
                      </a:r>
                    </a:p>
                  </a:txBody>
                  <a:tcPr marL="0" marR="0" marT="0" marB="0" anchor="ctr"/>
                </a:tc>
                <a:tc>
                  <a:txBody>
                    <a:bodyPr/>
                    <a:lstStyle/>
                    <a:p>
                      <a:pPr marL="0" algn="r" rtl="0" eaLnBrk="1" fontAlgn="b" latinLnBrk="0" hangingPunct="1"/>
                      <a:r>
                        <a:rPr kumimoji="0" lang="en-US" sz="1600" u="none" strike="noStrike" kern="1200" dirty="0">
                          <a:solidFill>
                            <a:schemeClr val="dk1"/>
                          </a:solidFill>
                          <a:latin typeface="+mn-lt"/>
                          <a:ea typeface="+mn-ea"/>
                          <a:cs typeface="+mn-cs"/>
                        </a:rPr>
                        <a:t>Cumulative %</a:t>
                      </a:r>
                    </a:p>
                  </a:txBody>
                  <a:tcPr marL="0" marR="0" marT="0" marB="0" anchor="ctr"/>
                </a:tc>
              </a:tr>
              <a:tr h="165308">
                <a:tc>
                  <a:txBody>
                    <a:bodyPr/>
                    <a:lstStyle/>
                    <a:p>
                      <a:pPr marL="0" algn="r" rtl="0" eaLnBrk="1" fontAlgn="b" latinLnBrk="0" hangingPunct="1"/>
                      <a:r>
                        <a:rPr kumimoji="0" lang="en-US" sz="1600" b="1" u="none" strike="noStrike" kern="1200" dirty="0">
                          <a:solidFill>
                            <a:srgbClr val="FF0000"/>
                          </a:solidFill>
                          <a:latin typeface="+mn-lt"/>
                          <a:ea typeface="+mn-ea"/>
                          <a:cs typeface="+mn-cs"/>
                        </a:rPr>
                        <a:t>0</a:t>
                      </a:r>
                    </a:p>
                  </a:txBody>
                  <a:tcPr marL="0" marR="0" marT="0" marB="0" anchor="b"/>
                </a:tc>
                <a:tc>
                  <a:txBody>
                    <a:bodyPr/>
                    <a:lstStyle/>
                    <a:p>
                      <a:pPr marL="0" algn="r" rtl="0" eaLnBrk="1" fontAlgn="b" latinLnBrk="0" hangingPunct="1"/>
                      <a:r>
                        <a:rPr kumimoji="0" lang="en-US" sz="1600" b="1" u="none" strike="noStrike" kern="1200" dirty="0">
                          <a:solidFill>
                            <a:srgbClr val="FF0000"/>
                          </a:solidFill>
                          <a:latin typeface="+mn-lt"/>
                          <a:ea typeface="+mn-ea"/>
                          <a:cs typeface="+mn-cs"/>
                        </a:rPr>
                        <a:t>2</a:t>
                      </a:r>
                    </a:p>
                  </a:txBody>
                  <a:tcPr marL="0" marR="0" marT="0" marB="0" anchor="b"/>
                </a:tc>
                <a:tc>
                  <a:txBody>
                    <a:bodyPr/>
                    <a:lstStyle/>
                    <a:p>
                      <a:pPr marL="0" algn="r" rtl="0" eaLnBrk="1" fontAlgn="b" latinLnBrk="0" hangingPunct="1"/>
                      <a:r>
                        <a:rPr kumimoji="0" lang="en-US" sz="1600" b="1" u="none" strike="noStrike" kern="1200" dirty="0">
                          <a:solidFill>
                            <a:srgbClr val="FF0000"/>
                          </a:solidFill>
                          <a:latin typeface="+mn-lt"/>
                          <a:ea typeface="+mn-ea"/>
                          <a:cs typeface="+mn-cs"/>
                        </a:rPr>
                        <a:t>3.28%</a:t>
                      </a:r>
                    </a:p>
                  </a:txBody>
                  <a:tcPr marL="0" marR="0" marT="0" marB="0" anchor="b"/>
                </a:tc>
              </a:tr>
              <a:tr h="165308">
                <a:tc>
                  <a:txBody>
                    <a:bodyPr/>
                    <a:lstStyle/>
                    <a:p>
                      <a:pPr marL="0" algn="r" rtl="0" eaLnBrk="1" fontAlgn="b" latinLnBrk="0" hangingPunct="1"/>
                      <a:r>
                        <a:rPr kumimoji="0" lang="en-US" sz="1600" u="none" strike="noStrike" kern="1200" dirty="0">
                          <a:solidFill>
                            <a:schemeClr val="dk1"/>
                          </a:solidFill>
                          <a:latin typeface="+mn-lt"/>
                          <a:ea typeface="+mn-ea"/>
                          <a:cs typeface="+mn-cs"/>
                        </a:rPr>
                        <a:t>0.030475036</a:t>
                      </a:r>
                    </a:p>
                  </a:txBody>
                  <a:tcPr marL="0" marR="0" marT="0" marB="0" anchor="b"/>
                </a:tc>
                <a:tc>
                  <a:txBody>
                    <a:bodyPr/>
                    <a:lstStyle/>
                    <a:p>
                      <a:pPr marL="0" algn="r" rtl="0" eaLnBrk="1" fontAlgn="b" latinLnBrk="0" hangingPunct="1"/>
                      <a:r>
                        <a:rPr kumimoji="0" lang="en-US" sz="1600" u="none" strike="noStrike" kern="1200" dirty="0">
                          <a:solidFill>
                            <a:schemeClr val="dk1"/>
                          </a:solidFill>
                          <a:latin typeface="+mn-lt"/>
                          <a:ea typeface="+mn-ea"/>
                          <a:cs typeface="+mn-cs"/>
                        </a:rPr>
                        <a:t>29</a:t>
                      </a:r>
                    </a:p>
                  </a:txBody>
                  <a:tcPr marL="0" marR="0" marT="0" marB="0" anchor="b"/>
                </a:tc>
                <a:tc>
                  <a:txBody>
                    <a:bodyPr/>
                    <a:lstStyle/>
                    <a:p>
                      <a:pPr marL="0" algn="r" rtl="0" eaLnBrk="1" fontAlgn="b" latinLnBrk="0" hangingPunct="1"/>
                      <a:r>
                        <a:rPr kumimoji="0" lang="en-US" sz="1600" u="none" strike="noStrike" kern="1200">
                          <a:solidFill>
                            <a:schemeClr val="dk1"/>
                          </a:solidFill>
                          <a:latin typeface="+mn-lt"/>
                          <a:ea typeface="+mn-ea"/>
                          <a:cs typeface="+mn-cs"/>
                        </a:rPr>
                        <a:t>50.82%</a:t>
                      </a:r>
                    </a:p>
                  </a:txBody>
                  <a:tcPr marL="0" marR="0" marT="0" marB="0" anchor="b"/>
                </a:tc>
              </a:tr>
              <a:tr h="165308">
                <a:tc>
                  <a:txBody>
                    <a:bodyPr/>
                    <a:lstStyle/>
                    <a:p>
                      <a:pPr marL="0" algn="r" rtl="0" eaLnBrk="1" fontAlgn="b" latinLnBrk="0" hangingPunct="1"/>
                      <a:r>
                        <a:rPr kumimoji="0" lang="en-US" sz="1600" u="none" strike="noStrike" kern="1200" dirty="0">
                          <a:solidFill>
                            <a:schemeClr val="dk1"/>
                          </a:solidFill>
                          <a:latin typeface="+mn-lt"/>
                          <a:ea typeface="+mn-ea"/>
                          <a:cs typeface="+mn-cs"/>
                        </a:rPr>
                        <a:t>0.060950073</a:t>
                      </a:r>
                    </a:p>
                  </a:txBody>
                  <a:tcPr marL="0" marR="0" marT="0" marB="0" anchor="b"/>
                </a:tc>
                <a:tc>
                  <a:txBody>
                    <a:bodyPr/>
                    <a:lstStyle/>
                    <a:p>
                      <a:pPr marL="0" algn="r" rtl="0" eaLnBrk="1" fontAlgn="b" latinLnBrk="0" hangingPunct="1"/>
                      <a:r>
                        <a:rPr kumimoji="0" lang="en-US" sz="1600" u="none" strike="noStrike" kern="1200" dirty="0">
                          <a:solidFill>
                            <a:schemeClr val="dk1"/>
                          </a:solidFill>
                          <a:latin typeface="+mn-lt"/>
                          <a:ea typeface="+mn-ea"/>
                          <a:cs typeface="+mn-cs"/>
                        </a:rPr>
                        <a:t>16</a:t>
                      </a:r>
                    </a:p>
                  </a:txBody>
                  <a:tcPr marL="0" marR="0" marT="0" marB="0" anchor="b"/>
                </a:tc>
                <a:tc>
                  <a:txBody>
                    <a:bodyPr/>
                    <a:lstStyle/>
                    <a:p>
                      <a:pPr marL="0" algn="r" rtl="0" eaLnBrk="1" fontAlgn="b" latinLnBrk="0" hangingPunct="1"/>
                      <a:r>
                        <a:rPr kumimoji="0" lang="en-US" sz="1600" u="none" strike="noStrike" kern="1200" dirty="0">
                          <a:solidFill>
                            <a:schemeClr val="dk1"/>
                          </a:solidFill>
                          <a:latin typeface="+mn-lt"/>
                          <a:ea typeface="+mn-ea"/>
                          <a:cs typeface="+mn-cs"/>
                        </a:rPr>
                        <a:t>77.05%</a:t>
                      </a:r>
                    </a:p>
                  </a:txBody>
                  <a:tcPr marL="0" marR="0" marT="0" marB="0" anchor="b"/>
                </a:tc>
              </a:tr>
              <a:tr h="165308">
                <a:tc>
                  <a:txBody>
                    <a:bodyPr/>
                    <a:lstStyle/>
                    <a:p>
                      <a:pPr marL="0" algn="r" rtl="0" eaLnBrk="1" fontAlgn="b" latinLnBrk="0" hangingPunct="1"/>
                      <a:r>
                        <a:rPr kumimoji="0" lang="en-US" sz="1600" u="none" strike="noStrike" kern="1200" dirty="0">
                          <a:solidFill>
                            <a:schemeClr val="dk1"/>
                          </a:solidFill>
                          <a:latin typeface="+mn-lt"/>
                          <a:ea typeface="+mn-ea"/>
                          <a:cs typeface="+mn-cs"/>
                        </a:rPr>
                        <a:t>0.091425109</a:t>
                      </a:r>
                    </a:p>
                  </a:txBody>
                  <a:tcPr marL="0" marR="0" marT="0" marB="0" anchor="b"/>
                </a:tc>
                <a:tc>
                  <a:txBody>
                    <a:bodyPr/>
                    <a:lstStyle/>
                    <a:p>
                      <a:pPr marL="0" algn="r" rtl="0" eaLnBrk="1" fontAlgn="b" latinLnBrk="0" hangingPunct="1"/>
                      <a:r>
                        <a:rPr kumimoji="0" lang="en-US" sz="1600" u="none" strike="noStrike" kern="1200" dirty="0">
                          <a:solidFill>
                            <a:schemeClr val="dk1"/>
                          </a:solidFill>
                          <a:latin typeface="+mn-lt"/>
                          <a:ea typeface="+mn-ea"/>
                          <a:cs typeface="+mn-cs"/>
                        </a:rPr>
                        <a:t>9</a:t>
                      </a:r>
                    </a:p>
                  </a:txBody>
                  <a:tcPr marL="0" marR="0" marT="0" marB="0" anchor="b"/>
                </a:tc>
                <a:tc>
                  <a:txBody>
                    <a:bodyPr/>
                    <a:lstStyle/>
                    <a:p>
                      <a:pPr marL="0" algn="r" rtl="0" eaLnBrk="1" fontAlgn="b" latinLnBrk="0" hangingPunct="1"/>
                      <a:r>
                        <a:rPr kumimoji="0" lang="en-US" sz="1600" u="none" strike="noStrike" kern="1200" dirty="0">
                          <a:solidFill>
                            <a:schemeClr val="dk1"/>
                          </a:solidFill>
                          <a:latin typeface="+mn-lt"/>
                          <a:ea typeface="+mn-ea"/>
                          <a:cs typeface="+mn-cs"/>
                        </a:rPr>
                        <a:t>91.80%</a:t>
                      </a:r>
                    </a:p>
                  </a:txBody>
                  <a:tcPr marL="0" marR="0" marT="0" marB="0" anchor="b"/>
                </a:tc>
              </a:tr>
              <a:tr h="165308">
                <a:tc>
                  <a:txBody>
                    <a:bodyPr/>
                    <a:lstStyle/>
                    <a:p>
                      <a:pPr marL="0" algn="r" rtl="0" eaLnBrk="1" fontAlgn="b" latinLnBrk="0" hangingPunct="1"/>
                      <a:r>
                        <a:rPr kumimoji="0" lang="en-US" sz="1600" u="none" strike="noStrike" kern="1200" dirty="0">
                          <a:solidFill>
                            <a:schemeClr val="dk1"/>
                          </a:solidFill>
                          <a:latin typeface="+mn-lt"/>
                          <a:ea typeface="+mn-ea"/>
                          <a:cs typeface="+mn-cs"/>
                        </a:rPr>
                        <a:t>0.121900146</a:t>
                      </a:r>
                    </a:p>
                  </a:txBody>
                  <a:tcPr marL="0" marR="0" marT="0" marB="0" anchor="b"/>
                </a:tc>
                <a:tc>
                  <a:txBody>
                    <a:bodyPr/>
                    <a:lstStyle/>
                    <a:p>
                      <a:pPr marL="0" algn="r" rtl="0" eaLnBrk="1" fontAlgn="b" latinLnBrk="0" hangingPunct="1"/>
                      <a:r>
                        <a:rPr kumimoji="0" lang="en-US" sz="1600" u="none" strike="noStrike" kern="1200" dirty="0">
                          <a:solidFill>
                            <a:schemeClr val="dk1"/>
                          </a:solidFill>
                          <a:latin typeface="+mn-lt"/>
                          <a:ea typeface="+mn-ea"/>
                          <a:cs typeface="+mn-cs"/>
                        </a:rPr>
                        <a:t>3</a:t>
                      </a:r>
                    </a:p>
                  </a:txBody>
                  <a:tcPr marL="0" marR="0" marT="0" marB="0" anchor="b"/>
                </a:tc>
                <a:tc>
                  <a:txBody>
                    <a:bodyPr/>
                    <a:lstStyle/>
                    <a:p>
                      <a:pPr marL="0" algn="r" rtl="0" eaLnBrk="1" fontAlgn="b" latinLnBrk="0" hangingPunct="1"/>
                      <a:r>
                        <a:rPr kumimoji="0" lang="en-US" sz="1600" u="none" strike="noStrike" kern="1200" dirty="0">
                          <a:solidFill>
                            <a:schemeClr val="dk1"/>
                          </a:solidFill>
                          <a:latin typeface="+mn-lt"/>
                          <a:ea typeface="+mn-ea"/>
                          <a:cs typeface="+mn-cs"/>
                        </a:rPr>
                        <a:t>96.72%</a:t>
                      </a:r>
                    </a:p>
                  </a:txBody>
                  <a:tcPr marL="0" marR="0" marT="0" marB="0" anchor="b"/>
                </a:tc>
              </a:tr>
              <a:tr h="165308">
                <a:tc>
                  <a:txBody>
                    <a:bodyPr/>
                    <a:lstStyle/>
                    <a:p>
                      <a:pPr marL="0" algn="r" rtl="0" eaLnBrk="1" fontAlgn="b" latinLnBrk="0" hangingPunct="1"/>
                      <a:r>
                        <a:rPr kumimoji="0" lang="en-US" sz="1600" u="none" strike="noStrike" kern="1200" dirty="0">
                          <a:solidFill>
                            <a:schemeClr val="dk1"/>
                          </a:solidFill>
                          <a:latin typeface="+mn-lt"/>
                          <a:ea typeface="+mn-ea"/>
                          <a:cs typeface="+mn-cs"/>
                        </a:rPr>
                        <a:t>0.152375182</a:t>
                      </a:r>
                    </a:p>
                  </a:txBody>
                  <a:tcPr marL="0" marR="0" marT="0" marB="0" anchor="b"/>
                </a:tc>
                <a:tc>
                  <a:txBody>
                    <a:bodyPr/>
                    <a:lstStyle/>
                    <a:p>
                      <a:pPr marL="0" algn="r" rtl="0" eaLnBrk="1" fontAlgn="b" latinLnBrk="0" hangingPunct="1"/>
                      <a:r>
                        <a:rPr kumimoji="0" lang="en-US" sz="1600" u="none" strike="noStrike" kern="1200" dirty="0">
                          <a:solidFill>
                            <a:schemeClr val="dk1"/>
                          </a:solidFill>
                          <a:latin typeface="+mn-lt"/>
                          <a:ea typeface="+mn-ea"/>
                          <a:cs typeface="+mn-cs"/>
                        </a:rPr>
                        <a:t>1</a:t>
                      </a:r>
                    </a:p>
                  </a:txBody>
                  <a:tcPr marL="0" marR="0" marT="0" marB="0" anchor="b"/>
                </a:tc>
                <a:tc>
                  <a:txBody>
                    <a:bodyPr/>
                    <a:lstStyle/>
                    <a:p>
                      <a:pPr marL="0" algn="r" rtl="0" eaLnBrk="1" fontAlgn="b" latinLnBrk="0" hangingPunct="1"/>
                      <a:r>
                        <a:rPr kumimoji="0" lang="en-US" sz="1600" u="none" strike="noStrike" kern="1200" dirty="0">
                          <a:solidFill>
                            <a:schemeClr val="dk1"/>
                          </a:solidFill>
                          <a:latin typeface="+mn-lt"/>
                          <a:ea typeface="+mn-ea"/>
                          <a:cs typeface="+mn-cs"/>
                        </a:rPr>
                        <a:t>98.36%</a:t>
                      </a:r>
                    </a:p>
                  </a:txBody>
                  <a:tcPr marL="0" marR="0" marT="0" marB="0" anchor="b"/>
                </a:tc>
              </a:tr>
              <a:tr h="165308">
                <a:tc>
                  <a:txBody>
                    <a:bodyPr/>
                    <a:lstStyle/>
                    <a:p>
                      <a:pPr marL="0" algn="r" rtl="0" eaLnBrk="1" fontAlgn="b" latinLnBrk="0" hangingPunct="1"/>
                      <a:r>
                        <a:rPr kumimoji="0" lang="en-US" sz="1600" u="none" strike="noStrike" kern="1200">
                          <a:solidFill>
                            <a:schemeClr val="dk1"/>
                          </a:solidFill>
                          <a:latin typeface="+mn-lt"/>
                          <a:ea typeface="+mn-ea"/>
                          <a:cs typeface="+mn-cs"/>
                        </a:rPr>
                        <a:t>0.182850219</a:t>
                      </a:r>
                    </a:p>
                  </a:txBody>
                  <a:tcPr marL="0" marR="0" marT="0" marB="0" anchor="b"/>
                </a:tc>
                <a:tc>
                  <a:txBody>
                    <a:bodyPr/>
                    <a:lstStyle/>
                    <a:p>
                      <a:pPr marL="0" algn="r" rtl="0" eaLnBrk="1" fontAlgn="b" latinLnBrk="0" hangingPunct="1"/>
                      <a:r>
                        <a:rPr kumimoji="0" lang="en-US" sz="1600" u="none" strike="noStrike" kern="1200" dirty="0">
                          <a:solidFill>
                            <a:schemeClr val="dk1"/>
                          </a:solidFill>
                          <a:latin typeface="+mn-lt"/>
                          <a:ea typeface="+mn-ea"/>
                          <a:cs typeface="+mn-cs"/>
                        </a:rPr>
                        <a:t>0</a:t>
                      </a:r>
                    </a:p>
                  </a:txBody>
                  <a:tcPr marL="0" marR="0" marT="0" marB="0" anchor="b"/>
                </a:tc>
                <a:tc>
                  <a:txBody>
                    <a:bodyPr/>
                    <a:lstStyle/>
                    <a:p>
                      <a:pPr marL="0" algn="r" rtl="0" eaLnBrk="1" fontAlgn="b" latinLnBrk="0" hangingPunct="1"/>
                      <a:r>
                        <a:rPr kumimoji="0" lang="en-US" sz="1600" u="none" strike="noStrike" kern="1200" dirty="0">
                          <a:solidFill>
                            <a:schemeClr val="dk1"/>
                          </a:solidFill>
                          <a:latin typeface="+mn-lt"/>
                          <a:ea typeface="+mn-ea"/>
                          <a:cs typeface="+mn-cs"/>
                        </a:rPr>
                        <a:t>98.36%</a:t>
                      </a:r>
                    </a:p>
                  </a:txBody>
                  <a:tcPr marL="0" marR="0" marT="0" marB="0" anchor="b"/>
                </a:tc>
              </a:tr>
              <a:tr h="165308">
                <a:tc>
                  <a:txBody>
                    <a:bodyPr/>
                    <a:lstStyle/>
                    <a:p>
                      <a:pPr marL="0" algn="r" rtl="0" eaLnBrk="1" fontAlgn="b" latinLnBrk="0" hangingPunct="1"/>
                      <a:r>
                        <a:rPr kumimoji="0" lang="en-US" sz="1600" u="none" strike="noStrike" kern="1200">
                          <a:solidFill>
                            <a:schemeClr val="dk1"/>
                          </a:solidFill>
                          <a:latin typeface="+mn-lt"/>
                          <a:ea typeface="+mn-ea"/>
                          <a:cs typeface="+mn-cs"/>
                        </a:rPr>
                        <a:t>More</a:t>
                      </a:r>
                    </a:p>
                  </a:txBody>
                  <a:tcPr marL="0" marR="0" marT="0" marB="0" anchor="b"/>
                </a:tc>
                <a:tc>
                  <a:txBody>
                    <a:bodyPr/>
                    <a:lstStyle/>
                    <a:p>
                      <a:pPr marL="0" algn="r" rtl="0" eaLnBrk="1" fontAlgn="b" latinLnBrk="0" hangingPunct="1"/>
                      <a:r>
                        <a:rPr kumimoji="0" lang="en-US" sz="1600" u="none" strike="noStrike" kern="1200" dirty="0">
                          <a:solidFill>
                            <a:schemeClr val="dk1"/>
                          </a:solidFill>
                          <a:latin typeface="+mn-lt"/>
                          <a:ea typeface="+mn-ea"/>
                          <a:cs typeface="+mn-cs"/>
                        </a:rPr>
                        <a:t>1</a:t>
                      </a:r>
                    </a:p>
                  </a:txBody>
                  <a:tcPr marL="0" marR="0" marT="0" marB="0" anchor="b"/>
                </a:tc>
                <a:tc>
                  <a:txBody>
                    <a:bodyPr/>
                    <a:lstStyle/>
                    <a:p>
                      <a:pPr marL="0" algn="r" rtl="0" eaLnBrk="1" fontAlgn="b" latinLnBrk="0" hangingPunct="1"/>
                      <a:r>
                        <a:rPr kumimoji="0" lang="en-US" sz="1600" u="none" strike="noStrike" kern="1200" dirty="0">
                          <a:solidFill>
                            <a:schemeClr val="dk1"/>
                          </a:solidFill>
                          <a:latin typeface="+mn-lt"/>
                          <a:ea typeface="+mn-ea"/>
                          <a:cs typeface="+mn-cs"/>
                        </a:rPr>
                        <a:t>100.00%</a:t>
                      </a:r>
                    </a:p>
                  </a:txBody>
                  <a:tcPr marL="0" marR="0" marT="0" marB="0" anchor="b"/>
                </a:tc>
              </a:tr>
              <a:tr h="240449">
                <a:tc>
                  <a:txBody>
                    <a:bodyPr/>
                    <a:lstStyle/>
                    <a:p>
                      <a:pPr marL="0" algn="r" rtl="0" eaLnBrk="1" fontAlgn="b" latinLnBrk="0" hangingPunct="1"/>
                      <a:endParaRPr kumimoji="0" lang="en-US" sz="1600" u="none" strike="noStrike" kern="1200" dirty="0">
                        <a:solidFill>
                          <a:schemeClr val="dk1"/>
                        </a:solidFill>
                        <a:latin typeface="+mn-lt"/>
                        <a:ea typeface="+mn-ea"/>
                        <a:cs typeface="+mn-cs"/>
                      </a:endParaRPr>
                    </a:p>
                  </a:txBody>
                  <a:tcPr marL="0" marR="0" marT="0" marB="0" anchor="b"/>
                </a:tc>
                <a:tc>
                  <a:txBody>
                    <a:bodyPr/>
                    <a:lstStyle/>
                    <a:p>
                      <a:pPr marL="0" algn="r" rtl="0" eaLnBrk="1" fontAlgn="b" latinLnBrk="0" hangingPunct="1"/>
                      <a:endParaRPr kumimoji="0" lang="en-US" sz="1600" u="none" strike="noStrike" kern="1200" dirty="0">
                        <a:solidFill>
                          <a:schemeClr val="dk1"/>
                        </a:solidFill>
                        <a:latin typeface="+mn-lt"/>
                        <a:ea typeface="+mn-ea"/>
                        <a:cs typeface="+mn-cs"/>
                      </a:endParaRPr>
                    </a:p>
                  </a:txBody>
                  <a:tcPr marL="0" marR="0" marT="0" marB="0" anchor="ctr"/>
                </a:tc>
                <a:tc>
                  <a:txBody>
                    <a:bodyPr/>
                    <a:lstStyle/>
                    <a:p>
                      <a:pPr marL="0" algn="r" rtl="0" eaLnBrk="1" fontAlgn="b" latinLnBrk="0" hangingPunct="1"/>
                      <a:endParaRPr kumimoji="0" lang="en-US" sz="1600" u="none" strike="noStrike" kern="1200" dirty="0">
                        <a:solidFill>
                          <a:schemeClr val="dk1"/>
                        </a:solidFill>
                        <a:latin typeface="+mn-lt"/>
                        <a:ea typeface="+mn-ea"/>
                        <a:cs typeface="+mn-cs"/>
                      </a:endParaRPr>
                    </a:p>
                  </a:txBody>
                  <a:tcPr marL="0" marR="0" marT="0" marB="0" anchor="ctr"/>
                </a:tc>
              </a:tr>
              <a:tr h="480897">
                <a:tc>
                  <a:txBody>
                    <a:bodyPr/>
                    <a:lstStyle/>
                    <a:p>
                      <a:pPr marL="0" algn="r" rtl="0" eaLnBrk="1" fontAlgn="b" latinLnBrk="0" hangingPunct="1"/>
                      <a:r>
                        <a:rPr kumimoji="0" lang="en-US" sz="1600" u="none" strike="noStrike" kern="1200" dirty="0" smtClean="0">
                          <a:solidFill>
                            <a:schemeClr val="dk1"/>
                          </a:solidFill>
                          <a:latin typeface="+mn-lt"/>
                          <a:ea typeface="+mn-ea"/>
                          <a:cs typeface="+mn-cs"/>
                        </a:rPr>
                        <a:t>Average:  </a:t>
                      </a:r>
                      <a:r>
                        <a:rPr kumimoji="0" lang="en-US" sz="1600" u="none" strike="noStrike" kern="1200" dirty="0">
                          <a:solidFill>
                            <a:schemeClr val="dk1"/>
                          </a:solidFill>
                          <a:latin typeface="+mn-lt"/>
                          <a:ea typeface="+mn-ea"/>
                          <a:cs typeface="+mn-cs"/>
                        </a:rPr>
                        <a:t>2009-2010</a:t>
                      </a:r>
                    </a:p>
                  </a:txBody>
                  <a:tcPr marL="0" marR="0" marT="0" marB="0" anchor="b"/>
                </a:tc>
                <a:tc>
                  <a:txBody>
                    <a:bodyPr/>
                    <a:lstStyle/>
                    <a:p>
                      <a:pPr marL="0" algn="r" rtl="0" eaLnBrk="1" fontAlgn="b" latinLnBrk="0" hangingPunct="1"/>
                      <a:r>
                        <a:rPr kumimoji="0" lang="en-US" sz="1600" u="none" strike="noStrike" kern="1200" dirty="0">
                          <a:solidFill>
                            <a:schemeClr val="dk1"/>
                          </a:solidFill>
                          <a:latin typeface="+mn-lt"/>
                          <a:ea typeface="+mn-ea"/>
                          <a:cs typeface="+mn-cs"/>
                        </a:rPr>
                        <a:t>Frequency</a:t>
                      </a:r>
                    </a:p>
                  </a:txBody>
                  <a:tcPr marL="0" marR="0" marT="0" marB="0" anchor="ctr"/>
                </a:tc>
                <a:tc>
                  <a:txBody>
                    <a:bodyPr/>
                    <a:lstStyle/>
                    <a:p>
                      <a:pPr marL="0" algn="r" rtl="0" eaLnBrk="1" fontAlgn="b" latinLnBrk="0" hangingPunct="1"/>
                      <a:r>
                        <a:rPr kumimoji="0" lang="en-US" sz="1600" u="none" strike="noStrike" kern="1200" dirty="0">
                          <a:solidFill>
                            <a:schemeClr val="dk1"/>
                          </a:solidFill>
                          <a:latin typeface="+mn-lt"/>
                          <a:ea typeface="+mn-ea"/>
                          <a:cs typeface="+mn-cs"/>
                        </a:rPr>
                        <a:t>Cumulative %</a:t>
                      </a:r>
                    </a:p>
                  </a:txBody>
                  <a:tcPr marL="0" marR="0" marT="0" marB="0" anchor="ctr"/>
                </a:tc>
              </a:tr>
              <a:tr h="240449">
                <a:tc>
                  <a:txBody>
                    <a:bodyPr/>
                    <a:lstStyle/>
                    <a:p>
                      <a:pPr marL="0" algn="r" rtl="0" eaLnBrk="1" fontAlgn="b" latinLnBrk="0" hangingPunct="1"/>
                      <a:r>
                        <a:rPr kumimoji="0" lang="en-US" sz="1600" b="1" u="none" strike="noStrike" kern="1200" dirty="0">
                          <a:solidFill>
                            <a:srgbClr val="FF0000"/>
                          </a:solidFill>
                          <a:latin typeface="+mn-lt"/>
                          <a:ea typeface="+mn-ea"/>
                          <a:cs typeface="+mn-cs"/>
                        </a:rPr>
                        <a:t>0</a:t>
                      </a:r>
                    </a:p>
                  </a:txBody>
                  <a:tcPr marL="0" marR="0" marT="0" marB="0" anchor="b"/>
                </a:tc>
                <a:tc>
                  <a:txBody>
                    <a:bodyPr/>
                    <a:lstStyle/>
                    <a:p>
                      <a:pPr marL="0" algn="r" rtl="0" eaLnBrk="1" fontAlgn="b" latinLnBrk="0" hangingPunct="1"/>
                      <a:r>
                        <a:rPr kumimoji="0" lang="en-US" sz="1600" b="1" u="none" strike="noStrike" kern="1200" dirty="0">
                          <a:solidFill>
                            <a:srgbClr val="FF0000"/>
                          </a:solidFill>
                          <a:latin typeface="+mn-lt"/>
                          <a:ea typeface="+mn-ea"/>
                          <a:cs typeface="+mn-cs"/>
                        </a:rPr>
                        <a:t>0</a:t>
                      </a:r>
                    </a:p>
                  </a:txBody>
                  <a:tcPr marL="0" marR="0" marT="0" marB="0" anchor="b"/>
                </a:tc>
                <a:tc>
                  <a:txBody>
                    <a:bodyPr/>
                    <a:lstStyle/>
                    <a:p>
                      <a:pPr marL="0" algn="r" rtl="0" eaLnBrk="1" fontAlgn="b" latinLnBrk="0" hangingPunct="1"/>
                      <a:r>
                        <a:rPr kumimoji="0" lang="en-US" sz="1600" b="1" u="none" strike="noStrike" kern="1200" dirty="0">
                          <a:solidFill>
                            <a:srgbClr val="FF0000"/>
                          </a:solidFill>
                          <a:latin typeface="+mn-lt"/>
                          <a:ea typeface="+mn-ea"/>
                          <a:cs typeface="+mn-cs"/>
                        </a:rPr>
                        <a:t>0.00%</a:t>
                      </a:r>
                    </a:p>
                  </a:txBody>
                  <a:tcPr marL="0" marR="0" marT="0" marB="0" anchor="b"/>
                </a:tc>
              </a:tr>
              <a:tr h="240449">
                <a:tc>
                  <a:txBody>
                    <a:bodyPr/>
                    <a:lstStyle/>
                    <a:p>
                      <a:pPr marL="0" algn="r" rtl="0" eaLnBrk="1" fontAlgn="b" latinLnBrk="0" hangingPunct="1"/>
                      <a:r>
                        <a:rPr kumimoji="0" lang="en-US" sz="1600" u="none" strike="noStrike" kern="1200" dirty="0">
                          <a:solidFill>
                            <a:schemeClr val="dk1"/>
                          </a:solidFill>
                          <a:latin typeface="+mn-lt"/>
                          <a:ea typeface="+mn-ea"/>
                          <a:cs typeface="+mn-cs"/>
                        </a:rPr>
                        <a:t>0.030475036</a:t>
                      </a:r>
                    </a:p>
                  </a:txBody>
                  <a:tcPr marL="0" marR="0" marT="0" marB="0" anchor="b"/>
                </a:tc>
                <a:tc>
                  <a:txBody>
                    <a:bodyPr/>
                    <a:lstStyle/>
                    <a:p>
                      <a:pPr marL="0" algn="r" rtl="0" eaLnBrk="1" fontAlgn="b" latinLnBrk="0" hangingPunct="1"/>
                      <a:r>
                        <a:rPr kumimoji="0" lang="en-US" sz="1600" u="none" strike="noStrike" kern="1200" dirty="0">
                          <a:solidFill>
                            <a:schemeClr val="dk1"/>
                          </a:solidFill>
                          <a:latin typeface="+mn-lt"/>
                          <a:ea typeface="+mn-ea"/>
                          <a:cs typeface="+mn-cs"/>
                        </a:rPr>
                        <a:t>37</a:t>
                      </a:r>
                    </a:p>
                  </a:txBody>
                  <a:tcPr marL="0" marR="0" marT="0" marB="0" anchor="b"/>
                </a:tc>
                <a:tc>
                  <a:txBody>
                    <a:bodyPr/>
                    <a:lstStyle/>
                    <a:p>
                      <a:pPr marL="0" algn="r" rtl="0" eaLnBrk="1" fontAlgn="b" latinLnBrk="0" hangingPunct="1"/>
                      <a:r>
                        <a:rPr kumimoji="0" lang="en-US" sz="1600" u="none" strike="noStrike" kern="1200" dirty="0">
                          <a:solidFill>
                            <a:schemeClr val="dk1"/>
                          </a:solidFill>
                          <a:latin typeface="+mn-lt"/>
                          <a:ea typeface="+mn-ea"/>
                          <a:cs typeface="+mn-cs"/>
                        </a:rPr>
                        <a:t>60.66%</a:t>
                      </a:r>
                    </a:p>
                  </a:txBody>
                  <a:tcPr marL="0" marR="0" marT="0" marB="0" anchor="b"/>
                </a:tc>
              </a:tr>
              <a:tr h="240449">
                <a:tc>
                  <a:txBody>
                    <a:bodyPr/>
                    <a:lstStyle/>
                    <a:p>
                      <a:pPr marL="0" algn="r" rtl="0" eaLnBrk="1" fontAlgn="b" latinLnBrk="0" hangingPunct="1"/>
                      <a:r>
                        <a:rPr kumimoji="0" lang="en-US" sz="1600" u="none" strike="noStrike" kern="1200">
                          <a:solidFill>
                            <a:schemeClr val="dk1"/>
                          </a:solidFill>
                          <a:latin typeface="+mn-lt"/>
                          <a:ea typeface="+mn-ea"/>
                          <a:cs typeface="+mn-cs"/>
                        </a:rPr>
                        <a:t>0.060950073</a:t>
                      </a:r>
                    </a:p>
                  </a:txBody>
                  <a:tcPr marL="0" marR="0" marT="0" marB="0" anchor="b"/>
                </a:tc>
                <a:tc>
                  <a:txBody>
                    <a:bodyPr/>
                    <a:lstStyle/>
                    <a:p>
                      <a:pPr marL="0" algn="r" rtl="0" eaLnBrk="1" fontAlgn="b" latinLnBrk="0" hangingPunct="1"/>
                      <a:r>
                        <a:rPr kumimoji="0" lang="en-US" sz="1600" u="none" strike="noStrike" kern="1200" dirty="0">
                          <a:solidFill>
                            <a:schemeClr val="dk1"/>
                          </a:solidFill>
                          <a:latin typeface="+mn-lt"/>
                          <a:ea typeface="+mn-ea"/>
                          <a:cs typeface="+mn-cs"/>
                        </a:rPr>
                        <a:t>19</a:t>
                      </a:r>
                    </a:p>
                  </a:txBody>
                  <a:tcPr marL="0" marR="0" marT="0" marB="0" anchor="b"/>
                </a:tc>
                <a:tc>
                  <a:txBody>
                    <a:bodyPr/>
                    <a:lstStyle/>
                    <a:p>
                      <a:pPr marL="0" algn="r" rtl="0" eaLnBrk="1" fontAlgn="b" latinLnBrk="0" hangingPunct="1"/>
                      <a:r>
                        <a:rPr kumimoji="0" lang="en-US" sz="1600" u="none" strike="noStrike" kern="1200" dirty="0">
                          <a:solidFill>
                            <a:schemeClr val="dk1"/>
                          </a:solidFill>
                          <a:latin typeface="+mn-lt"/>
                          <a:ea typeface="+mn-ea"/>
                          <a:cs typeface="+mn-cs"/>
                        </a:rPr>
                        <a:t>91.80%</a:t>
                      </a:r>
                    </a:p>
                  </a:txBody>
                  <a:tcPr marL="0" marR="0" marT="0" marB="0" anchor="b"/>
                </a:tc>
              </a:tr>
              <a:tr h="240449">
                <a:tc>
                  <a:txBody>
                    <a:bodyPr/>
                    <a:lstStyle/>
                    <a:p>
                      <a:pPr marL="0" algn="r" rtl="0" eaLnBrk="1" fontAlgn="b" latinLnBrk="0" hangingPunct="1"/>
                      <a:r>
                        <a:rPr kumimoji="0" lang="en-US" sz="1600" u="none" strike="noStrike" kern="1200">
                          <a:solidFill>
                            <a:schemeClr val="dk1"/>
                          </a:solidFill>
                          <a:latin typeface="+mn-lt"/>
                          <a:ea typeface="+mn-ea"/>
                          <a:cs typeface="+mn-cs"/>
                        </a:rPr>
                        <a:t>0.091425109</a:t>
                      </a:r>
                    </a:p>
                  </a:txBody>
                  <a:tcPr marL="0" marR="0" marT="0" marB="0" anchor="b"/>
                </a:tc>
                <a:tc>
                  <a:txBody>
                    <a:bodyPr/>
                    <a:lstStyle/>
                    <a:p>
                      <a:pPr marL="0" algn="r" rtl="0" eaLnBrk="1" fontAlgn="b" latinLnBrk="0" hangingPunct="1"/>
                      <a:r>
                        <a:rPr kumimoji="0" lang="en-US" sz="1600" u="none" strike="noStrike" kern="1200" dirty="0">
                          <a:solidFill>
                            <a:schemeClr val="dk1"/>
                          </a:solidFill>
                          <a:latin typeface="+mn-lt"/>
                          <a:ea typeface="+mn-ea"/>
                          <a:cs typeface="+mn-cs"/>
                        </a:rPr>
                        <a:t>3</a:t>
                      </a:r>
                    </a:p>
                  </a:txBody>
                  <a:tcPr marL="0" marR="0" marT="0" marB="0" anchor="b"/>
                </a:tc>
                <a:tc>
                  <a:txBody>
                    <a:bodyPr/>
                    <a:lstStyle/>
                    <a:p>
                      <a:pPr marL="0" algn="r" rtl="0" eaLnBrk="1" fontAlgn="b" latinLnBrk="0" hangingPunct="1"/>
                      <a:r>
                        <a:rPr kumimoji="0" lang="en-US" sz="1600" u="none" strike="noStrike" kern="1200" dirty="0">
                          <a:solidFill>
                            <a:schemeClr val="dk1"/>
                          </a:solidFill>
                          <a:latin typeface="+mn-lt"/>
                          <a:ea typeface="+mn-ea"/>
                          <a:cs typeface="+mn-cs"/>
                        </a:rPr>
                        <a:t>96.72%</a:t>
                      </a:r>
                    </a:p>
                  </a:txBody>
                  <a:tcPr marL="0" marR="0" marT="0" marB="0" anchor="b"/>
                </a:tc>
              </a:tr>
              <a:tr h="240449">
                <a:tc>
                  <a:txBody>
                    <a:bodyPr/>
                    <a:lstStyle/>
                    <a:p>
                      <a:pPr marL="0" algn="r" rtl="0" eaLnBrk="1" fontAlgn="b" latinLnBrk="0" hangingPunct="1"/>
                      <a:r>
                        <a:rPr kumimoji="0" lang="en-US" sz="1600" u="none" strike="noStrike" kern="1200">
                          <a:solidFill>
                            <a:schemeClr val="dk1"/>
                          </a:solidFill>
                          <a:latin typeface="+mn-lt"/>
                          <a:ea typeface="+mn-ea"/>
                          <a:cs typeface="+mn-cs"/>
                        </a:rPr>
                        <a:t>0.121900146</a:t>
                      </a:r>
                    </a:p>
                  </a:txBody>
                  <a:tcPr marL="0" marR="0" marT="0" marB="0" anchor="b"/>
                </a:tc>
                <a:tc>
                  <a:txBody>
                    <a:bodyPr/>
                    <a:lstStyle/>
                    <a:p>
                      <a:pPr marL="0" algn="r" rtl="0" eaLnBrk="1" fontAlgn="b" latinLnBrk="0" hangingPunct="1"/>
                      <a:r>
                        <a:rPr kumimoji="0" lang="en-US" sz="1600" u="none" strike="noStrike" kern="1200" dirty="0">
                          <a:solidFill>
                            <a:schemeClr val="dk1"/>
                          </a:solidFill>
                          <a:latin typeface="+mn-lt"/>
                          <a:ea typeface="+mn-ea"/>
                          <a:cs typeface="+mn-cs"/>
                        </a:rPr>
                        <a:t>1</a:t>
                      </a:r>
                    </a:p>
                  </a:txBody>
                  <a:tcPr marL="0" marR="0" marT="0" marB="0" anchor="b"/>
                </a:tc>
                <a:tc>
                  <a:txBody>
                    <a:bodyPr/>
                    <a:lstStyle/>
                    <a:p>
                      <a:pPr marL="0" algn="r" rtl="0" eaLnBrk="1" fontAlgn="b" latinLnBrk="0" hangingPunct="1"/>
                      <a:r>
                        <a:rPr kumimoji="0" lang="en-US" sz="1600" u="none" strike="noStrike" kern="1200" dirty="0">
                          <a:solidFill>
                            <a:schemeClr val="dk1"/>
                          </a:solidFill>
                          <a:latin typeface="+mn-lt"/>
                          <a:ea typeface="+mn-ea"/>
                          <a:cs typeface="+mn-cs"/>
                        </a:rPr>
                        <a:t>98.36%</a:t>
                      </a:r>
                    </a:p>
                  </a:txBody>
                  <a:tcPr marL="0" marR="0" marT="0" marB="0" anchor="b"/>
                </a:tc>
              </a:tr>
              <a:tr h="240449">
                <a:tc>
                  <a:txBody>
                    <a:bodyPr/>
                    <a:lstStyle/>
                    <a:p>
                      <a:pPr marL="0" algn="r" rtl="0" eaLnBrk="1" fontAlgn="b" latinLnBrk="0" hangingPunct="1"/>
                      <a:r>
                        <a:rPr kumimoji="0" lang="en-US" sz="1600" u="none" strike="noStrike" kern="1200">
                          <a:solidFill>
                            <a:schemeClr val="dk1"/>
                          </a:solidFill>
                          <a:latin typeface="+mn-lt"/>
                          <a:ea typeface="+mn-ea"/>
                          <a:cs typeface="+mn-cs"/>
                        </a:rPr>
                        <a:t>0.152375182</a:t>
                      </a:r>
                    </a:p>
                  </a:txBody>
                  <a:tcPr marL="0" marR="0" marT="0" marB="0" anchor="b"/>
                </a:tc>
                <a:tc>
                  <a:txBody>
                    <a:bodyPr/>
                    <a:lstStyle/>
                    <a:p>
                      <a:pPr marL="0" algn="r" rtl="0" eaLnBrk="1" fontAlgn="b" latinLnBrk="0" hangingPunct="1"/>
                      <a:r>
                        <a:rPr kumimoji="0" lang="en-US" sz="1600" u="none" strike="noStrike" kern="1200">
                          <a:solidFill>
                            <a:schemeClr val="dk1"/>
                          </a:solidFill>
                          <a:latin typeface="+mn-lt"/>
                          <a:ea typeface="+mn-ea"/>
                          <a:cs typeface="+mn-cs"/>
                        </a:rPr>
                        <a:t>1</a:t>
                      </a:r>
                    </a:p>
                  </a:txBody>
                  <a:tcPr marL="0" marR="0" marT="0" marB="0" anchor="b"/>
                </a:tc>
                <a:tc>
                  <a:txBody>
                    <a:bodyPr/>
                    <a:lstStyle/>
                    <a:p>
                      <a:pPr marL="0" algn="r" rtl="0" eaLnBrk="1" fontAlgn="b" latinLnBrk="0" hangingPunct="1"/>
                      <a:r>
                        <a:rPr kumimoji="0" lang="en-US" sz="1600" u="none" strike="noStrike" kern="1200" dirty="0">
                          <a:solidFill>
                            <a:schemeClr val="dk1"/>
                          </a:solidFill>
                          <a:latin typeface="+mn-lt"/>
                          <a:ea typeface="+mn-ea"/>
                          <a:cs typeface="+mn-cs"/>
                        </a:rPr>
                        <a:t>100.00%</a:t>
                      </a:r>
                    </a:p>
                  </a:txBody>
                  <a:tcPr marL="0" marR="0" marT="0" marB="0" anchor="b"/>
                </a:tc>
              </a:tr>
              <a:tr h="240449">
                <a:tc>
                  <a:txBody>
                    <a:bodyPr/>
                    <a:lstStyle/>
                    <a:p>
                      <a:pPr marL="0" algn="r" rtl="0" eaLnBrk="1" fontAlgn="b" latinLnBrk="0" hangingPunct="1"/>
                      <a:r>
                        <a:rPr kumimoji="0" lang="en-US" sz="1600" u="none" strike="noStrike" kern="1200">
                          <a:solidFill>
                            <a:schemeClr val="dk1"/>
                          </a:solidFill>
                          <a:latin typeface="+mn-lt"/>
                          <a:ea typeface="+mn-ea"/>
                          <a:cs typeface="+mn-cs"/>
                        </a:rPr>
                        <a:t>0.182850219</a:t>
                      </a:r>
                    </a:p>
                  </a:txBody>
                  <a:tcPr marL="0" marR="0" marT="0" marB="0" anchor="b"/>
                </a:tc>
                <a:tc>
                  <a:txBody>
                    <a:bodyPr/>
                    <a:lstStyle/>
                    <a:p>
                      <a:pPr marL="0" algn="r" rtl="0" eaLnBrk="1" fontAlgn="b" latinLnBrk="0" hangingPunct="1"/>
                      <a:r>
                        <a:rPr kumimoji="0" lang="en-US" sz="1600" u="none" strike="noStrike" kern="1200">
                          <a:solidFill>
                            <a:schemeClr val="dk1"/>
                          </a:solidFill>
                          <a:latin typeface="+mn-lt"/>
                          <a:ea typeface="+mn-ea"/>
                          <a:cs typeface="+mn-cs"/>
                        </a:rPr>
                        <a:t>0</a:t>
                      </a:r>
                    </a:p>
                  </a:txBody>
                  <a:tcPr marL="0" marR="0" marT="0" marB="0" anchor="b"/>
                </a:tc>
                <a:tc>
                  <a:txBody>
                    <a:bodyPr/>
                    <a:lstStyle/>
                    <a:p>
                      <a:pPr marL="0" algn="r" rtl="0" eaLnBrk="1" fontAlgn="b" latinLnBrk="0" hangingPunct="1"/>
                      <a:r>
                        <a:rPr kumimoji="0" lang="en-US" sz="1600" u="none" strike="noStrike" kern="1200" dirty="0">
                          <a:solidFill>
                            <a:schemeClr val="dk1"/>
                          </a:solidFill>
                          <a:latin typeface="+mn-lt"/>
                          <a:ea typeface="+mn-ea"/>
                          <a:cs typeface="+mn-cs"/>
                        </a:rPr>
                        <a:t>100.00%</a:t>
                      </a:r>
                    </a:p>
                  </a:txBody>
                  <a:tcPr marL="0" marR="0" marT="0" marB="0" anchor="b"/>
                </a:tc>
              </a:tr>
              <a:tr h="240449">
                <a:tc>
                  <a:txBody>
                    <a:bodyPr/>
                    <a:lstStyle/>
                    <a:p>
                      <a:pPr marL="0" algn="r" rtl="0" eaLnBrk="1" fontAlgn="b" latinLnBrk="0" hangingPunct="1"/>
                      <a:r>
                        <a:rPr kumimoji="0" lang="en-US" sz="1600" u="none" strike="noStrike" kern="1200">
                          <a:solidFill>
                            <a:schemeClr val="dk1"/>
                          </a:solidFill>
                          <a:latin typeface="+mn-lt"/>
                          <a:ea typeface="+mn-ea"/>
                          <a:cs typeface="+mn-cs"/>
                        </a:rPr>
                        <a:t>More</a:t>
                      </a:r>
                    </a:p>
                  </a:txBody>
                  <a:tcPr marL="0" marR="0" marT="0" marB="0" anchor="b"/>
                </a:tc>
                <a:tc>
                  <a:txBody>
                    <a:bodyPr/>
                    <a:lstStyle/>
                    <a:p>
                      <a:pPr marL="0" algn="r" rtl="0" eaLnBrk="1" fontAlgn="b" latinLnBrk="0" hangingPunct="1"/>
                      <a:r>
                        <a:rPr kumimoji="0" lang="en-US" sz="1600" u="none" strike="noStrike" kern="1200">
                          <a:solidFill>
                            <a:schemeClr val="dk1"/>
                          </a:solidFill>
                          <a:latin typeface="+mn-lt"/>
                          <a:ea typeface="+mn-ea"/>
                          <a:cs typeface="+mn-cs"/>
                        </a:rPr>
                        <a:t>0</a:t>
                      </a:r>
                    </a:p>
                  </a:txBody>
                  <a:tcPr marL="0" marR="0" marT="0" marB="0" anchor="b"/>
                </a:tc>
                <a:tc>
                  <a:txBody>
                    <a:bodyPr/>
                    <a:lstStyle/>
                    <a:p>
                      <a:pPr marL="0" algn="r" rtl="0" eaLnBrk="1" fontAlgn="b" latinLnBrk="0" hangingPunct="1"/>
                      <a:r>
                        <a:rPr kumimoji="0" lang="en-US" sz="1600" u="none" strike="noStrike" kern="1200" dirty="0">
                          <a:solidFill>
                            <a:schemeClr val="dk1"/>
                          </a:solidFill>
                          <a:latin typeface="+mn-lt"/>
                          <a:ea typeface="+mn-ea"/>
                          <a:cs typeface="+mn-cs"/>
                        </a:rPr>
                        <a:t>100.00%</a:t>
                      </a:r>
                    </a:p>
                  </a:txBody>
                  <a:tcPr marL="0" marR="0" marT="0" marB="0" anchor="b"/>
                </a:tc>
              </a:tr>
            </a:tbl>
          </a:graphicData>
        </a:graphic>
      </p:graphicFrame>
      <p:sp>
        <p:nvSpPr>
          <p:cNvPr id="6" name="TextBox 5"/>
          <p:cNvSpPr txBox="1"/>
          <p:nvPr/>
        </p:nvSpPr>
        <p:spPr>
          <a:xfrm>
            <a:off x="6372200" y="1884888"/>
            <a:ext cx="2520280" cy="4247317"/>
          </a:xfrm>
          <a:prstGeom prst="rect">
            <a:avLst/>
          </a:prstGeom>
          <a:solidFill>
            <a:schemeClr val="accent6">
              <a:lumMod val="75000"/>
            </a:schemeClr>
          </a:solidFill>
        </p:spPr>
        <p:txBody>
          <a:bodyPr wrap="square" rtlCol="0" anchor="ctr">
            <a:spAutoFit/>
          </a:bodyPr>
          <a:lstStyle/>
          <a:p>
            <a:pPr algn="ctr">
              <a:lnSpc>
                <a:spcPct val="150000"/>
              </a:lnSpc>
            </a:pPr>
            <a:r>
              <a:rPr lang="en-ZA" b="1" dirty="0" smtClean="0">
                <a:solidFill>
                  <a:schemeClr val="bg1"/>
                </a:solidFill>
              </a:rPr>
              <a:t>Percent of Total Expenditure on Repairs &amp; Maintenance Costs– 2003/4 compared to 2009/10</a:t>
            </a:r>
          </a:p>
          <a:p>
            <a:pPr algn="ctr">
              <a:lnSpc>
                <a:spcPct val="150000"/>
              </a:lnSpc>
            </a:pPr>
            <a:endParaRPr lang="en-ZA" b="1" dirty="0" smtClean="0">
              <a:solidFill>
                <a:schemeClr val="bg1"/>
              </a:solidFill>
            </a:endParaRPr>
          </a:p>
          <a:p>
            <a:pPr algn="ctr">
              <a:lnSpc>
                <a:spcPct val="150000"/>
              </a:lnSpc>
            </a:pPr>
            <a:r>
              <a:rPr lang="en-ZA" b="1" dirty="0" smtClean="0">
                <a:solidFill>
                  <a:schemeClr val="bg1"/>
                </a:solidFill>
              </a:rPr>
              <a:t>Frequency = Number of Municipalities (</a:t>
            </a:r>
            <a:r>
              <a:rPr lang="en-ZA" b="1" i="1" dirty="0" smtClean="0">
                <a:solidFill>
                  <a:schemeClr val="bg1"/>
                </a:solidFill>
              </a:rPr>
              <a:t>N</a:t>
            </a:r>
            <a:r>
              <a:rPr lang="en-ZA" b="1" dirty="0" smtClean="0">
                <a:solidFill>
                  <a:schemeClr val="bg1"/>
                </a:solidFill>
              </a:rPr>
              <a:t>=61)</a:t>
            </a:r>
            <a:endParaRPr lang="en-ZA" b="1" dirty="0">
              <a:solidFill>
                <a:schemeClr val="bg1"/>
              </a:solidFill>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95536" y="188640"/>
            <a:ext cx="8410604" cy="1214445"/>
          </a:xfrm>
          <a:solidFill>
            <a:schemeClr val="bg2">
              <a:lumMod val="75000"/>
            </a:schemeClr>
          </a:solidFill>
        </p:spPr>
        <p:txBody>
          <a:bodyPr>
            <a:normAutofit fontScale="90000"/>
          </a:bodyPr>
          <a:lstStyle/>
          <a:p>
            <a:r>
              <a:rPr lang="en-US" dirty="0" smtClean="0"/>
              <a:t>Repairs &amp; Maintenance costs as a % of total expenditure (Smaller is Better)</a:t>
            </a:r>
            <a:endParaRPr lang="en-US" dirty="0"/>
          </a:p>
        </p:txBody>
      </p:sp>
      <p:graphicFrame>
        <p:nvGraphicFramePr>
          <p:cNvPr id="4" name="Chart 3"/>
          <p:cNvGraphicFramePr/>
          <p:nvPr/>
        </p:nvGraphicFramePr>
        <p:xfrm>
          <a:off x="214282" y="1556792"/>
          <a:ext cx="8715436" cy="5086918"/>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79512" y="116632"/>
            <a:ext cx="8715436" cy="1285884"/>
          </a:xfrm>
          <a:solidFill>
            <a:schemeClr val="bg2">
              <a:lumMod val="75000"/>
            </a:schemeClr>
          </a:solidFill>
        </p:spPr>
        <p:txBody>
          <a:bodyPr>
            <a:normAutofit fontScale="90000"/>
          </a:bodyPr>
          <a:lstStyle/>
          <a:p>
            <a:r>
              <a:rPr lang="en-US" dirty="0" smtClean="0"/>
              <a:t>Materials &amp; Bulk purchases costs as a % of total expenditure (Smaller is Better)</a:t>
            </a:r>
            <a:br>
              <a:rPr lang="en-US" dirty="0" smtClean="0"/>
            </a:br>
            <a:endParaRPr lang="en-US" dirty="0"/>
          </a:p>
        </p:txBody>
      </p:sp>
      <p:graphicFrame>
        <p:nvGraphicFramePr>
          <p:cNvPr id="5" name="Table 4"/>
          <p:cNvGraphicFramePr>
            <a:graphicFrameLocks noGrp="1"/>
          </p:cNvGraphicFramePr>
          <p:nvPr/>
        </p:nvGraphicFramePr>
        <p:xfrm>
          <a:off x="179512" y="1556792"/>
          <a:ext cx="5500726" cy="5120640"/>
        </p:xfrm>
        <a:graphic>
          <a:graphicData uri="http://schemas.openxmlformats.org/drawingml/2006/table">
            <a:tbl>
              <a:tblPr>
                <a:tableStyleId>{35758FB7-9AC5-4552-8A53-C91805E547FA}</a:tableStyleId>
              </a:tblPr>
              <a:tblGrid>
                <a:gridCol w="3222861"/>
                <a:gridCol w="1220033"/>
                <a:gridCol w="1057832"/>
              </a:tblGrid>
              <a:tr h="469447">
                <a:tc>
                  <a:txBody>
                    <a:bodyPr/>
                    <a:lstStyle/>
                    <a:p>
                      <a:pPr marL="0" algn="r" rtl="0" eaLnBrk="1" fontAlgn="b" latinLnBrk="0" hangingPunct="1"/>
                      <a:r>
                        <a:rPr kumimoji="0" lang="en-US" sz="1600" u="none" strike="noStrike" kern="1200" dirty="0" smtClean="0">
                          <a:solidFill>
                            <a:schemeClr val="dk1"/>
                          </a:solidFill>
                          <a:latin typeface="+mn-lt"/>
                          <a:ea typeface="+mn-ea"/>
                          <a:cs typeface="+mn-cs"/>
                        </a:rPr>
                        <a:t>Average: </a:t>
                      </a:r>
                      <a:r>
                        <a:rPr kumimoji="0" lang="en-US" sz="1600" u="none" strike="noStrike" kern="1200" dirty="0">
                          <a:solidFill>
                            <a:schemeClr val="dk1"/>
                          </a:solidFill>
                          <a:latin typeface="+mn-lt"/>
                          <a:ea typeface="+mn-ea"/>
                          <a:cs typeface="+mn-cs"/>
                        </a:rPr>
                        <a:t>2003-2004</a:t>
                      </a:r>
                    </a:p>
                  </a:txBody>
                  <a:tcPr marL="0" marR="0" marT="0" marB="0" anchor="b"/>
                </a:tc>
                <a:tc>
                  <a:txBody>
                    <a:bodyPr/>
                    <a:lstStyle/>
                    <a:p>
                      <a:pPr marL="0" algn="r" rtl="0" eaLnBrk="1" fontAlgn="b" latinLnBrk="0" hangingPunct="1"/>
                      <a:r>
                        <a:rPr kumimoji="0" lang="en-US" sz="1600" u="none" strike="noStrike" kern="1200" dirty="0">
                          <a:solidFill>
                            <a:schemeClr val="dk1"/>
                          </a:solidFill>
                          <a:latin typeface="+mn-lt"/>
                          <a:ea typeface="+mn-ea"/>
                          <a:cs typeface="+mn-cs"/>
                        </a:rPr>
                        <a:t>Frequency</a:t>
                      </a:r>
                    </a:p>
                  </a:txBody>
                  <a:tcPr marL="0" marR="0" marT="0" marB="0" anchor="ctr"/>
                </a:tc>
                <a:tc>
                  <a:txBody>
                    <a:bodyPr/>
                    <a:lstStyle/>
                    <a:p>
                      <a:pPr marL="0" algn="r" rtl="0" eaLnBrk="1" fontAlgn="b" latinLnBrk="0" hangingPunct="1"/>
                      <a:r>
                        <a:rPr kumimoji="0" lang="en-US" sz="1600" u="none" strike="noStrike" kern="1200" dirty="0">
                          <a:solidFill>
                            <a:schemeClr val="dk1"/>
                          </a:solidFill>
                          <a:latin typeface="+mn-lt"/>
                          <a:ea typeface="+mn-ea"/>
                          <a:cs typeface="+mn-cs"/>
                        </a:rPr>
                        <a:t>Cumulative %</a:t>
                      </a:r>
                    </a:p>
                  </a:txBody>
                  <a:tcPr marL="0" marR="0" marT="0" marB="0" anchor="ctr"/>
                </a:tc>
              </a:tr>
              <a:tr h="234724">
                <a:tc>
                  <a:txBody>
                    <a:bodyPr/>
                    <a:lstStyle/>
                    <a:p>
                      <a:pPr marL="0" algn="r" rtl="0" eaLnBrk="1" fontAlgn="b" latinLnBrk="0" hangingPunct="1"/>
                      <a:r>
                        <a:rPr kumimoji="0" lang="en-US" sz="1600" b="1" u="none" strike="noStrike" kern="1200" dirty="0">
                          <a:solidFill>
                            <a:srgbClr val="FF0000"/>
                          </a:solidFill>
                          <a:latin typeface="+mn-lt"/>
                          <a:ea typeface="+mn-ea"/>
                          <a:cs typeface="+mn-cs"/>
                        </a:rPr>
                        <a:t>0</a:t>
                      </a:r>
                    </a:p>
                  </a:txBody>
                  <a:tcPr marL="0" marR="0" marT="0" marB="0" anchor="b"/>
                </a:tc>
                <a:tc>
                  <a:txBody>
                    <a:bodyPr/>
                    <a:lstStyle/>
                    <a:p>
                      <a:pPr marL="0" algn="r" rtl="0" eaLnBrk="1" fontAlgn="b" latinLnBrk="0" hangingPunct="1"/>
                      <a:r>
                        <a:rPr kumimoji="0" lang="en-US" sz="1600" b="1" u="none" strike="noStrike" kern="1200" dirty="0">
                          <a:solidFill>
                            <a:srgbClr val="FF0000"/>
                          </a:solidFill>
                          <a:latin typeface="+mn-lt"/>
                          <a:ea typeface="+mn-ea"/>
                          <a:cs typeface="+mn-cs"/>
                        </a:rPr>
                        <a:t>34</a:t>
                      </a:r>
                    </a:p>
                  </a:txBody>
                  <a:tcPr marL="0" marR="0" marT="0" marB="0" anchor="b"/>
                </a:tc>
                <a:tc>
                  <a:txBody>
                    <a:bodyPr/>
                    <a:lstStyle/>
                    <a:p>
                      <a:pPr marL="0" algn="r" rtl="0" eaLnBrk="1" fontAlgn="b" latinLnBrk="0" hangingPunct="1"/>
                      <a:r>
                        <a:rPr kumimoji="0" lang="en-US" sz="1600" b="1" u="none" strike="noStrike" kern="1200" dirty="0">
                          <a:solidFill>
                            <a:srgbClr val="FF0000"/>
                          </a:solidFill>
                          <a:latin typeface="+mn-lt"/>
                          <a:ea typeface="+mn-ea"/>
                          <a:cs typeface="+mn-cs"/>
                        </a:rPr>
                        <a:t>55.74%</a:t>
                      </a:r>
                    </a:p>
                  </a:txBody>
                  <a:tcPr marL="0" marR="0" marT="0" marB="0" anchor="b"/>
                </a:tc>
              </a:tr>
              <a:tr h="234724">
                <a:tc>
                  <a:txBody>
                    <a:bodyPr/>
                    <a:lstStyle/>
                    <a:p>
                      <a:pPr marL="0" algn="r" rtl="0" eaLnBrk="1" fontAlgn="b" latinLnBrk="0" hangingPunct="1"/>
                      <a:r>
                        <a:rPr kumimoji="0" lang="en-US" sz="1600" u="none" strike="noStrike" kern="1200" dirty="0">
                          <a:solidFill>
                            <a:schemeClr val="dk1"/>
                          </a:solidFill>
                          <a:latin typeface="+mn-lt"/>
                          <a:ea typeface="+mn-ea"/>
                          <a:cs typeface="+mn-cs"/>
                        </a:rPr>
                        <a:t>0.075041142</a:t>
                      </a:r>
                    </a:p>
                  </a:txBody>
                  <a:tcPr marL="0" marR="0" marT="0" marB="0" anchor="b"/>
                </a:tc>
                <a:tc>
                  <a:txBody>
                    <a:bodyPr/>
                    <a:lstStyle/>
                    <a:p>
                      <a:pPr marL="0" algn="r" rtl="0" eaLnBrk="1" fontAlgn="b" latinLnBrk="0" hangingPunct="1"/>
                      <a:r>
                        <a:rPr kumimoji="0" lang="en-US" sz="1600" u="none" strike="noStrike" kern="1200" dirty="0">
                          <a:solidFill>
                            <a:schemeClr val="dk1"/>
                          </a:solidFill>
                          <a:latin typeface="+mn-lt"/>
                          <a:ea typeface="+mn-ea"/>
                          <a:cs typeface="+mn-cs"/>
                        </a:rPr>
                        <a:t>6</a:t>
                      </a:r>
                    </a:p>
                  </a:txBody>
                  <a:tcPr marL="0" marR="0" marT="0" marB="0" anchor="b"/>
                </a:tc>
                <a:tc>
                  <a:txBody>
                    <a:bodyPr/>
                    <a:lstStyle/>
                    <a:p>
                      <a:pPr marL="0" algn="r" rtl="0" eaLnBrk="1" fontAlgn="b" latinLnBrk="0" hangingPunct="1"/>
                      <a:r>
                        <a:rPr kumimoji="0" lang="en-US" sz="1600" u="none" strike="noStrike" kern="1200" dirty="0">
                          <a:solidFill>
                            <a:schemeClr val="dk1"/>
                          </a:solidFill>
                          <a:latin typeface="+mn-lt"/>
                          <a:ea typeface="+mn-ea"/>
                          <a:cs typeface="+mn-cs"/>
                        </a:rPr>
                        <a:t>65.57%</a:t>
                      </a:r>
                    </a:p>
                  </a:txBody>
                  <a:tcPr marL="0" marR="0" marT="0" marB="0" anchor="b"/>
                </a:tc>
              </a:tr>
              <a:tr h="234724">
                <a:tc>
                  <a:txBody>
                    <a:bodyPr/>
                    <a:lstStyle/>
                    <a:p>
                      <a:pPr marL="0" algn="r" rtl="0" eaLnBrk="1" fontAlgn="b" latinLnBrk="0" hangingPunct="1"/>
                      <a:r>
                        <a:rPr kumimoji="0" lang="en-US" sz="1600" u="none" strike="noStrike" kern="1200" dirty="0">
                          <a:solidFill>
                            <a:schemeClr val="dk1"/>
                          </a:solidFill>
                          <a:latin typeface="+mn-lt"/>
                          <a:ea typeface="+mn-ea"/>
                          <a:cs typeface="+mn-cs"/>
                        </a:rPr>
                        <a:t>0.150082284</a:t>
                      </a:r>
                    </a:p>
                  </a:txBody>
                  <a:tcPr marL="0" marR="0" marT="0" marB="0" anchor="b"/>
                </a:tc>
                <a:tc>
                  <a:txBody>
                    <a:bodyPr/>
                    <a:lstStyle/>
                    <a:p>
                      <a:pPr marL="0" algn="r" rtl="0" eaLnBrk="1" fontAlgn="b" latinLnBrk="0" hangingPunct="1"/>
                      <a:r>
                        <a:rPr kumimoji="0" lang="en-US" sz="1600" u="none" strike="noStrike" kern="1200" dirty="0">
                          <a:solidFill>
                            <a:schemeClr val="dk1"/>
                          </a:solidFill>
                          <a:latin typeface="+mn-lt"/>
                          <a:ea typeface="+mn-ea"/>
                          <a:cs typeface="+mn-cs"/>
                        </a:rPr>
                        <a:t>5</a:t>
                      </a:r>
                    </a:p>
                  </a:txBody>
                  <a:tcPr marL="0" marR="0" marT="0" marB="0" anchor="b"/>
                </a:tc>
                <a:tc>
                  <a:txBody>
                    <a:bodyPr/>
                    <a:lstStyle/>
                    <a:p>
                      <a:pPr marL="0" algn="r" rtl="0" eaLnBrk="1" fontAlgn="b" latinLnBrk="0" hangingPunct="1"/>
                      <a:r>
                        <a:rPr kumimoji="0" lang="en-US" sz="1600" u="none" strike="noStrike" kern="1200" dirty="0">
                          <a:solidFill>
                            <a:schemeClr val="dk1"/>
                          </a:solidFill>
                          <a:latin typeface="+mn-lt"/>
                          <a:ea typeface="+mn-ea"/>
                          <a:cs typeface="+mn-cs"/>
                        </a:rPr>
                        <a:t>73.77%</a:t>
                      </a:r>
                    </a:p>
                  </a:txBody>
                  <a:tcPr marL="0" marR="0" marT="0" marB="0" anchor="b"/>
                </a:tc>
              </a:tr>
              <a:tr h="234724">
                <a:tc>
                  <a:txBody>
                    <a:bodyPr/>
                    <a:lstStyle/>
                    <a:p>
                      <a:pPr marL="0" algn="r" rtl="0" eaLnBrk="1" fontAlgn="b" latinLnBrk="0" hangingPunct="1"/>
                      <a:r>
                        <a:rPr kumimoji="0" lang="en-US" sz="1600" u="none" strike="noStrike" kern="1200">
                          <a:solidFill>
                            <a:schemeClr val="dk1"/>
                          </a:solidFill>
                          <a:latin typeface="+mn-lt"/>
                          <a:ea typeface="+mn-ea"/>
                          <a:cs typeface="+mn-cs"/>
                        </a:rPr>
                        <a:t>0.225123427</a:t>
                      </a:r>
                    </a:p>
                  </a:txBody>
                  <a:tcPr marL="0" marR="0" marT="0" marB="0" anchor="b"/>
                </a:tc>
                <a:tc>
                  <a:txBody>
                    <a:bodyPr/>
                    <a:lstStyle/>
                    <a:p>
                      <a:pPr marL="0" algn="r" rtl="0" eaLnBrk="1" fontAlgn="b" latinLnBrk="0" hangingPunct="1"/>
                      <a:r>
                        <a:rPr kumimoji="0" lang="en-US" sz="1600" u="none" strike="noStrike" kern="1200" dirty="0">
                          <a:solidFill>
                            <a:schemeClr val="dk1"/>
                          </a:solidFill>
                          <a:latin typeface="+mn-lt"/>
                          <a:ea typeface="+mn-ea"/>
                          <a:cs typeface="+mn-cs"/>
                        </a:rPr>
                        <a:t>4</a:t>
                      </a:r>
                    </a:p>
                  </a:txBody>
                  <a:tcPr marL="0" marR="0" marT="0" marB="0" anchor="b"/>
                </a:tc>
                <a:tc>
                  <a:txBody>
                    <a:bodyPr/>
                    <a:lstStyle/>
                    <a:p>
                      <a:pPr marL="0" algn="r" rtl="0" eaLnBrk="1" fontAlgn="b" latinLnBrk="0" hangingPunct="1"/>
                      <a:r>
                        <a:rPr kumimoji="0" lang="en-US" sz="1600" u="none" strike="noStrike" kern="1200" dirty="0">
                          <a:solidFill>
                            <a:schemeClr val="dk1"/>
                          </a:solidFill>
                          <a:latin typeface="+mn-lt"/>
                          <a:ea typeface="+mn-ea"/>
                          <a:cs typeface="+mn-cs"/>
                        </a:rPr>
                        <a:t>80.33%</a:t>
                      </a:r>
                    </a:p>
                  </a:txBody>
                  <a:tcPr marL="0" marR="0" marT="0" marB="0" anchor="b"/>
                </a:tc>
              </a:tr>
              <a:tr h="234724">
                <a:tc>
                  <a:txBody>
                    <a:bodyPr/>
                    <a:lstStyle/>
                    <a:p>
                      <a:pPr marL="0" algn="r" rtl="0" eaLnBrk="1" fontAlgn="b" latinLnBrk="0" hangingPunct="1"/>
                      <a:r>
                        <a:rPr kumimoji="0" lang="en-US" sz="1600" u="none" strike="noStrike" kern="1200">
                          <a:solidFill>
                            <a:schemeClr val="dk1"/>
                          </a:solidFill>
                          <a:latin typeface="+mn-lt"/>
                          <a:ea typeface="+mn-ea"/>
                          <a:cs typeface="+mn-cs"/>
                        </a:rPr>
                        <a:t>0.300164569</a:t>
                      </a:r>
                    </a:p>
                  </a:txBody>
                  <a:tcPr marL="0" marR="0" marT="0" marB="0" anchor="b"/>
                </a:tc>
                <a:tc>
                  <a:txBody>
                    <a:bodyPr/>
                    <a:lstStyle/>
                    <a:p>
                      <a:pPr marL="0" algn="r" rtl="0" eaLnBrk="1" fontAlgn="b" latinLnBrk="0" hangingPunct="1"/>
                      <a:r>
                        <a:rPr kumimoji="0" lang="en-US" sz="1600" u="none" strike="noStrike" kern="1200" dirty="0">
                          <a:solidFill>
                            <a:schemeClr val="dk1"/>
                          </a:solidFill>
                          <a:latin typeface="+mn-lt"/>
                          <a:ea typeface="+mn-ea"/>
                          <a:cs typeface="+mn-cs"/>
                        </a:rPr>
                        <a:t>7</a:t>
                      </a:r>
                    </a:p>
                  </a:txBody>
                  <a:tcPr marL="0" marR="0" marT="0" marB="0" anchor="b"/>
                </a:tc>
                <a:tc>
                  <a:txBody>
                    <a:bodyPr/>
                    <a:lstStyle/>
                    <a:p>
                      <a:pPr marL="0" algn="r" rtl="0" eaLnBrk="1" fontAlgn="b" latinLnBrk="0" hangingPunct="1"/>
                      <a:r>
                        <a:rPr kumimoji="0" lang="en-US" sz="1600" u="none" strike="noStrike" kern="1200" dirty="0">
                          <a:solidFill>
                            <a:schemeClr val="dk1"/>
                          </a:solidFill>
                          <a:latin typeface="+mn-lt"/>
                          <a:ea typeface="+mn-ea"/>
                          <a:cs typeface="+mn-cs"/>
                        </a:rPr>
                        <a:t>91.80%</a:t>
                      </a:r>
                    </a:p>
                  </a:txBody>
                  <a:tcPr marL="0" marR="0" marT="0" marB="0" anchor="b"/>
                </a:tc>
              </a:tr>
              <a:tr h="234724">
                <a:tc>
                  <a:txBody>
                    <a:bodyPr/>
                    <a:lstStyle/>
                    <a:p>
                      <a:pPr marL="0" algn="r" rtl="0" eaLnBrk="1" fontAlgn="b" latinLnBrk="0" hangingPunct="1"/>
                      <a:r>
                        <a:rPr kumimoji="0" lang="en-US" sz="1600" u="none" strike="noStrike" kern="1200">
                          <a:solidFill>
                            <a:schemeClr val="dk1"/>
                          </a:solidFill>
                          <a:latin typeface="+mn-lt"/>
                          <a:ea typeface="+mn-ea"/>
                          <a:cs typeface="+mn-cs"/>
                        </a:rPr>
                        <a:t>0.375205711</a:t>
                      </a:r>
                    </a:p>
                  </a:txBody>
                  <a:tcPr marL="0" marR="0" marT="0" marB="0" anchor="b"/>
                </a:tc>
                <a:tc>
                  <a:txBody>
                    <a:bodyPr/>
                    <a:lstStyle/>
                    <a:p>
                      <a:pPr marL="0" algn="r" rtl="0" eaLnBrk="1" fontAlgn="b" latinLnBrk="0" hangingPunct="1"/>
                      <a:r>
                        <a:rPr kumimoji="0" lang="en-US" sz="1600" u="none" strike="noStrike" kern="1200" dirty="0">
                          <a:solidFill>
                            <a:schemeClr val="dk1"/>
                          </a:solidFill>
                          <a:latin typeface="+mn-lt"/>
                          <a:ea typeface="+mn-ea"/>
                          <a:cs typeface="+mn-cs"/>
                        </a:rPr>
                        <a:t>3</a:t>
                      </a:r>
                    </a:p>
                  </a:txBody>
                  <a:tcPr marL="0" marR="0" marT="0" marB="0" anchor="b"/>
                </a:tc>
                <a:tc>
                  <a:txBody>
                    <a:bodyPr/>
                    <a:lstStyle/>
                    <a:p>
                      <a:pPr marL="0" algn="r" rtl="0" eaLnBrk="1" fontAlgn="b" latinLnBrk="0" hangingPunct="1"/>
                      <a:r>
                        <a:rPr kumimoji="0" lang="en-US" sz="1600" u="none" strike="noStrike" kern="1200" dirty="0">
                          <a:solidFill>
                            <a:schemeClr val="dk1"/>
                          </a:solidFill>
                          <a:latin typeface="+mn-lt"/>
                          <a:ea typeface="+mn-ea"/>
                          <a:cs typeface="+mn-cs"/>
                        </a:rPr>
                        <a:t>96.72%</a:t>
                      </a:r>
                    </a:p>
                  </a:txBody>
                  <a:tcPr marL="0" marR="0" marT="0" marB="0" anchor="b"/>
                </a:tc>
              </a:tr>
              <a:tr h="234724">
                <a:tc>
                  <a:txBody>
                    <a:bodyPr/>
                    <a:lstStyle/>
                    <a:p>
                      <a:pPr marL="0" algn="r" rtl="0" eaLnBrk="1" fontAlgn="b" latinLnBrk="0" hangingPunct="1"/>
                      <a:r>
                        <a:rPr kumimoji="0" lang="en-US" sz="1600" u="none" strike="noStrike" kern="1200">
                          <a:solidFill>
                            <a:schemeClr val="dk1"/>
                          </a:solidFill>
                          <a:latin typeface="+mn-lt"/>
                          <a:ea typeface="+mn-ea"/>
                          <a:cs typeface="+mn-cs"/>
                        </a:rPr>
                        <a:t>0.450246853</a:t>
                      </a:r>
                    </a:p>
                  </a:txBody>
                  <a:tcPr marL="0" marR="0" marT="0" marB="0" anchor="b"/>
                </a:tc>
                <a:tc>
                  <a:txBody>
                    <a:bodyPr/>
                    <a:lstStyle/>
                    <a:p>
                      <a:pPr marL="0" algn="r" rtl="0" eaLnBrk="1" fontAlgn="b" latinLnBrk="0" hangingPunct="1"/>
                      <a:r>
                        <a:rPr kumimoji="0" lang="en-US" sz="1600" u="none" strike="noStrike" kern="1200" dirty="0">
                          <a:solidFill>
                            <a:schemeClr val="dk1"/>
                          </a:solidFill>
                          <a:latin typeface="+mn-lt"/>
                          <a:ea typeface="+mn-ea"/>
                          <a:cs typeface="+mn-cs"/>
                        </a:rPr>
                        <a:t>1</a:t>
                      </a:r>
                    </a:p>
                  </a:txBody>
                  <a:tcPr marL="0" marR="0" marT="0" marB="0" anchor="b"/>
                </a:tc>
                <a:tc>
                  <a:txBody>
                    <a:bodyPr/>
                    <a:lstStyle/>
                    <a:p>
                      <a:pPr marL="0" algn="r" rtl="0" eaLnBrk="1" fontAlgn="b" latinLnBrk="0" hangingPunct="1"/>
                      <a:r>
                        <a:rPr kumimoji="0" lang="en-US" sz="1600" u="none" strike="noStrike" kern="1200" dirty="0">
                          <a:solidFill>
                            <a:schemeClr val="dk1"/>
                          </a:solidFill>
                          <a:latin typeface="+mn-lt"/>
                          <a:ea typeface="+mn-ea"/>
                          <a:cs typeface="+mn-cs"/>
                        </a:rPr>
                        <a:t>98.36%</a:t>
                      </a:r>
                    </a:p>
                  </a:txBody>
                  <a:tcPr marL="0" marR="0" marT="0" marB="0" anchor="b"/>
                </a:tc>
              </a:tr>
              <a:tr h="234724">
                <a:tc>
                  <a:txBody>
                    <a:bodyPr/>
                    <a:lstStyle/>
                    <a:p>
                      <a:pPr marL="0" algn="r" rtl="0" eaLnBrk="1" fontAlgn="b" latinLnBrk="0" hangingPunct="1"/>
                      <a:r>
                        <a:rPr kumimoji="0" lang="en-US" sz="1600" u="none" strike="noStrike" kern="1200">
                          <a:solidFill>
                            <a:schemeClr val="dk1"/>
                          </a:solidFill>
                          <a:latin typeface="+mn-lt"/>
                          <a:ea typeface="+mn-ea"/>
                          <a:cs typeface="+mn-cs"/>
                        </a:rPr>
                        <a:t>More</a:t>
                      </a:r>
                    </a:p>
                  </a:txBody>
                  <a:tcPr marL="0" marR="0" marT="0" marB="0" anchor="b"/>
                </a:tc>
                <a:tc>
                  <a:txBody>
                    <a:bodyPr/>
                    <a:lstStyle/>
                    <a:p>
                      <a:pPr marL="0" algn="r" rtl="0" eaLnBrk="1" fontAlgn="b" latinLnBrk="0" hangingPunct="1"/>
                      <a:r>
                        <a:rPr kumimoji="0" lang="en-US" sz="1600" u="none" strike="noStrike" kern="1200" dirty="0">
                          <a:solidFill>
                            <a:schemeClr val="dk1"/>
                          </a:solidFill>
                          <a:latin typeface="+mn-lt"/>
                          <a:ea typeface="+mn-ea"/>
                          <a:cs typeface="+mn-cs"/>
                        </a:rPr>
                        <a:t>1</a:t>
                      </a:r>
                    </a:p>
                  </a:txBody>
                  <a:tcPr marL="0" marR="0" marT="0" marB="0" anchor="b"/>
                </a:tc>
                <a:tc>
                  <a:txBody>
                    <a:bodyPr/>
                    <a:lstStyle/>
                    <a:p>
                      <a:pPr marL="0" algn="r" rtl="0" eaLnBrk="1" fontAlgn="b" latinLnBrk="0" hangingPunct="1"/>
                      <a:r>
                        <a:rPr kumimoji="0" lang="en-US" sz="1600" u="none" strike="noStrike" kern="1200" dirty="0">
                          <a:solidFill>
                            <a:schemeClr val="dk1"/>
                          </a:solidFill>
                          <a:latin typeface="+mn-lt"/>
                          <a:ea typeface="+mn-ea"/>
                          <a:cs typeface="+mn-cs"/>
                        </a:rPr>
                        <a:t>100.00%</a:t>
                      </a:r>
                    </a:p>
                  </a:txBody>
                  <a:tcPr marL="0" marR="0" marT="0" marB="0" anchor="b"/>
                </a:tc>
              </a:tr>
              <a:tr h="234724">
                <a:tc>
                  <a:txBody>
                    <a:bodyPr/>
                    <a:lstStyle/>
                    <a:p>
                      <a:pPr marL="0" algn="r" rtl="0" eaLnBrk="1" fontAlgn="b" latinLnBrk="0" hangingPunct="1"/>
                      <a:endParaRPr kumimoji="0" lang="en-US" sz="1600" u="none" strike="noStrike" kern="1200" dirty="0">
                        <a:solidFill>
                          <a:schemeClr val="dk1"/>
                        </a:solidFill>
                        <a:latin typeface="+mn-lt"/>
                        <a:ea typeface="+mn-ea"/>
                        <a:cs typeface="+mn-cs"/>
                      </a:endParaRPr>
                    </a:p>
                  </a:txBody>
                  <a:tcPr marL="0" marR="0" marT="0" marB="0" anchor="b"/>
                </a:tc>
                <a:tc>
                  <a:txBody>
                    <a:bodyPr/>
                    <a:lstStyle/>
                    <a:p>
                      <a:pPr marL="0" algn="r" rtl="0" eaLnBrk="1" fontAlgn="b" latinLnBrk="0" hangingPunct="1"/>
                      <a:endParaRPr kumimoji="0" lang="en-US" sz="1600" u="none" strike="noStrike" kern="1200" dirty="0">
                        <a:solidFill>
                          <a:schemeClr val="dk1"/>
                        </a:solidFill>
                        <a:latin typeface="+mn-lt"/>
                        <a:ea typeface="+mn-ea"/>
                        <a:cs typeface="+mn-cs"/>
                      </a:endParaRPr>
                    </a:p>
                  </a:txBody>
                  <a:tcPr marL="0" marR="0" marT="0" marB="0" anchor="ctr"/>
                </a:tc>
                <a:tc>
                  <a:txBody>
                    <a:bodyPr/>
                    <a:lstStyle/>
                    <a:p>
                      <a:pPr marL="0" algn="r" rtl="0" eaLnBrk="1" fontAlgn="b" latinLnBrk="0" hangingPunct="1"/>
                      <a:endParaRPr kumimoji="0" lang="en-US" sz="1600" u="none" strike="noStrike" kern="1200" dirty="0">
                        <a:solidFill>
                          <a:schemeClr val="dk1"/>
                        </a:solidFill>
                        <a:latin typeface="+mn-lt"/>
                        <a:ea typeface="+mn-ea"/>
                        <a:cs typeface="+mn-cs"/>
                      </a:endParaRPr>
                    </a:p>
                  </a:txBody>
                  <a:tcPr marL="0" marR="0" marT="0" marB="0" anchor="ctr"/>
                </a:tc>
              </a:tr>
              <a:tr h="469447">
                <a:tc>
                  <a:txBody>
                    <a:bodyPr/>
                    <a:lstStyle/>
                    <a:p>
                      <a:pPr marL="0" algn="r" rtl="0" eaLnBrk="1" fontAlgn="b" latinLnBrk="0" hangingPunct="1"/>
                      <a:r>
                        <a:rPr kumimoji="0" lang="en-US" sz="1600" u="none" strike="noStrike" kern="1200" dirty="0" smtClean="0">
                          <a:solidFill>
                            <a:schemeClr val="dk1"/>
                          </a:solidFill>
                          <a:latin typeface="+mn-lt"/>
                          <a:ea typeface="+mn-ea"/>
                          <a:cs typeface="+mn-cs"/>
                        </a:rPr>
                        <a:t>Average:  </a:t>
                      </a:r>
                      <a:r>
                        <a:rPr kumimoji="0" lang="en-US" sz="1600" u="none" strike="noStrike" kern="1200" dirty="0">
                          <a:solidFill>
                            <a:schemeClr val="dk1"/>
                          </a:solidFill>
                          <a:latin typeface="+mn-lt"/>
                          <a:ea typeface="+mn-ea"/>
                          <a:cs typeface="+mn-cs"/>
                        </a:rPr>
                        <a:t>2009-2010</a:t>
                      </a:r>
                    </a:p>
                  </a:txBody>
                  <a:tcPr marL="0" marR="0" marT="0" marB="0" anchor="b"/>
                </a:tc>
                <a:tc>
                  <a:txBody>
                    <a:bodyPr/>
                    <a:lstStyle/>
                    <a:p>
                      <a:pPr marL="0" algn="r" rtl="0" eaLnBrk="1" fontAlgn="b" latinLnBrk="0" hangingPunct="1"/>
                      <a:r>
                        <a:rPr kumimoji="0" lang="en-US" sz="1600" u="none" strike="noStrike" kern="1200" dirty="0">
                          <a:solidFill>
                            <a:schemeClr val="dk1"/>
                          </a:solidFill>
                          <a:latin typeface="+mn-lt"/>
                          <a:ea typeface="+mn-ea"/>
                          <a:cs typeface="+mn-cs"/>
                        </a:rPr>
                        <a:t>Frequency</a:t>
                      </a:r>
                    </a:p>
                  </a:txBody>
                  <a:tcPr marL="0" marR="0" marT="0" marB="0" anchor="ctr"/>
                </a:tc>
                <a:tc>
                  <a:txBody>
                    <a:bodyPr/>
                    <a:lstStyle/>
                    <a:p>
                      <a:pPr marL="0" algn="r" rtl="0" eaLnBrk="1" fontAlgn="b" latinLnBrk="0" hangingPunct="1"/>
                      <a:r>
                        <a:rPr kumimoji="0" lang="en-US" sz="1600" u="none" strike="noStrike" kern="1200" dirty="0">
                          <a:solidFill>
                            <a:schemeClr val="dk1"/>
                          </a:solidFill>
                          <a:latin typeface="+mn-lt"/>
                          <a:ea typeface="+mn-ea"/>
                          <a:cs typeface="+mn-cs"/>
                        </a:rPr>
                        <a:t>Cumulative %</a:t>
                      </a:r>
                    </a:p>
                  </a:txBody>
                  <a:tcPr marL="0" marR="0" marT="0" marB="0" anchor="ctr"/>
                </a:tc>
              </a:tr>
              <a:tr h="234724">
                <a:tc>
                  <a:txBody>
                    <a:bodyPr/>
                    <a:lstStyle/>
                    <a:p>
                      <a:pPr marL="0" algn="r" rtl="0" eaLnBrk="1" fontAlgn="b" latinLnBrk="0" hangingPunct="1"/>
                      <a:r>
                        <a:rPr kumimoji="0" lang="en-US" sz="1600" b="1" u="none" strike="noStrike" kern="1200" dirty="0">
                          <a:solidFill>
                            <a:srgbClr val="FF0000"/>
                          </a:solidFill>
                          <a:latin typeface="+mn-lt"/>
                          <a:ea typeface="+mn-ea"/>
                          <a:cs typeface="+mn-cs"/>
                        </a:rPr>
                        <a:t>0</a:t>
                      </a:r>
                    </a:p>
                  </a:txBody>
                  <a:tcPr marL="0" marR="0" marT="0" marB="0" anchor="b"/>
                </a:tc>
                <a:tc>
                  <a:txBody>
                    <a:bodyPr/>
                    <a:lstStyle/>
                    <a:p>
                      <a:pPr marL="0" algn="r" rtl="0" eaLnBrk="1" fontAlgn="b" latinLnBrk="0" hangingPunct="1"/>
                      <a:r>
                        <a:rPr kumimoji="0" lang="en-US" sz="1600" b="1" u="none" strike="noStrike" kern="1200" dirty="0">
                          <a:solidFill>
                            <a:srgbClr val="FF0000"/>
                          </a:solidFill>
                          <a:latin typeface="+mn-lt"/>
                          <a:ea typeface="+mn-ea"/>
                          <a:cs typeface="+mn-cs"/>
                        </a:rPr>
                        <a:t>31</a:t>
                      </a:r>
                    </a:p>
                  </a:txBody>
                  <a:tcPr marL="0" marR="0" marT="0" marB="0" anchor="b"/>
                </a:tc>
                <a:tc>
                  <a:txBody>
                    <a:bodyPr/>
                    <a:lstStyle/>
                    <a:p>
                      <a:pPr marL="0" algn="r" rtl="0" eaLnBrk="1" fontAlgn="b" latinLnBrk="0" hangingPunct="1"/>
                      <a:r>
                        <a:rPr kumimoji="0" lang="en-US" sz="1600" b="1" u="none" strike="noStrike" kern="1200" dirty="0">
                          <a:solidFill>
                            <a:srgbClr val="FF0000"/>
                          </a:solidFill>
                          <a:latin typeface="+mn-lt"/>
                          <a:ea typeface="+mn-ea"/>
                          <a:cs typeface="+mn-cs"/>
                        </a:rPr>
                        <a:t>50.82%</a:t>
                      </a:r>
                    </a:p>
                  </a:txBody>
                  <a:tcPr marL="0" marR="0" marT="0" marB="0" anchor="b"/>
                </a:tc>
              </a:tr>
              <a:tr h="234724">
                <a:tc>
                  <a:txBody>
                    <a:bodyPr/>
                    <a:lstStyle/>
                    <a:p>
                      <a:pPr marL="0" algn="r" rtl="0" eaLnBrk="1" fontAlgn="b" latinLnBrk="0" hangingPunct="1"/>
                      <a:r>
                        <a:rPr kumimoji="0" lang="en-US" sz="1600" u="none" strike="noStrike" kern="1200" dirty="0">
                          <a:solidFill>
                            <a:schemeClr val="dk1"/>
                          </a:solidFill>
                          <a:latin typeface="+mn-lt"/>
                          <a:ea typeface="+mn-ea"/>
                          <a:cs typeface="+mn-cs"/>
                        </a:rPr>
                        <a:t>0.075041142</a:t>
                      </a:r>
                    </a:p>
                  </a:txBody>
                  <a:tcPr marL="0" marR="0" marT="0" marB="0" anchor="b"/>
                </a:tc>
                <a:tc>
                  <a:txBody>
                    <a:bodyPr/>
                    <a:lstStyle/>
                    <a:p>
                      <a:pPr marL="0" algn="r" rtl="0" eaLnBrk="1" fontAlgn="b" latinLnBrk="0" hangingPunct="1"/>
                      <a:r>
                        <a:rPr kumimoji="0" lang="en-US" sz="1600" u="none" strike="noStrike" kern="1200">
                          <a:solidFill>
                            <a:schemeClr val="dk1"/>
                          </a:solidFill>
                          <a:latin typeface="+mn-lt"/>
                          <a:ea typeface="+mn-ea"/>
                          <a:cs typeface="+mn-cs"/>
                        </a:rPr>
                        <a:t>6</a:t>
                      </a:r>
                    </a:p>
                  </a:txBody>
                  <a:tcPr marL="0" marR="0" marT="0" marB="0" anchor="b"/>
                </a:tc>
                <a:tc>
                  <a:txBody>
                    <a:bodyPr/>
                    <a:lstStyle/>
                    <a:p>
                      <a:pPr marL="0" algn="r" rtl="0" eaLnBrk="1" fontAlgn="b" latinLnBrk="0" hangingPunct="1"/>
                      <a:r>
                        <a:rPr kumimoji="0" lang="en-US" sz="1600" u="none" strike="noStrike" kern="1200" dirty="0">
                          <a:solidFill>
                            <a:schemeClr val="dk1"/>
                          </a:solidFill>
                          <a:latin typeface="+mn-lt"/>
                          <a:ea typeface="+mn-ea"/>
                          <a:cs typeface="+mn-cs"/>
                        </a:rPr>
                        <a:t>60.66%</a:t>
                      </a:r>
                    </a:p>
                  </a:txBody>
                  <a:tcPr marL="0" marR="0" marT="0" marB="0" anchor="b"/>
                </a:tc>
              </a:tr>
              <a:tr h="234724">
                <a:tc>
                  <a:txBody>
                    <a:bodyPr/>
                    <a:lstStyle/>
                    <a:p>
                      <a:pPr marL="0" algn="r" rtl="0" eaLnBrk="1" fontAlgn="b" latinLnBrk="0" hangingPunct="1"/>
                      <a:r>
                        <a:rPr kumimoji="0" lang="en-US" sz="1600" u="none" strike="noStrike" kern="1200" dirty="0">
                          <a:solidFill>
                            <a:schemeClr val="dk1"/>
                          </a:solidFill>
                          <a:latin typeface="+mn-lt"/>
                          <a:ea typeface="+mn-ea"/>
                          <a:cs typeface="+mn-cs"/>
                        </a:rPr>
                        <a:t>0.150082284</a:t>
                      </a:r>
                    </a:p>
                  </a:txBody>
                  <a:tcPr marL="0" marR="0" marT="0" marB="0" anchor="b"/>
                </a:tc>
                <a:tc>
                  <a:txBody>
                    <a:bodyPr/>
                    <a:lstStyle/>
                    <a:p>
                      <a:pPr marL="0" algn="r" rtl="0" eaLnBrk="1" fontAlgn="b" latinLnBrk="0" hangingPunct="1"/>
                      <a:r>
                        <a:rPr kumimoji="0" lang="en-US" sz="1600" u="none" strike="noStrike" kern="1200" dirty="0">
                          <a:solidFill>
                            <a:schemeClr val="dk1"/>
                          </a:solidFill>
                          <a:latin typeface="+mn-lt"/>
                          <a:ea typeface="+mn-ea"/>
                          <a:cs typeface="+mn-cs"/>
                        </a:rPr>
                        <a:t>11</a:t>
                      </a:r>
                    </a:p>
                  </a:txBody>
                  <a:tcPr marL="0" marR="0" marT="0" marB="0" anchor="b"/>
                </a:tc>
                <a:tc>
                  <a:txBody>
                    <a:bodyPr/>
                    <a:lstStyle/>
                    <a:p>
                      <a:pPr marL="0" algn="r" rtl="0" eaLnBrk="1" fontAlgn="b" latinLnBrk="0" hangingPunct="1"/>
                      <a:r>
                        <a:rPr kumimoji="0" lang="en-US" sz="1600" u="none" strike="noStrike" kern="1200" dirty="0">
                          <a:solidFill>
                            <a:schemeClr val="dk1"/>
                          </a:solidFill>
                          <a:latin typeface="+mn-lt"/>
                          <a:ea typeface="+mn-ea"/>
                          <a:cs typeface="+mn-cs"/>
                        </a:rPr>
                        <a:t>78.69%</a:t>
                      </a:r>
                    </a:p>
                  </a:txBody>
                  <a:tcPr marL="0" marR="0" marT="0" marB="0" anchor="b"/>
                </a:tc>
              </a:tr>
              <a:tr h="234724">
                <a:tc>
                  <a:txBody>
                    <a:bodyPr/>
                    <a:lstStyle/>
                    <a:p>
                      <a:pPr marL="0" algn="r" rtl="0" eaLnBrk="1" fontAlgn="b" latinLnBrk="0" hangingPunct="1"/>
                      <a:r>
                        <a:rPr kumimoji="0" lang="en-US" sz="1600" u="none" strike="noStrike" kern="1200" dirty="0">
                          <a:solidFill>
                            <a:schemeClr val="dk1"/>
                          </a:solidFill>
                          <a:latin typeface="+mn-lt"/>
                          <a:ea typeface="+mn-ea"/>
                          <a:cs typeface="+mn-cs"/>
                        </a:rPr>
                        <a:t>0.225123427</a:t>
                      </a:r>
                    </a:p>
                  </a:txBody>
                  <a:tcPr marL="0" marR="0" marT="0" marB="0" anchor="b"/>
                </a:tc>
                <a:tc>
                  <a:txBody>
                    <a:bodyPr/>
                    <a:lstStyle/>
                    <a:p>
                      <a:pPr marL="0" algn="r" rtl="0" eaLnBrk="1" fontAlgn="b" latinLnBrk="0" hangingPunct="1"/>
                      <a:r>
                        <a:rPr kumimoji="0" lang="en-US" sz="1600" u="none" strike="noStrike" kern="1200" dirty="0">
                          <a:solidFill>
                            <a:schemeClr val="dk1"/>
                          </a:solidFill>
                          <a:latin typeface="+mn-lt"/>
                          <a:ea typeface="+mn-ea"/>
                          <a:cs typeface="+mn-cs"/>
                        </a:rPr>
                        <a:t>8</a:t>
                      </a:r>
                    </a:p>
                  </a:txBody>
                  <a:tcPr marL="0" marR="0" marT="0" marB="0" anchor="b"/>
                </a:tc>
                <a:tc>
                  <a:txBody>
                    <a:bodyPr/>
                    <a:lstStyle/>
                    <a:p>
                      <a:pPr marL="0" algn="r" rtl="0" eaLnBrk="1" fontAlgn="b" latinLnBrk="0" hangingPunct="1"/>
                      <a:r>
                        <a:rPr kumimoji="0" lang="en-US" sz="1600" u="none" strike="noStrike" kern="1200" dirty="0">
                          <a:solidFill>
                            <a:schemeClr val="dk1"/>
                          </a:solidFill>
                          <a:latin typeface="+mn-lt"/>
                          <a:ea typeface="+mn-ea"/>
                          <a:cs typeface="+mn-cs"/>
                        </a:rPr>
                        <a:t>91.80%</a:t>
                      </a:r>
                    </a:p>
                  </a:txBody>
                  <a:tcPr marL="0" marR="0" marT="0" marB="0" anchor="b"/>
                </a:tc>
              </a:tr>
              <a:tr h="234724">
                <a:tc>
                  <a:txBody>
                    <a:bodyPr/>
                    <a:lstStyle/>
                    <a:p>
                      <a:pPr marL="0" algn="r" rtl="0" eaLnBrk="1" fontAlgn="b" latinLnBrk="0" hangingPunct="1"/>
                      <a:r>
                        <a:rPr kumimoji="0" lang="en-US" sz="1600" u="none" strike="noStrike" kern="1200" dirty="0">
                          <a:solidFill>
                            <a:schemeClr val="dk1"/>
                          </a:solidFill>
                          <a:latin typeface="+mn-lt"/>
                          <a:ea typeface="+mn-ea"/>
                          <a:cs typeface="+mn-cs"/>
                        </a:rPr>
                        <a:t>0.300164569</a:t>
                      </a:r>
                    </a:p>
                  </a:txBody>
                  <a:tcPr marL="0" marR="0" marT="0" marB="0" anchor="b"/>
                </a:tc>
                <a:tc>
                  <a:txBody>
                    <a:bodyPr/>
                    <a:lstStyle/>
                    <a:p>
                      <a:pPr marL="0" algn="r" rtl="0" eaLnBrk="1" fontAlgn="b" latinLnBrk="0" hangingPunct="1"/>
                      <a:r>
                        <a:rPr kumimoji="0" lang="en-US" sz="1600" u="none" strike="noStrike" kern="1200" dirty="0">
                          <a:solidFill>
                            <a:schemeClr val="dk1"/>
                          </a:solidFill>
                          <a:latin typeface="+mn-lt"/>
                          <a:ea typeface="+mn-ea"/>
                          <a:cs typeface="+mn-cs"/>
                        </a:rPr>
                        <a:t>3</a:t>
                      </a:r>
                    </a:p>
                  </a:txBody>
                  <a:tcPr marL="0" marR="0" marT="0" marB="0" anchor="b"/>
                </a:tc>
                <a:tc>
                  <a:txBody>
                    <a:bodyPr/>
                    <a:lstStyle/>
                    <a:p>
                      <a:pPr marL="0" algn="r" rtl="0" eaLnBrk="1" fontAlgn="b" latinLnBrk="0" hangingPunct="1"/>
                      <a:r>
                        <a:rPr kumimoji="0" lang="en-US" sz="1600" u="none" strike="noStrike" kern="1200" dirty="0">
                          <a:solidFill>
                            <a:schemeClr val="dk1"/>
                          </a:solidFill>
                          <a:latin typeface="+mn-lt"/>
                          <a:ea typeface="+mn-ea"/>
                          <a:cs typeface="+mn-cs"/>
                        </a:rPr>
                        <a:t>96.72%</a:t>
                      </a:r>
                    </a:p>
                  </a:txBody>
                  <a:tcPr marL="0" marR="0" marT="0" marB="0" anchor="b"/>
                </a:tc>
              </a:tr>
              <a:tr h="234724">
                <a:tc>
                  <a:txBody>
                    <a:bodyPr/>
                    <a:lstStyle/>
                    <a:p>
                      <a:pPr marL="0" algn="r" rtl="0" eaLnBrk="1" fontAlgn="b" latinLnBrk="0" hangingPunct="1"/>
                      <a:r>
                        <a:rPr kumimoji="0" lang="en-US" sz="1600" u="none" strike="noStrike" kern="1200" dirty="0">
                          <a:solidFill>
                            <a:schemeClr val="dk1"/>
                          </a:solidFill>
                          <a:latin typeface="+mn-lt"/>
                          <a:ea typeface="+mn-ea"/>
                          <a:cs typeface="+mn-cs"/>
                        </a:rPr>
                        <a:t>0.375205711</a:t>
                      </a:r>
                    </a:p>
                  </a:txBody>
                  <a:tcPr marL="0" marR="0" marT="0" marB="0" anchor="b"/>
                </a:tc>
                <a:tc>
                  <a:txBody>
                    <a:bodyPr/>
                    <a:lstStyle/>
                    <a:p>
                      <a:pPr marL="0" algn="r" rtl="0" eaLnBrk="1" fontAlgn="b" latinLnBrk="0" hangingPunct="1"/>
                      <a:r>
                        <a:rPr kumimoji="0" lang="en-US" sz="1600" u="none" strike="noStrike" kern="1200">
                          <a:solidFill>
                            <a:schemeClr val="dk1"/>
                          </a:solidFill>
                          <a:latin typeface="+mn-lt"/>
                          <a:ea typeface="+mn-ea"/>
                          <a:cs typeface="+mn-cs"/>
                        </a:rPr>
                        <a:t>2</a:t>
                      </a:r>
                    </a:p>
                  </a:txBody>
                  <a:tcPr marL="0" marR="0" marT="0" marB="0" anchor="b"/>
                </a:tc>
                <a:tc>
                  <a:txBody>
                    <a:bodyPr/>
                    <a:lstStyle/>
                    <a:p>
                      <a:pPr marL="0" algn="r" rtl="0" eaLnBrk="1" fontAlgn="b" latinLnBrk="0" hangingPunct="1"/>
                      <a:r>
                        <a:rPr kumimoji="0" lang="en-US" sz="1600" u="none" strike="noStrike" kern="1200" dirty="0">
                          <a:solidFill>
                            <a:schemeClr val="dk1"/>
                          </a:solidFill>
                          <a:latin typeface="+mn-lt"/>
                          <a:ea typeface="+mn-ea"/>
                          <a:cs typeface="+mn-cs"/>
                        </a:rPr>
                        <a:t>100.00%</a:t>
                      </a:r>
                    </a:p>
                  </a:txBody>
                  <a:tcPr marL="0" marR="0" marT="0" marB="0" anchor="b"/>
                </a:tc>
              </a:tr>
              <a:tr h="234724">
                <a:tc>
                  <a:txBody>
                    <a:bodyPr/>
                    <a:lstStyle/>
                    <a:p>
                      <a:pPr marL="0" algn="r" rtl="0" eaLnBrk="1" fontAlgn="b" latinLnBrk="0" hangingPunct="1"/>
                      <a:r>
                        <a:rPr kumimoji="0" lang="en-US" sz="1600" u="none" strike="noStrike" kern="1200" dirty="0">
                          <a:solidFill>
                            <a:schemeClr val="dk1"/>
                          </a:solidFill>
                          <a:latin typeface="+mn-lt"/>
                          <a:ea typeface="+mn-ea"/>
                          <a:cs typeface="+mn-cs"/>
                        </a:rPr>
                        <a:t>0.450246853</a:t>
                      </a:r>
                    </a:p>
                  </a:txBody>
                  <a:tcPr marL="0" marR="0" marT="0" marB="0" anchor="b"/>
                </a:tc>
                <a:tc>
                  <a:txBody>
                    <a:bodyPr/>
                    <a:lstStyle/>
                    <a:p>
                      <a:pPr marL="0" algn="r" rtl="0" eaLnBrk="1" fontAlgn="b" latinLnBrk="0" hangingPunct="1"/>
                      <a:r>
                        <a:rPr kumimoji="0" lang="en-US" sz="1600" u="none" strike="noStrike" kern="1200">
                          <a:solidFill>
                            <a:schemeClr val="dk1"/>
                          </a:solidFill>
                          <a:latin typeface="+mn-lt"/>
                          <a:ea typeface="+mn-ea"/>
                          <a:cs typeface="+mn-cs"/>
                        </a:rPr>
                        <a:t>0</a:t>
                      </a:r>
                    </a:p>
                  </a:txBody>
                  <a:tcPr marL="0" marR="0" marT="0" marB="0" anchor="b"/>
                </a:tc>
                <a:tc>
                  <a:txBody>
                    <a:bodyPr/>
                    <a:lstStyle/>
                    <a:p>
                      <a:pPr marL="0" algn="r" rtl="0" eaLnBrk="1" fontAlgn="b" latinLnBrk="0" hangingPunct="1"/>
                      <a:r>
                        <a:rPr kumimoji="0" lang="en-US" sz="1600" u="none" strike="noStrike" kern="1200" dirty="0">
                          <a:solidFill>
                            <a:schemeClr val="dk1"/>
                          </a:solidFill>
                          <a:latin typeface="+mn-lt"/>
                          <a:ea typeface="+mn-ea"/>
                          <a:cs typeface="+mn-cs"/>
                        </a:rPr>
                        <a:t>100.00%</a:t>
                      </a:r>
                    </a:p>
                  </a:txBody>
                  <a:tcPr marL="0" marR="0" marT="0" marB="0" anchor="b"/>
                </a:tc>
              </a:tr>
              <a:tr h="234724">
                <a:tc>
                  <a:txBody>
                    <a:bodyPr/>
                    <a:lstStyle/>
                    <a:p>
                      <a:pPr marL="0" algn="r" rtl="0" eaLnBrk="1" fontAlgn="b" latinLnBrk="0" hangingPunct="1"/>
                      <a:r>
                        <a:rPr kumimoji="0" lang="en-US" sz="1600" u="none" strike="noStrike" kern="1200" dirty="0">
                          <a:solidFill>
                            <a:schemeClr val="dk1"/>
                          </a:solidFill>
                          <a:latin typeface="+mn-lt"/>
                          <a:ea typeface="+mn-ea"/>
                          <a:cs typeface="+mn-cs"/>
                        </a:rPr>
                        <a:t>More</a:t>
                      </a:r>
                    </a:p>
                  </a:txBody>
                  <a:tcPr marL="0" marR="0" marT="0" marB="0" anchor="b"/>
                </a:tc>
                <a:tc>
                  <a:txBody>
                    <a:bodyPr/>
                    <a:lstStyle/>
                    <a:p>
                      <a:pPr marL="0" algn="r" rtl="0" eaLnBrk="1" fontAlgn="b" latinLnBrk="0" hangingPunct="1"/>
                      <a:r>
                        <a:rPr kumimoji="0" lang="en-US" sz="1600" u="none" strike="noStrike" kern="1200" dirty="0">
                          <a:solidFill>
                            <a:schemeClr val="dk1"/>
                          </a:solidFill>
                          <a:latin typeface="+mn-lt"/>
                          <a:ea typeface="+mn-ea"/>
                          <a:cs typeface="+mn-cs"/>
                        </a:rPr>
                        <a:t>0</a:t>
                      </a:r>
                    </a:p>
                  </a:txBody>
                  <a:tcPr marL="0" marR="0" marT="0" marB="0" anchor="b"/>
                </a:tc>
                <a:tc>
                  <a:txBody>
                    <a:bodyPr/>
                    <a:lstStyle/>
                    <a:p>
                      <a:pPr marL="0" algn="r" rtl="0" eaLnBrk="1" fontAlgn="b" latinLnBrk="0" hangingPunct="1"/>
                      <a:r>
                        <a:rPr kumimoji="0" lang="en-US" sz="1600" u="none" strike="noStrike" kern="1200" dirty="0">
                          <a:solidFill>
                            <a:schemeClr val="dk1"/>
                          </a:solidFill>
                          <a:latin typeface="+mn-lt"/>
                          <a:ea typeface="+mn-ea"/>
                          <a:cs typeface="+mn-cs"/>
                        </a:rPr>
                        <a:t>100.00%</a:t>
                      </a:r>
                    </a:p>
                  </a:txBody>
                  <a:tcPr marL="0" marR="0" marT="0" marB="0" anchor="b"/>
                </a:tc>
              </a:tr>
            </a:tbl>
          </a:graphicData>
        </a:graphic>
      </p:graphicFrame>
      <p:sp>
        <p:nvSpPr>
          <p:cNvPr id="6" name="TextBox 5"/>
          <p:cNvSpPr txBox="1"/>
          <p:nvPr/>
        </p:nvSpPr>
        <p:spPr>
          <a:xfrm>
            <a:off x="6072198" y="1714488"/>
            <a:ext cx="2786082" cy="3831818"/>
          </a:xfrm>
          <a:prstGeom prst="rect">
            <a:avLst/>
          </a:prstGeom>
          <a:solidFill>
            <a:schemeClr val="accent6">
              <a:lumMod val="75000"/>
            </a:schemeClr>
          </a:solidFill>
        </p:spPr>
        <p:txBody>
          <a:bodyPr wrap="square" rtlCol="0" anchor="ctr">
            <a:spAutoFit/>
          </a:bodyPr>
          <a:lstStyle/>
          <a:p>
            <a:pPr algn="ctr">
              <a:lnSpc>
                <a:spcPct val="150000"/>
              </a:lnSpc>
            </a:pPr>
            <a:r>
              <a:rPr lang="en-ZA" b="1" dirty="0" smtClean="0">
                <a:solidFill>
                  <a:schemeClr val="bg1"/>
                </a:solidFill>
              </a:rPr>
              <a:t>Percent of Total Expenditure on Materials &amp; Bulk Purchases Costs– 2003/4 compared to 2009/10</a:t>
            </a:r>
          </a:p>
          <a:p>
            <a:pPr algn="ctr">
              <a:lnSpc>
                <a:spcPct val="150000"/>
              </a:lnSpc>
            </a:pPr>
            <a:endParaRPr lang="en-ZA" b="1" dirty="0" smtClean="0">
              <a:solidFill>
                <a:schemeClr val="bg1"/>
              </a:solidFill>
            </a:endParaRPr>
          </a:p>
          <a:p>
            <a:pPr algn="ctr">
              <a:lnSpc>
                <a:spcPct val="150000"/>
              </a:lnSpc>
            </a:pPr>
            <a:r>
              <a:rPr lang="en-ZA" b="1" dirty="0" smtClean="0">
                <a:solidFill>
                  <a:schemeClr val="bg1"/>
                </a:solidFill>
              </a:rPr>
              <a:t>Frequency = Number of Municipalities (</a:t>
            </a:r>
            <a:r>
              <a:rPr lang="en-ZA" b="1" i="1" dirty="0" smtClean="0">
                <a:solidFill>
                  <a:schemeClr val="bg1"/>
                </a:solidFill>
              </a:rPr>
              <a:t>N</a:t>
            </a:r>
            <a:r>
              <a:rPr lang="en-ZA" b="1" dirty="0" smtClean="0">
                <a:solidFill>
                  <a:schemeClr val="bg1"/>
                </a:solidFill>
              </a:rPr>
              <a:t>=61)</a:t>
            </a:r>
            <a:endParaRPr lang="en-ZA" b="1" dirty="0">
              <a:solidFill>
                <a:schemeClr val="bg1"/>
              </a:solidFill>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79512" y="188640"/>
            <a:ext cx="8672514" cy="1143008"/>
          </a:xfrm>
          <a:solidFill>
            <a:schemeClr val="bg2">
              <a:lumMod val="75000"/>
            </a:schemeClr>
          </a:solidFill>
        </p:spPr>
        <p:txBody>
          <a:bodyPr>
            <a:normAutofit/>
          </a:bodyPr>
          <a:lstStyle/>
          <a:p>
            <a:r>
              <a:rPr lang="en-US" sz="3200" dirty="0" smtClean="0"/>
              <a:t>Materials &amp; Bulk purchases costs as a % of total expenditure (Smaller is Better)</a:t>
            </a:r>
            <a:endParaRPr lang="en-US" sz="3200" dirty="0"/>
          </a:p>
        </p:txBody>
      </p:sp>
      <p:graphicFrame>
        <p:nvGraphicFramePr>
          <p:cNvPr id="4" name="Chart 3"/>
          <p:cNvGraphicFramePr/>
          <p:nvPr/>
        </p:nvGraphicFramePr>
        <p:xfrm>
          <a:off x="357158" y="1484784"/>
          <a:ext cx="8429684" cy="5184576"/>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23528" y="188640"/>
            <a:ext cx="8424936" cy="1000132"/>
          </a:xfrm>
          <a:solidFill>
            <a:schemeClr val="bg2">
              <a:lumMod val="75000"/>
            </a:schemeClr>
          </a:solidFill>
        </p:spPr>
        <p:txBody>
          <a:bodyPr>
            <a:normAutofit fontScale="90000"/>
          </a:bodyPr>
          <a:lstStyle/>
          <a:p>
            <a:pPr algn="just"/>
            <a:r>
              <a:rPr lang="en-US" dirty="0" smtClean="0"/>
              <a:t>Electricity costs as a % of total expenditure (Smaller is Better)</a:t>
            </a:r>
            <a:endParaRPr lang="en-US" dirty="0"/>
          </a:p>
        </p:txBody>
      </p:sp>
      <p:graphicFrame>
        <p:nvGraphicFramePr>
          <p:cNvPr id="5" name="Table 4"/>
          <p:cNvGraphicFramePr>
            <a:graphicFrameLocks noGrp="1"/>
          </p:cNvGraphicFramePr>
          <p:nvPr/>
        </p:nvGraphicFramePr>
        <p:xfrm>
          <a:off x="251520" y="1412776"/>
          <a:ext cx="5572164" cy="5120640"/>
        </p:xfrm>
        <a:graphic>
          <a:graphicData uri="http://schemas.openxmlformats.org/drawingml/2006/table">
            <a:tbl>
              <a:tblPr>
                <a:tableStyleId>{35758FB7-9AC5-4552-8A53-C91805E547FA}</a:tableStyleId>
              </a:tblPr>
              <a:tblGrid>
                <a:gridCol w="3000397"/>
                <a:gridCol w="1428759"/>
                <a:gridCol w="1143008"/>
              </a:tblGrid>
              <a:tr h="483055">
                <a:tc>
                  <a:txBody>
                    <a:bodyPr/>
                    <a:lstStyle/>
                    <a:p>
                      <a:pPr marL="0" algn="r" rtl="0" eaLnBrk="1" fontAlgn="b" latinLnBrk="0" hangingPunct="1"/>
                      <a:r>
                        <a:rPr kumimoji="0" lang="en-US" sz="1600" u="none" strike="noStrike" kern="1200" dirty="0" smtClean="0">
                          <a:solidFill>
                            <a:schemeClr val="dk1"/>
                          </a:solidFill>
                          <a:latin typeface="+mn-lt"/>
                          <a:ea typeface="+mn-ea"/>
                          <a:cs typeface="+mn-cs"/>
                        </a:rPr>
                        <a:t>Average: </a:t>
                      </a:r>
                      <a:r>
                        <a:rPr kumimoji="0" lang="en-US" sz="1600" u="none" strike="noStrike" kern="1200" dirty="0">
                          <a:solidFill>
                            <a:schemeClr val="dk1"/>
                          </a:solidFill>
                          <a:latin typeface="+mn-lt"/>
                          <a:ea typeface="+mn-ea"/>
                          <a:cs typeface="+mn-cs"/>
                        </a:rPr>
                        <a:t>2003-2004</a:t>
                      </a:r>
                    </a:p>
                  </a:txBody>
                  <a:tcPr marL="0" marR="0" marT="0" marB="0" anchor="b"/>
                </a:tc>
                <a:tc>
                  <a:txBody>
                    <a:bodyPr/>
                    <a:lstStyle/>
                    <a:p>
                      <a:pPr marL="0" algn="r" rtl="0" eaLnBrk="1" fontAlgn="b" latinLnBrk="0" hangingPunct="1"/>
                      <a:r>
                        <a:rPr kumimoji="0" lang="en-US" sz="1600" u="none" strike="noStrike" kern="1200" dirty="0">
                          <a:solidFill>
                            <a:schemeClr val="dk1"/>
                          </a:solidFill>
                          <a:latin typeface="+mn-lt"/>
                          <a:ea typeface="+mn-ea"/>
                          <a:cs typeface="+mn-cs"/>
                        </a:rPr>
                        <a:t>Frequency</a:t>
                      </a:r>
                    </a:p>
                  </a:txBody>
                  <a:tcPr marL="0" marR="0" marT="0" marB="0" anchor="ctr"/>
                </a:tc>
                <a:tc>
                  <a:txBody>
                    <a:bodyPr/>
                    <a:lstStyle/>
                    <a:p>
                      <a:pPr marL="0" algn="r" rtl="0" eaLnBrk="1" fontAlgn="b" latinLnBrk="0" hangingPunct="1"/>
                      <a:r>
                        <a:rPr kumimoji="0" lang="en-US" sz="1600" u="none" strike="noStrike" kern="1200" dirty="0">
                          <a:solidFill>
                            <a:schemeClr val="dk1"/>
                          </a:solidFill>
                          <a:latin typeface="+mn-lt"/>
                          <a:ea typeface="+mn-ea"/>
                          <a:cs typeface="+mn-cs"/>
                        </a:rPr>
                        <a:t>Cumulative %</a:t>
                      </a:r>
                    </a:p>
                  </a:txBody>
                  <a:tcPr marL="0" marR="0" marT="0" marB="0" anchor="ctr"/>
                </a:tc>
              </a:tr>
              <a:tr h="241527">
                <a:tc>
                  <a:txBody>
                    <a:bodyPr/>
                    <a:lstStyle/>
                    <a:p>
                      <a:pPr marL="0" algn="r" rtl="0" eaLnBrk="1" fontAlgn="b" latinLnBrk="0" hangingPunct="1"/>
                      <a:r>
                        <a:rPr kumimoji="0" lang="en-US" sz="1600" b="1" u="none" strike="noStrike" kern="1200" dirty="0">
                          <a:solidFill>
                            <a:srgbClr val="FF0000"/>
                          </a:solidFill>
                          <a:latin typeface="+mn-lt"/>
                          <a:ea typeface="+mn-ea"/>
                          <a:cs typeface="+mn-cs"/>
                        </a:rPr>
                        <a:t>0</a:t>
                      </a:r>
                    </a:p>
                  </a:txBody>
                  <a:tcPr marL="0" marR="0" marT="0" marB="0" anchor="b"/>
                </a:tc>
                <a:tc>
                  <a:txBody>
                    <a:bodyPr/>
                    <a:lstStyle/>
                    <a:p>
                      <a:pPr marL="0" algn="r" rtl="0" eaLnBrk="1" fontAlgn="b" latinLnBrk="0" hangingPunct="1"/>
                      <a:r>
                        <a:rPr kumimoji="0" lang="en-US" sz="1600" b="1" u="none" strike="noStrike" kern="1200" dirty="0">
                          <a:solidFill>
                            <a:srgbClr val="FF0000"/>
                          </a:solidFill>
                          <a:latin typeface="+mn-lt"/>
                          <a:ea typeface="+mn-ea"/>
                          <a:cs typeface="+mn-cs"/>
                        </a:rPr>
                        <a:t>46</a:t>
                      </a:r>
                    </a:p>
                  </a:txBody>
                  <a:tcPr marL="0" marR="0" marT="0" marB="0" anchor="b"/>
                </a:tc>
                <a:tc>
                  <a:txBody>
                    <a:bodyPr/>
                    <a:lstStyle/>
                    <a:p>
                      <a:pPr marL="0" algn="r" rtl="0" eaLnBrk="1" fontAlgn="b" latinLnBrk="0" hangingPunct="1"/>
                      <a:r>
                        <a:rPr kumimoji="0" lang="en-US" sz="1600" b="1" u="none" strike="noStrike" kern="1200" dirty="0">
                          <a:solidFill>
                            <a:srgbClr val="FF0000"/>
                          </a:solidFill>
                          <a:latin typeface="+mn-lt"/>
                          <a:ea typeface="+mn-ea"/>
                          <a:cs typeface="+mn-cs"/>
                        </a:rPr>
                        <a:t>75.41%</a:t>
                      </a:r>
                    </a:p>
                  </a:txBody>
                  <a:tcPr marL="0" marR="0" marT="0" marB="0" anchor="b"/>
                </a:tc>
              </a:tr>
              <a:tr h="241527">
                <a:tc>
                  <a:txBody>
                    <a:bodyPr/>
                    <a:lstStyle/>
                    <a:p>
                      <a:pPr marL="0" algn="r" rtl="0" eaLnBrk="1" fontAlgn="b" latinLnBrk="0" hangingPunct="1"/>
                      <a:r>
                        <a:rPr kumimoji="0" lang="en-US" sz="1600" u="none" strike="noStrike" kern="1200" dirty="0">
                          <a:solidFill>
                            <a:schemeClr val="dk1"/>
                          </a:solidFill>
                          <a:latin typeface="+mn-lt"/>
                          <a:ea typeface="+mn-ea"/>
                          <a:cs typeface="+mn-cs"/>
                        </a:rPr>
                        <a:t>0.005217018</a:t>
                      </a:r>
                    </a:p>
                  </a:txBody>
                  <a:tcPr marL="0" marR="0" marT="0" marB="0" anchor="b"/>
                </a:tc>
                <a:tc>
                  <a:txBody>
                    <a:bodyPr/>
                    <a:lstStyle/>
                    <a:p>
                      <a:pPr marL="0" algn="r" rtl="0" eaLnBrk="1" fontAlgn="b" latinLnBrk="0" hangingPunct="1"/>
                      <a:r>
                        <a:rPr kumimoji="0" lang="en-US" sz="1600" u="none" strike="noStrike" kern="1200" dirty="0">
                          <a:solidFill>
                            <a:schemeClr val="dk1"/>
                          </a:solidFill>
                          <a:latin typeface="+mn-lt"/>
                          <a:ea typeface="+mn-ea"/>
                          <a:cs typeface="+mn-cs"/>
                        </a:rPr>
                        <a:t>2</a:t>
                      </a:r>
                    </a:p>
                  </a:txBody>
                  <a:tcPr marL="0" marR="0" marT="0" marB="0" anchor="b"/>
                </a:tc>
                <a:tc>
                  <a:txBody>
                    <a:bodyPr/>
                    <a:lstStyle/>
                    <a:p>
                      <a:pPr marL="0" algn="r" rtl="0" eaLnBrk="1" fontAlgn="b" latinLnBrk="0" hangingPunct="1"/>
                      <a:r>
                        <a:rPr kumimoji="0" lang="en-US" sz="1600" u="none" strike="noStrike" kern="1200" dirty="0">
                          <a:solidFill>
                            <a:schemeClr val="dk1"/>
                          </a:solidFill>
                          <a:latin typeface="+mn-lt"/>
                          <a:ea typeface="+mn-ea"/>
                          <a:cs typeface="+mn-cs"/>
                        </a:rPr>
                        <a:t>78.69%</a:t>
                      </a:r>
                    </a:p>
                  </a:txBody>
                  <a:tcPr marL="0" marR="0" marT="0" marB="0" anchor="b"/>
                </a:tc>
              </a:tr>
              <a:tr h="241527">
                <a:tc>
                  <a:txBody>
                    <a:bodyPr/>
                    <a:lstStyle/>
                    <a:p>
                      <a:pPr marL="0" algn="r" rtl="0" eaLnBrk="1" fontAlgn="b" latinLnBrk="0" hangingPunct="1"/>
                      <a:r>
                        <a:rPr kumimoji="0" lang="en-US" sz="1600" u="none" strike="noStrike" kern="1200" dirty="0">
                          <a:solidFill>
                            <a:schemeClr val="dk1"/>
                          </a:solidFill>
                          <a:latin typeface="+mn-lt"/>
                          <a:ea typeface="+mn-ea"/>
                          <a:cs typeface="+mn-cs"/>
                        </a:rPr>
                        <a:t>0.010434036</a:t>
                      </a:r>
                    </a:p>
                  </a:txBody>
                  <a:tcPr marL="0" marR="0" marT="0" marB="0" anchor="b"/>
                </a:tc>
                <a:tc>
                  <a:txBody>
                    <a:bodyPr/>
                    <a:lstStyle/>
                    <a:p>
                      <a:pPr marL="0" algn="r" rtl="0" eaLnBrk="1" fontAlgn="b" latinLnBrk="0" hangingPunct="1"/>
                      <a:r>
                        <a:rPr kumimoji="0" lang="en-US" sz="1600" u="none" strike="noStrike" kern="1200" dirty="0">
                          <a:solidFill>
                            <a:schemeClr val="dk1"/>
                          </a:solidFill>
                          <a:latin typeface="+mn-lt"/>
                          <a:ea typeface="+mn-ea"/>
                          <a:cs typeface="+mn-cs"/>
                        </a:rPr>
                        <a:t>5</a:t>
                      </a:r>
                    </a:p>
                  </a:txBody>
                  <a:tcPr marL="0" marR="0" marT="0" marB="0" anchor="b"/>
                </a:tc>
                <a:tc>
                  <a:txBody>
                    <a:bodyPr/>
                    <a:lstStyle/>
                    <a:p>
                      <a:pPr marL="0" algn="r" rtl="0" eaLnBrk="1" fontAlgn="b" latinLnBrk="0" hangingPunct="1"/>
                      <a:r>
                        <a:rPr kumimoji="0" lang="en-US" sz="1600" u="none" strike="noStrike" kern="1200" dirty="0">
                          <a:solidFill>
                            <a:schemeClr val="dk1"/>
                          </a:solidFill>
                          <a:latin typeface="+mn-lt"/>
                          <a:ea typeface="+mn-ea"/>
                          <a:cs typeface="+mn-cs"/>
                        </a:rPr>
                        <a:t>86.89%</a:t>
                      </a:r>
                    </a:p>
                  </a:txBody>
                  <a:tcPr marL="0" marR="0" marT="0" marB="0" anchor="b"/>
                </a:tc>
              </a:tr>
              <a:tr h="241527">
                <a:tc>
                  <a:txBody>
                    <a:bodyPr/>
                    <a:lstStyle/>
                    <a:p>
                      <a:pPr marL="0" algn="r" rtl="0" eaLnBrk="1" fontAlgn="b" latinLnBrk="0" hangingPunct="1"/>
                      <a:r>
                        <a:rPr kumimoji="0" lang="en-US" sz="1600" u="none" strike="noStrike" kern="1200" dirty="0">
                          <a:solidFill>
                            <a:schemeClr val="dk1"/>
                          </a:solidFill>
                          <a:latin typeface="+mn-lt"/>
                          <a:ea typeface="+mn-ea"/>
                          <a:cs typeface="+mn-cs"/>
                        </a:rPr>
                        <a:t>0.015651054</a:t>
                      </a:r>
                    </a:p>
                  </a:txBody>
                  <a:tcPr marL="0" marR="0" marT="0" marB="0" anchor="b"/>
                </a:tc>
                <a:tc>
                  <a:txBody>
                    <a:bodyPr/>
                    <a:lstStyle/>
                    <a:p>
                      <a:pPr marL="0" algn="r" rtl="0" eaLnBrk="1" fontAlgn="b" latinLnBrk="0" hangingPunct="1"/>
                      <a:r>
                        <a:rPr kumimoji="0" lang="en-US" sz="1600" u="none" strike="noStrike" kern="1200" dirty="0">
                          <a:solidFill>
                            <a:schemeClr val="dk1"/>
                          </a:solidFill>
                          <a:latin typeface="+mn-lt"/>
                          <a:ea typeface="+mn-ea"/>
                          <a:cs typeface="+mn-cs"/>
                        </a:rPr>
                        <a:t>1</a:t>
                      </a:r>
                    </a:p>
                  </a:txBody>
                  <a:tcPr marL="0" marR="0" marT="0" marB="0" anchor="b"/>
                </a:tc>
                <a:tc>
                  <a:txBody>
                    <a:bodyPr/>
                    <a:lstStyle/>
                    <a:p>
                      <a:pPr marL="0" algn="r" rtl="0" eaLnBrk="1" fontAlgn="b" latinLnBrk="0" hangingPunct="1"/>
                      <a:r>
                        <a:rPr kumimoji="0" lang="en-US" sz="1600" u="none" strike="noStrike" kern="1200" dirty="0">
                          <a:solidFill>
                            <a:schemeClr val="dk1"/>
                          </a:solidFill>
                          <a:latin typeface="+mn-lt"/>
                          <a:ea typeface="+mn-ea"/>
                          <a:cs typeface="+mn-cs"/>
                        </a:rPr>
                        <a:t>88.52%</a:t>
                      </a:r>
                    </a:p>
                  </a:txBody>
                  <a:tcPr marL="0" marR="0" marT="0" marB="0" anchor="b"/>
                </a:tc>
              </a:tr>
              <a:tr h="241527">
                <a:tc>
                  <a:txBody>
                    <a:bodyPr/>
                    <a:lstStyle/>
                    <a:p>
                      <a:pPr marL="0" algn="r" rtl="0" eaLnBrk="1" fontAlgn="b" latinLnBrk="0" hangingPunct="1"/>
                      <a:r>
                        <a:rPr kumimoji="0" lang="en-US" sz="1600" u="none" strike="noStrike" kern="1200" dirty="0">
                          <a:solidFill>
                            <a:schemeClr val="dk1"/>
                          </a:solidFill>
                          <a:latin typeface="+mn-lt"/>
                          <a:ea typeface="+mn-ea"/>
                          <a:cs typeface="+mn-cs"/>
                        </a:rPr>
                        <a:t>0.020868072</a:t>
                      </a:r>
                    </a:p>
                  </a:txBody>
                  <a:tcPr marL="0" marR="0" marT="0" marB="0" anchor="b"/>
                </a:tc>
                <a:tc>
                  <a:txBody>
                    <a:bodyPr/>
                    <a:lstStyle/>
                    <a:p>
                      <a:pPr marL="0" algn="r" rtl="0" eaLnBrk="1" fontAlgn="b" latinLnBrk="0" hangingPunct="1"/>
                      <a:r>
                        <a:rPr kumimoji="0" lang="en-US" sz="1600" u="none" strike="noStrike" kern="1200">
                          <a:solidFill>
                            <a:schemeClr val="dk1"/>
                          </a:solidFill>
                          <a:latin typeface="+mn-lt"/>
                          <a:ea typeface="+mn-ea"/>
                          <a:cs typeface="+mn-cs"/>
                        </a:rPr>
                        <a:t>2</a:t>
                      </a:r>
                    </a:p>
                  </a:txBody>
                  <a:tcPr marL="0" marR="0" marT="0" marB="0" anchor="b"/>
                </a:tc>
                <a:tc>
                  <a:txBody>
                    <a:bodyPr/>
                    <a:lstStyle/>
                    <a:p>
                      <a:pPr marL="0" algn="r" rtl="0" eaLnBrk="1" fontAlgn="b" latinLnBrk="0" hangingPunct="1"/>
                      <a:r>
                        <a:rPr kumimoji="0" lang="en-US" sz="1600" u="none" strike="noStrike" kern="1200" dirty="0">
                          <a:solidFill>
                            <a:schemeClr val="dk1"/>
                          </a:solidFill>
                          <a:latin typeface="+mn-lt"/>
                          <a:ea typeface="+mn-ea"/>
                          <a:cs typeface="+mn-cs"/>
                        </a:rPr>
                        <a:t>91.80%</a:t>
                      </a:r>
                    </a:p>
                  </a:txBody>
                  <a:tcPr marL="0" marR="0" marT="0" marB="0" anchor="b"/>
                </a:tc>
              </a:tr>
              <a:tr h="241527">
                <a:tc>
                  <a:txBody>
                    <a:bodyPr/>
                    <a:lstStyle/>
                    <a:p>
                      <a:pPr marL="0" algn="r" rtl="0" eaLnBrk="1" fontAlgn="b" latinLnBrk="0" hangingPunct="1"/>
                      <a:r>
                        <a:rPr kumimoji="0" lang="en-US" sz="1600" u="none" strike="noStrike" kern="1200" dirty="0">
                          <a:solidFill>
                            <a:schemeClr val="dk1"/>
                          </a:solidFill>
                          <a:latin typeface="+mn-lt"/>
                          <a:ea typeface="+mn-ea"/>
                          <a:cs typeface="+mn-cs"/>
                        </a:rPr>
                        <a:t>0.02608509</a:t>
                      </a:r>
                    </a:p>
                  </a:txBody>
                  <a:tcPr marL="0" marR="0" marT="0" marB="0" anchor="b"/>
                </a:tc>
                <a:tc>
                  <a:txBody>
                    <a:bodyPr/>
                    <a:lstStyle/>
                    <a:p>
                      <a:pPr marL="0" algn="r" rtl="0" eaLnBrk="1" fontAlgn="b" latinLnBrk="0" hangingPunct="1"/>
                      <a:r>
                        <a:rPr kumimoji="0" lang="en-US" sz="1600" u="none" strike="noStrike" kern="1200" dirty="0">
                          <a:solidFill>
                            <a:schemeClr val="dk1"/>
                          </a:solidFill>
                          <a:latin typeface="+mn-lt"/>
                          <a:ea typeface="+mn-ea"/>
                          <a:cs typeface="+mn-cs"/>
                        </a:rPr>
                        <a:t>2</a:t>
                      </a:r>
                    </a:p>
                  </a:txBody>
                  <a:tcPr marL="0" marR="0" marT="0" marB="0" anchor="b"/>
                </a:tc>
                <a:tc>
                  <a:txBody>
                    <a:bodyPr/>
                    <a:lstStyle/>
                    <a:p>
                      <a:pPr marL="0" algn="r" rtl="0" eaLnBrk="1" fontAlgn="b" latinLnBrk="0" hangingPunct="1"/>
                      <a:r>
                        <a:rPr kumimoji="0" lang="en-US" sz="1600" u="none" strike="noStrike" kern="1200" dirty="0">
                          <a:solidFill>
                            <a:schemeClr val="dk1"/>
                          </a:solidFill>
                          <a:latin typeface="+mn-lt"/>
                          <a:ea typeface="+mn-ea"/>
                          <a:cs typeface="+mn-cs"/>
                        </a:rPr>
                        <a:t>95.08%</a:t>
                      </a:r>
                    </a:p>
                  </a:txBody>
                  <a:tcPr marL="0" marR="0" marT="0" marB="0" anchor="b"/>
                </a:tc>
              </a:tr>
              <a:tr h="241527">
                <a:tc>
                  <a:txBody>
                    <a:bodyPr/>
                    <a:lstStyle/>
                    <a:p>
                      <a:pPr marL="0" algn="r" rtl="0" eaLnBrk="1" fontAlgn="b" latinLnBrk="0" hangingPunct="1"/>
                      <a:r>
                        <a:rPr kumimoji="0" lang="en-US" sz="1600" u="none" strike="noStrike" kern="1200" dirty="0">
                          <a:solidFill>
                            <a:schemeClr val="dk1"/>
                          </a:solidFill>
                          <a:latin typeface="+mn-lt"/>
                          <a:ea typeface="+mn-ea"/>
                          <a:cs typeface="+mn-cs"/>
                        </a:rPr>
                        <a:t>0.031302108</a:t>
                      </a:r>
                    </a:p>
                  </a:txBody>
                  <a:tcPr marL="0" marR="0" marT="0" marB="0" anchor="b"/>
                </a:tc>
                <a:tc>
                  <a:txBody>
                    <a:bodyPr/>
                    <a:lstStyle/>
                    <a:p>
                      <a:pPr marL="0" algn="r" rtl="0" eaLnBrk="1" fontAlgn="b" latinLnBrk="0" hangingPunct="1"/>
                      <a:r>
                        <a:rPr kumimoji="0" lang="en-US" sz="1600" u="none" strike="noStrike" kern="1200" dirty="0">
                          <a:solidFill>
                            <a:schemeClr val="dk1"/>
                          </a:solidFill>
                          <a:latin typeface="+mn-lt"/>
                          <a:ea typeface="+mn-ea"/>
                          <a:cs typeface="+mn-cs"/>
                        </a:rPr>
                        <a:t>1</a:t>
                      </a:r>
                    </a:p>
                  </a:txBody>
                  <a:tcPr marL="0" marR="0" marT="0" marB="0" anchor="b"/>
                </a:tc>
                <a:tc>
                  <a:txBody>
                    <a:bodyPr/>
                    <a:lstStyle/>
                    <a:p>
                      <a:pPr marL="0" algn="r" rtl="0" eaLnBrk="1" fontAlgn="b" latinLnBrk="0" hangingPunct="1"/>
                      <a:r>
                        <a:rPr kumimoji="0" lang="en-US" sz="1600" u="none" strike="noStrike" kern="1200" dirty="0">
                          <a:solidFill>
                            <a:schemeClr val="dk1"/>
                          </a:solidFill>
                          <a:latin typeface="+mn-lt"/>
                          <a:ea typeface="+mn-ea"/>
                          <a:cs typeface="+mn-cs"/>
                        </a:rPr>
                        <a:t>96.72%</a:t>
                      </a:r>
                    </a:p>
                  </a:txBody>
                  <a:tcPr marL="0" marR="0" marT="0" marB="0" anchor="b"/>
                </a:tc>
              </a:tr>
              <a:tr h="241527">
                <a:tc>
                  <a:txBody>
                    <a:bodyPr/>
                    <a:lstStyle/>
                    <a:p>
                      <a:pPr marL="0" algn="r" rtl="0" eaLnBrk="1" fontAlgn="b" latinLnBrk="0" hangingPunct="1"/>
                      <a:r>
                        <a:rPr kumimoji="0" lang="en-US" sz="1600" u="none" strike="noStrike" kern="1200" dirty="0">
                          <a:solidFill>
                            <a:schemeClr val="dk1"/>
                          </a:solidFill>
                          <a:latin typeface="+mn-lt"/>
                          <a:ea typeface="+mn-ea"/>
                          <a:cs typeface="+mn-cs"/>
                        </a:rPr>
                        <a:t>More</a:t>
                      </a:r>
                    </a:p>
                  </a:txBody>
                  <a:tcPr marL="0" marR="0" marT="0" marB="0" anchor="b"/>
                </a:tc>
                <a:tc>
                  <a:txBody>
                    <a:bodyPr/>
                    <a:lstStyle/>
                    <a:p>
                      <a:pPr marL="0" algn="r" rtl="0" eaLnBrk="1" fontAlgn="b" latinLnBrk="0" hangingPunct="1"/>
                      <a:r>
                        <a:rPr kumimoji="0" lang="en-US" sz="1600" u="none" strike="noStrike" kern="1200">
                          <a:solidFill>
                            <a:schemeClr val="dk1"/>
                          </a:solidFill>
                          <a:latin typeface="+mn-lt"/>
                          <a:ea typeface="+mn-ea"/>
                          <a:cs typeface="+mn-cs"/>
                        </a:rPr>
                        <a:t>2</a:t>
                      </a:r>
                    </a:p>
                  </a:txBody>
                  <a:tcPr marL="0" marR="0" marT="0" marB="0" anchor="b"/>
                </a:tc>
                <a:tc>
                  <a:txBody>
                    <a:bodyPr/>
                    <a:lstStyle/>
                    <a:p>
                      <a:pPr marL="0" algn="r" rtl="0" eaLnBrk="1" fontAlgn="b" latinLnBrk="0" hangingPunct="1"/>
                      <a:r>
                        <a:rPr kumimoji="0" lang="en-US" sz="1600" u="none" strike="noStrike" kern="1200" dirty="0">
                          <a:solidFill>
                            <a:schemeClr val="dk1"/>
                          </a:solidFill>
                          <a:latin typeface="+mn-lt"/>
                          <a:ea typeface="+mn-ea"/>
                          <a:cs typeface="+mn-cs"/>
                        </a:rPr>
                        <a:t>100.00%</a:t>
                      </a:r>
                    </a:p>
                  </a:txBody>
                  <a:tcPr marL="0" marR="0" marT="0" marB="0" anchor="b"/>
                </a:tc>
              </a:tr>
              <a:tr h="241527">
                <a:tc>
                  <a:txBody>
                    <a:bodyPr/>
                    <a:lstStyle/>
                    <a:p>
                      <a:pPr marL="0" algn="r" rtl="0" eaLnBrk="1" fontAlgn="b" latinLnBrk="0" hangingPunct="1"/>
                      <a:endParaRPr kumimoji="0" lang="en-US" sz="1600" u="none" strike="noStrike" kern="1200" dirty="0">
                        <a:solidFill>
                          <a:schemeClr val="dk1"/>
                        </a:solidFill>
                        <a:latin typeface="+mn-lt"/>
                        <a:ea typeface="+mn-ea"/>
                        <a:cs typeface="+mn-cs"/>
                      </a:endParaRPr>
                    </a:p>
                  </a:txBody>
                  <a:tcPr marL="0" marR="0" marT="0" marB="0" anchor="b"/>
                </a:tc>
                <a:tc>
                  <a:txBody>
                    <a:bodyPr/>
                    <a:lstStyle/>
                    <a:p>
                      <a:pPr marL="0" algn="r" rtl="0" eaLnBrk="1" fontAlgn="b" latinLnBrk="0" hangingPunct="1"/>
                      <a:endParaRPr kumimoji="0" lang="en-US" sz="1600" u="none" strike="noStrike" kern="1200" dirty="0">
                        <a:solidFill>
                          <a:schemeClr val="dk1"/>
                        </a:solidFill>
                        <a:latin typeface="+mn-lt"/>
                        <a:ea typeface="+mn-ea"/>
                        <a:cs typeface="+mn-cs"/>
                      </a:endParaRPr>
                    </a:p>
                  </a:txBody>
                  <a:tcPr marL="0" marR="0" marT="0" marB="0" anchor="ctr"/>
                </a:tc>
                <a:tc>
                  <a:txBody>
                    <a:bodyPr/>
                    <a:lstStyle/>
                    <a:p>
                      <a:pPr marL="0" algn="r" rtl="0" eaLnBrk="1" fontAlgn="b" latinLnBrk="0" hangingPunct="1"/>
                      <a:endParaRPr kumimoji="0" lang="en-US" sz="1600" u="none" strike="noStrike" kern="1200" dirty="0">
                        <a:solidFill>
                          <a:schemeClr val="dk1"/>
                        </a:solidFill>
                        <a:latin typeface="+mn-lt"/>
                        <a:ea typeface="+mn-ea"/>
                        <a:cs typeface="+mn-cs"/>
                      </a:endParaRPr>
                    </a:p>
                  </a:txBody>
                  <a:tcPr marL="0" marR="0" marT="0" marB="0" anchor="ctr"/>
                </a:tc>
              </a:tr>
              <a:tr h="483055">
                <a:tc>
                  <a:txBody>
                    <a:bodyPr/>
                    <a:lstStyle/>
                    <a:p>
                      <a:pPr marL="0" algn="r" rtl="0" eaLnBrk="1" fontAlgn="b" latinLnBrk="0" hangingPunct="1"/>
                      <a:r>
                        <a:rPr kumimoji="0" lang="en-US" sz="1600" u="none" strike="noStrike" kern="1200" dirty="0" smtClean="0">
                          <a:solidFill>
                            <a:schemeClr val="dk1"/>
                          </a:solidFill>
                          <a:latin typeface="+mn-lt"/>
                          <a:ea typeface="+mn-ea"/>
                          <a:cs typeface="+mn-cs"/>
                        </a:rPr>
                        <a:t>Average:  </a:t>
                      </a:r>
                      <a:r>
                        <a:rPr kumimoji="0" lang="en-US" sz="1600" u="none" strike="noStrike" kern="1200" dirty="0">
                          <a:solidFill>
                            <a:schemeClr val="dk1"/>
                          </a:solidFill>
                          <a:latin typeface="+mn-lt"/>
                          <a:ea typeface="+mn-ea"/>
                          <a:cs typeface="+mn-cs"/>
                        </a:rPr>
                        <a:t>2009-2010</a:t>
                      </a:r>
                    </a:p>
                  </a:txBody>
                  <a:tcPr marL="0" marR="0" marT="0" marB="0" anchor="b"/>
                </a:tc>
                <a:tc>
                  <a:txBody>
                    <a:bodyPr/>
                    <a:lstStyle/>
                    <a:p>
                      <a:pPr marL="0" algn="r" rtl="0" eaLnBrk="1" fontAlgn="b" latinLnBrk="0" hangingPunct="1"/>
                      <a:r>
                        <a:rPr kumimoji="0" lang="en-US" sz="1600" u="none" strike="noStrike" kern="1200" dirty="0">
                          <a:solidFill>
                            <a:schemeClr val="dk1"/>
                          </a:solidFill>
                          <a:latin typeface="+mn-lt"/>
                          <a:ea typeface="+mn-ea"/>
                          <a:cs typeface="+mn-cs"/>
                        </a:rPr>
                        <a:t>Frequency</a:t>
                      </a:r>
                    </a:p>
                  </a:txBody>
                  <a:tcPr marL="0" marR="0" marT="0" marB="0" anchor="ctr"/>
                </a:tc>
                <a:tc>
                  <a:txBody>
                    <a:bodyPr/>
                    <a:lstStyle/>
                    <a:p>
                      <a:pPr marL="0" algn="r" rtl="0" eaLnBrk="1" fontAlgn="b" latinLnBrk="0" hangingPunct="1"/>
                      <a:r>
                        <a:rPr kumimoji="0" lang="en-US" sz="1600" u="none" strike="noStrike" kern="1200" dirty="0">
                          <a:solidFill>
                            <a:schemeClr val="dk1"/>
                          </a:solidFill>
                          <a:latin typeface="+mn-lt"/>
                          <a:ea typeface="+mn-ea"/>
                          <a:cs typeface="+mn-cs"/>
                        </a:rPr>
                        <a:t>Cumulative %</a:t>
                      </a:r>
                    </a:p>
                  </a:txBody>
                  <a:tcPr marL="0" marR="0" marT="0" marB="0" anchor="ctr"/>
                </a:tc>
              </a:tr>
              <a:tr h="241527">
                <a:tc>
                  <a:txBody>
                    <a:bodyPr/>
                    <a:lstStyle/>
                    <a:p>
                      <a:pPr marL="0" algn="r" rtl="0" eaLnBrk="1" fontAlgn="b" latinLnBrk="0" hangingPunct="1"/>
                      <a:r>
                        <a:rPr kumimoji="0" lang="en-US" sz="1600" b="1" u="none" strike="noStrike" kern="1200" dirty="0">
                          <a:solidFill>
                            <a:srgbClr val="FF0000"/>
                          </a:solidFill>
                          <a:latin typeface="+mn-lt"/>
                          <a:ea typeface="+mn-ea"/>
                          <a:cs typeface="+mn-cs"/>
                        </a:rPr>
                        <a:t>0</a:t>
                      </a:r>
                    </a:p>
                  </a:txBody>
                  <a:tcPr marL="0" marR="0" marT="0" marB="0" anchor="b"/>
                </a:tc>
                <a:tc>
                  <a:txBody>
                    <a:bodyPr/>
                    <a:lstStyle/>
                    <a:p>
                      <a:pPr marL="0" algn="r" rtl="0" eaLnBrk="1" fontAlgn="b" latinLnBrk="0" hangingPunct="1"/>
                      <a:r>
                        <a:rPr kumimoji="0" lang="en-US" sz="1600" b="1" u="none" strike="noStrike" kern="1200" dirty="0">
                          <a:solidFill>
                            <a:srgbClr val="FF0000"/>
                          </a:solidFill>
                          <a:latin typeface="+mn-lt"/>
                          <a:ea typeface="+mn-ea"/>
                          <a:cs typeface="+mn-cs"/>
                        </a:rPr>
                        <a:t>45</a:t>
                      </a:r>
                    </a:p>
                  </a:txBody>
                  <a:tcPr marL="0" marR="0" marT="0" marB="0" anchor="b"/>
                </a:tc>
                <a:tc>
                  <a:txBody>
                    <a:bodyPr/>
                    <a:lstStyle/>
                    <a:p>
                      <a:pPr marL="0" algn="r" rtl="0" eaLnBrk="1" fontAlgn="b" latinLnBrk="0" hangingPunct="1"/>
                      <a:r>
                        <a:rPr kumimoji="0" lang="en-US" sz="1600" b="1" u="none" strike="noStrike" kern="1200" dirty="0">
                          <a:solidFill>
                            <a:srgbClr val="FF0000"/>
                          </a:solidFill>
                          <a:latin typeface="+mn-lt"/>
                          <a:ea typeface="+mn-ea"/>
                          <a:cs typeface="+mn-cs"/>
                        </a:rPr>
                        <a:t>73.77%</a:t>
                      </a:r>
                    </a:p>
                  </a:txBody>
                  <a:tcPr marL="0" marR="0" marT="0" marB="0" anchor="b"/>
                </a:tc>
              </a:tr>
              <a:tr h="241527">
                <a:tc>
                  <a:txBody>
                    <a:bodyPr/>
                    <a:lstStyle/>
                    <a:p>
                      <a:pPr marL="0" algn="r" rtl="0" eaLnBrk="1" fontAlgn="b" latinLnBrk="0" hangingPunct="1"/>
                      <a:r>
                        <a:rPr kumimoji="0" lang="en-US" sz="1600" u="none" strike="noStrike" kern="1200" dirty="0">
                          <a:solidFill>
                            <a:schemeClr val="dk1"/>
                          </a:solidFill>
                          <a:latin typeface="+mn-lt"/>
                          <a:ea typeface="+mn-ea"/>
                          <a:cs typeface="+mn-cs"/>
                        </a:rPr>
                        <a:t>0.005217018</a:t>
                      </a:r>
                    </a:p>
                  </a:txBody>
                  <a:tcPr marL="0" marR="0" marT="0" marB="0" anchor="b"/>
                </a:tc>
                <a:tc>
                  <a:txBody>
                    <a:bodyPr/>
                    <a:lstStyle/>
                    <a:p>
                      <a:pPr marL="0" algn="r" rtl="0" eaLnBrk="1" fontAlgn="b" latinLnBrk="0" hangingPunct="1"/>
                      <a:r>
                        <a:rPr kumimoji="0" lang="en-US" sz="1600" u="none" strike="noStrike" kern="1200">
                          <a:solidFill>
                            <a:schemeClr val="dk1"/>
                          </a:solidFill>
                          <a:latin typeface="+mn-lt"/>
                          <a:ea typeface="+mn-ea"/>
                          <a:cs typeface="+mn-cs"/>
                        </a:rPr>
                        <a:t>3</a:t>
                      </a:r>
                    </a:p>
                  </a:txBody>
                  <a:tcPr marL="0" marR="0" marT="0" marB="0" anchor="b"/>
                </a:tc>
                <a:tc>
                  <a:txBody>
                    <a:bodyPr/>
                    <a:lstStyle/>
                    <a:p>
                      <a:pPr marL="0" algn="r" rtl="0" eaLnBrk="1" fontAlgn="b" latinLnBrk="0" hangingPunct="1"/>
                      <a:r>
                        <a:rPr kumimoji="0" lang="en-US" sz="1600" u="none" strike="noStrike" kern="1200" dirty="0">
                          <a:solidFill>
                            <a:schemeClr val="dk1"/>
                          </a:solidFill>
                          <a:latin typeface="+mn-lt"/>
                          <a:ea typeface="+mn-ea"/>
                          <a:cs typeface="+mn-cs"/>
                        </a:rPr>
                        <a:t>78.69%</a:t>
                      </a:r>
                    </a:p>
                  </a:txBody>
                  <a:tcPr marL="0" marR="0" marT="0" marB="0" anchor="b"/>
                </a:tc>
              </a:tr>
              <a:tr h="241527">
                <a:tc>
                  <a:txBody>
                    <a:bodyPr/>
                    <a:lstStyle/>
                    <a:p>
                      <a:pPr marL="0" algn="r" rtl="0" eaLnBrk="1" fontAlgn="b" latinLnBrk="0" hangingPunct="1"/>
                      <a:r>
                        <a:rPr kumimoji="0" lang="en-US" sz="1600" u="none" strike="noStrike" kern="1200" dirty="0">
                          <a:solidFill>
                            <a:schemeClr val="dk1"/>
                          </a:solidFill>
                          <a:latin typeface="+mn-lt"/>
                          <a:ea typeface="+mn-ea"/>
                          <a:cs typeface="+mn-cs"/>
                        </a:rPr>
                        <a:t>0.010434036</a:t>
                      </a:r>
                    </a:p>
                  </a:txBody>
                  <a:tcPr marL="0" marR="0" marT="0" marB="0" anchor="b"/>
                </a:tc>
                <a:tc>
                  <a:txBody>
                    <a:bodyPr/>
                    <a:lstStyle/>
                    <a:p>
                      <a:pPr marL="0" algn="r" rtl="0" eaLnBrk="1" fontAlgn="b" latinLnBrk="0" hangingPunct="1"/>
                      <a:r>
                        <a:rPr kumimoji="0" lang="en-US" sz="1600" u="none" strike="noStrike" kern="1200">
                          <a:solidFill>
                            <a:schemeClr val="dk1"/>
                          </a:solidFill>
                          <a:latin typeface="+mn-lt"/>
                          <a:ea typeface="+mn-ea"/>
                          <a:cs typeface="+mn-cs"/>
                        </a:rPr>
                        <a:t>2</a:t>
                      </a:r>
                    </a:p>
                  </a:txBody>
                  <a:tcPr marL="0" marR="0" marT="0" marB="0" anchor="b"/>
                </a:tc>
                <a:tc>
                  <a:txBody>
                    <a:bodyPr/>
                    <a:lstStyle/>
                    <a:p>
                      <a:pPr marL="0" algn="r" rtl="0" eaLnBrk="1" fontAlgn="b" latinLnBrk="0" hangingPunct="1"/>
                      <a:r>
                        <a:rPr kumimoji="0" lang="en-US" sz="1600" u="none" strike="noStrike" kern="1200" dirty="0">
                          <a:solidFill>
                            <a:schemeClr val="dk1"/>
                          </a:solidFill>
                          <a:latin typeface="+mn-lt"/>
                          <a:ea typeface="+mn-ea"/>
                          <a:cs typeface="+mn-cs"/>
                        </a:rPr>
                        <a:t>81.97%</a:t>
                      </a:r>
                    </a:p>
                  </a:txBody>
                  <a:tcPr marL="0" marR="0" marT="0" marB="0" anchor="b"/>
                </a:tc>
              </a:tr>
              <a:tr h="241527">
                <a:tc>
                  <a:txBody>
                    <a:bodyPr/>
                    <a:lstStyle/>
                    <a:p>
                      <a:pPr marL="0" algn="r" rtl="0" eaLnBrk="1" fontAlgn="b" latinLnBrk="0" hangingPunct="1"/>
                      <a:r>
                        <a:rPr kumimoji="0" lang="en-US" sz="1600" u="none" strike="noStrike" kern="1200" dirty="0">
                          <a:solidFill>
                            <a:schemeClr val="dk1"/>
                          </a:solidFill>
                          <a:latin typeface="+mn-lt"/>
                          <a:ea typeface="+mn-ea"/>
                          <a:cs typeface="+mn-cs"/>
                        </a:rPr>
                        <a:t>0.015651054</a:t>
                      </a:r>
                    </a:p>
                  </a:txBody>
                  <a:tcPr marL="0" marR="0" marT="0" marB="0" anchor="b"/>
                </a:tc>
                <a:tc>
                  <a:txBody>
                    <a:bodyPr/>
                    <a:lstStyle/>
                    <a:p>
                      <a:pPr marL="0" algn="r" rtl="0" eaLnBrk="1" fontAlgn="b" latinLnBrk="0" hangingPunct="1"/>
                      <a:r>
                        <a:rPr kumimoji="0" lang="en-US" sz="1600" u="none" strike="noStrike" kern="1200">
                          <a:solidFill>
                            <a:schemeClr val="dk1"/>
                          </a:solidFill>
                          <a:latin typeface="+mn-lt"/>
                          <a:ea typeface="+mn-ea"/>
                          <a:cs typeface="+mn-cs"/>
                        </a:rPr>
                        <a:t>5</a:t>
                      </a:r>
                    </a:p>
                  </a:txBody>
                  <a:tcPr marL="0" marR="0" marT="0" marB="0" anchor="b"/>
                </a:tc>
                <a:tc>
                  <a:txBody>
                    <a:bodyPr/>
                    <a:lstStyle/>
                    <a:p>
                      <a:pPr marL="0" algn="r" rtl="0" eaLnBrk="1" fontAlgn="b" latinLnBrk="0" hangingPunct="1"/>
                      <a:r>
                        <a:rPr kumimoji="0" lang="en-US" sz="1600" u="none" strike="noStrike" kern="1200" dirty="0">
                          <a:solidFill>
                            <a:schemeClr val="dk1"/>
                          </a:solidFill>
                          <a:latin typeface="+mn-lt"/>
                          <a:ea typeface="+mn-ea"/>
                          <a:cs typeface="+mn-cs"/>
                        </a:rPr>
                        <a:t>90.16%</a:t>
                      </a:r>
                    </a:p>
                  </a:txBody>
                  <a:tcPr marL="0" marR="0" marT="0" marB="0" anchor="b"/>
                </a:tc>
              </a:tr>
              <a:tr h="241527">
                <a:tc>
                  <a:txBody>
                    <a:bodyPr/>
                    <a:lstStyle/>
                    <a:p>
                      <a:pPr marL="0" algn="r" rtl="0" eaLnBrk="1" fontAlgn="b" latinLnBrk="0" hangingPunct="1"/>
                      <a:r>
                        <a:rPr kumimoji="0" lang="en-US" sz="1600" u="none" strike="noStrike" kern="1200" dirty="0">
                          <a:solidFill>
                            <a:schemeClr val="dk1"/>
                          </a:solidFill>
                          <a:latin typeface="+mn-lt"/>
                          <a:ea typeface="+mn-ea"/>
                          <a:cs typeface="+mn-cs"/>
                        </a:rPr>
                        <a:t>0.020868072</a:t>
                      </a:r>
                    </a:p>
                  </a:txBody>
                  <a:tcPr marL="0" marR="0" marT="0" marB="0" anchor="b"/>
                </a:tc>
                <a:tc>
                  <a:txBody>
                    <a:bodyPr/>
                    <a:lstStyle/>
                    <a:p>
                      <a:pPr marL="0" algn="r" rtl="0" eaLnBrk="1" fontAlgn="b" latinLnBrk="0" hangingPunct="1"/>
                      <a:r>
                        <a:rPr kumimoji="0" lang="en-US" sz="1600" u="none" strike="noStrike" kern="1200">
                          <a:solidFill>
                            <a:schemeClr val="dk1"/>
                          </a:solidFill>
                          <a:latin typeface="+mn-lt"/>
                          <a:ea typeface="+mn-ea"/>
                          <a:cs typeface="+mn-cs"/>
                        </a:rPr>
                        <a:t>1</a:t>
                      </a:r>
                    </a:p>
                  </a:txBody>
                  <a:tcPr marL="0" marR="0" marT="0" marB="0" anchor="b"/>
                </a:tc>
                <a:tc>
                  <a:txBody>
                    <a:bodyPr/>
                    <a:lstStyle/>
                    <a:p>
                      <a:pPr marL="0" algn="r" rtl="0" eaLnBrk="1" fontAlgn="b" latinLnBrk="0" hangingPunct="1"/>
                      <a:r>
                        <a:rPr kumimoji="0" lang="en-US" sz="1600" u="none" strike="noStrike" kern="1200" dirty="0">
                          <a:solidFill>
                            <a:schemeClr val="dk1"/>
                          </a:solidFill>
                          <a:latin typeface="+mn-lt"/>
                          <a:ea typeface="+mn-ea"/>
                          <a:cs typeface="+mn-cs"/>
                        </a:rPr>
                        <a:t>91.80%</a:t>
                      </a:r>
                    </a:p>
                  </a:txBody>
                  <a:tcPr marL="0" marR="0" marT="0" marB="0" anchor="b"/>
                </a:tc>
              </a:tr>
              <a:tr h="241527">
                <a:tc>
                  <a:txBody>
                    <a:bodyPr/>
                    <a:lstStyle/>
                    <a:p>
                      <a:pPr marL="0" algn="r" rtl="0" eaLnBrk="1" fontAlgn="b" latinLnBrk="0" hangingPunct="1"/>
                      <a:r>
                        <a:rPr kumimoji="0" lang="en-US" sz="1600" u="none" strike="noStrike" kern="1200" dirty="0">
                          <a:solidFill>
                            <a:schemeClr val="dk1"/>
                          </a:solidFill>
                          <a:latin typeface="+mn-lt"/>
                          <a:ea typeface="+mn-ea"/>
                          <a:cs typeface="+mn-cs"/>
                        </a:rPr>
                        <a:t>0.02608509</a:t>
                      </a:r>
                    </a:p>
                  </a:txBody>
                  <a:tcPr marL="0" marR="0" marT="0" marB="0" anchor="b"/>
                </a:tc>
                <a:tc>
                  <a:txBody>
                    <a:bodyPr/>
                    <a:lstStyle/>
                    <a:p>
                      <a:pPr marL="0" algn="r" rtl="0" eaLnBrk="1" fontAlgn="b" latinLnBrk="0" hangingPunct="1"/>
                      <a:r>
                        <a:rPr kumimoji="0" lang="en-US" sz="1600" u="none" strike="noStrike" kern="1200">
                          <a:solidFill>
                            <a:schemeClr val="dk1"/>
                          </a:solidFill>
                          <a:latin typeface="+mn-lt"/>
                          <a:ea typeface="+mn-ea"/>
                          <a:cs typeface="+mn-cs"/>
                        </a:rPr>
                        <a:t>2</a:t>
                      </a:r>
                    </a:p>
                  </a:txBody>
                  <a:tcPr marL="0" marR="0" marT="0" marB="0" anchor="b"/>
                </a:tc>
                <a:tc>
                  <a:txBody>
                    <a:bodyPr/>
                    <a:lstStyle/>
                    <a:p>
                      <a:pPr marL="0" algn="r" rtl="0" eaLnBrk="1" fontAlgn="b" latinLnBrk="0" hangingPunct="1"/>
                      <a:r>
                        <a:rPr kumimoji="0" lang="en-US" sz="1600" u="none" strike="noStrike" kern="1200" dirty="0">
                          <a:solidFill>
                            <a:schemeClr val="dk1"/>
                          </a:solidFill>
                          <a:latin typeface="+mn-lt"/>
                          <a:ea typeface="+mn-ea"/>
                          <a:cs typeface="+mn-cs"/>
                        </a:rPr>
                        <a:t>95.08%</a:t>
                      </a:r>
                    </a:p>
                  </a:txBody>
                  <a:tcPr marL="0" marR="0" marT="0" marB="0" anchor="b"/>
                </a:tc>
              </a:tr>
              <a:tr h="241527">
                <a:tc>
                  <a:txBody>
                    <a:bodyPr/>
                    <a:lstStyle/>
                    <a:p>
                      <a:pPr marL="0" algn="r" rtl="0" eaLnBrk="1" fontAlgn="b" latinLnBrk="0" hangingPunct="1"/>
                      <a:r>
                        <a:rPr kumimoji="0" lang="en-US" sz="1600" u="none" strike="noStrike" kern="1200" dirty="0">
                          <a:solidFill>
                            <a:schemeClr val="dk1"/>
                          </a:solidFill>
                          <a:latin typeface="+mn-lt"/>
                          <a:ea typeface="+mn-ea"/>
                          <a:cs typeface="+mn-cs"/>
                        </a:rPr>
                        <a:t>0.031302108</a:t>
                      </a:r>
                    </a:p>
                  </a:txBody>
                  <a:tcPr marL="0" marR="0" marT="0" marB="0" anchor="b"/>
                </a:tc>
                <a:tc>
                  <a:txBody>
                    <a:bodyPr/>
                    <a:lstStyle/>
                    <a:p>
                      <a:pPr marL="0" algn="r" rtl="0" eaLnBrk="1" fontAlgn="b" latinLnBrk="0" hangingPunct="1"/>
                      <a:r>
                        <a:rPr kumimoji="0" lang="en-US" sz="1600" u="none" strike="noStrike" kern="1200">
                          <a:solidFill>
                            <a:schemeClr val="dk1"/>
                          </a:solidFill>
                          <a:latin typeface="+mn-lt"/>
                          <a:ea typeface="+mn-ea"/>
                          <a:cs typeface="+mn-cs"/>
                        </a:rPr>
                        <a:t>1</a:t>
                      </a:r>
                    </a:p>
                  </a:txBody>
                  <a:tcPr marL="0" marR="0" marT="0" marB="0" anchor="b"/>
                </a:tc>
                <a:tc>
                  <a:txBody>
                    <a:bodyPr/>
                    <a:lstStyle/>
                    <a:p>
                      <a:pPr marL="0" algn="r" rtl="0" eaLnBrk="1" fontAlgn="b" latinLnBrk="0" hangingPunct="1"/>
                      <a:r>
                        <a:rPr kumimoji="0" lang="en-US" sz="1600" u="none" strike="noStrike" kern="1200" dirty="0">
                          <a:solidFill>
                            <a:schemeClr val="dk1"/>
                          </a:solidFill>
                          <a:latin typeface="+mn-lt"/>
                          <a:ea typeface="+mn-ea"/>
                          <a:cs typeface="+mn-cs"/>
                        </a:rPr>
                        <a:t>96.72%</a:t>
                      </a:r>
                    </a:p>
                  </a:txBody>
                  <a:tcPr marL="0" marR="0" marT="0" marB="0" anchor="b"/>
                </a:tc>
              </a:tr>
              <a:tr h="241527">
                <a:tc>
                  <a:txBody>
                    <a:bodyPr/>
                    <a:lstStyle/>
                    <a:p>
                      <a:pPr marL="0" algn="r" rtl="0" eaLnBrk="1" fontAlgn="b" latinLnBrk="0" hangingPunct="1"/>
                      <a:r>
                        <a:rPr kumimoji="0" lang="en-US" sz="1600" u="none" strike="noStrike" kern="1200" dirty="0">
                          <a:solidFill>
                            <a:schemeClr val="dk1"/>
                          </a:solidFill>
                          <a:latin typeface="+mn-lt"/>
                          <a:ea typeface="+mn-ea"/>
                          <a:cs typeface="+mn-cs"/>
                        </a:rPr>
                        <a:t>More</a:t>
                      </a:r>
                    </a:p>
                  </a:txBody>
                  <a:tcPr marL="0" marR="0" marT="0" marB="0" anchor="b"/>
                </a:tc>
                <a:tc>
                  <a:txBody>
                    <a:bodyPr/>
                    <a:lstStyle/>
                    <a:p>
                      <a:pPr marL="0" algn="r" rtl="0" eaLnBrk="1" fontAlgn="b" latinLnBrk="0" hangingPunct="1"/>
                      <a:r>
                        <a:rPr kumimoji="0" lang="en-US" sz="1600" u="none" strike="noStrike" kern="1200" dirty="0">
                          <a:solidFill>
                            <a:schemeClr val="dk1"/>
                          </a:solidFill>
                          <a:latin typeface="+mn-lt"/>
                          <a:ea typeface="+mn-ea"/>
                          <a:cs typeface="+mn-cs"/>
                        </a:rPr>
                        <a:t>2</a:t>
                      </a:r>
                    </a:p>
                  </a:txBody>
                  <a:tcPr marL="0" marR="0" marT="0" marB="0" anchor="b"/>
                </a:tc>
                <a:tc>
                  <a:txBody>
                    <a:bodyPr/>
                    <a:lstStyle/>
                    <a:p>
                      <a:pPr marL="0" algn="r" rtl="0" eaLnBrk="1" fontAlgn="b" latinLnBrk="0" hangingPunct="1"/>
                      <a:r>
                        <a:rPr kumimoji="0" lang="en-US" sz="1600" u="none" strike="noStrike" kern="1200" dirty="0">
                          <a:solidFill>
                            <a:schemeClr val="dk1"/>
                          </a:solidFill>
                          <a:latin typeface="+mn-lt"/>
                          <a:ea typeface="+mn-ea"/>
                          <a:cs typeface="+mn-cs"/>
                        </a:rPr>
                        <a:t>100.00%</a:t>
                      </a:r>
                    </a:p>
                  </a:txBody>
                  <a:tcPr marL="0" marR="0" marT="0" marB="0" anchor="b"/>
                </a:tc>
              </a:tr>
            </a:tbl>
          </a:graphicData>
        </a:graphic>
      </p:graphicFrame>
      <p:sp>
        <p:nvSpPr>
          <p:cNvPr id="6" name="TextBox 5"/>
          <p:cNvSpPr txBox="1"/>
          <p:nvPr/>
        </p:nvSpPr>
        <p:spPr>
          <a:xfrm>
            <a:off x="6286512" y="1714488"/>
            <a:ext cx="2643206" cy="3831818"/>
          </a:xfrm>
          <a:prstGeom prst="rect">
            <a:avLst/>
          </a:prstGeom>
          <a:solidFill>
            <a:schemeClr val="accent6">
              <a:lumMod val="75000"/>
            </a:schemeClr>
          </a:solidFill>
        </p:spPr>
        <p:txBody>
          <a:bodyPr wrap="square" rtlCol="0" anchor="ctr">
            <a:spAutoFit/>
          </a:bodyPr>
          <a:lstStyle/>
          <a:p>
            <a:pPr algn="ctr">
              <a:lnSpc>
                <a:spcPct val="150000"/>
              </a:lnSpc>
            </a:pPr>
            <a:r>
              <a:rPr lang="en-ZA" b="1" dirty="0" smtClean="0">
                <a:solidFill>
                  <a:schemeClr val="bg1"/>
                </a:solidFill>
              </a:rPr>
              <a:t>Percent of Total Expenditure on Electricity Costs– 2003/4 compared to 2009/10</a:t>
            </a:r>
          </a:p>
          <a:p>
            <a:pPr algn="ctr">
              <a:lnSpc>
                <a:spcPct val="150000"/>
              </a:lnSpc>
            </a:pPr>
            <a:endParaRPr lang="en-ZA" b="1" dirty="0" smtClean="0">
              <a:solidFill>
                <a:schemeClr val="bg1"/>
              </a:solidFill>
            </a:endParaRPr>
          </a:p>
          <a:p>
            <a:pPr algn="ctr">
              <a:lnSpc>
                <a:spcPct val="150000"/>
              </a:lnSpc>
            </a:pPr>
            <a:r>
              <a:rPr lang="en-ZA" b="1" dirty="0" smtClean="0">
                <a:solidFill>
                  <a:schemeClr val="bg1"/>
                </a:solidFill>
              </a:rPr>
              <a:t>Frequency = Number of Municipalities (</a:t>
            </a:r>
            <a:r>
              <a:rPr lang="en-ZA" b="1" i="1" dirty="0" smtClean="0">
                <a:solidFill>
                  <a:schemeClr val="bg1"/>
                </a:solidFill>
              </a:rPr>
              <a:t>N</a:t>
            </a:r>
            <a:r>
              <a:rPr lang="en-ZA" b="1" dirty="0" smtClean="0">
                <a:solidFill>
                  <a:schemeClr val="bg1"/>
                </a:solidFill>
              </a:rPr>
              <a:t>=61)</a:t>
            </a:r>
            <a:endParaRPr lang="en-ZA" b="1" dirty="0">
              <a:solidFill>
                <a:schemeClr val="bg1"/>
              </a:solidFill>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79512" y="188640"/>
            <a:ext cx="8784976" cy="1075150"/>
          </a:xfrm>
          <a:solidFill>
            <a:schemeClr val="bg2">
              <a:lumMod val="75000"/>
            </a:schemeClr>
          </a:solidFill>
        </p:spPr>
        <p:txBody>
          <a:bodyPr>
            <a:normAutofit/>
          </a:bodyPr>
          <a:lstStyle/>
          <a:p>
            <a:pPr algn="just"/>
            <a:r>
              <a:rPr lang="en-US" sz="3200" dirty="0" smtClean="0"/>
              <a:t>Electricity costs as a % of total expenditure (Smaller is Better)</a:t>
            </a:r>
          </a:p>
        </p:txBody>
      </p:sp>
      <p:graphicFrame>
        <p:nvGraphicFramePr>
          <p:cNvPr id="4" name="Chart 3"/>
          <p:cNvGraphicFramePr/>
          <p:nvPr/>
        </p:nvGraphicFramePr>
        <p:xfrm>
          <a:off x="428596" y="1714488"/>
          <a:ext cx="7715336" cy="4857784"/>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79512" y="116632"/>
            <a:ext cx="8856984" cy="1218026"/>
          </a:xfrm>
          <a:solidFill>
            <a:schemeClr val="bg2">
              <a:lumMod val="75000"/>
            </a:schemeClr>
          </a:solidFill>
        </p:spPr>
        <p:txBody>
          <a:bodyPr>
            <a:normAutofit/>
          </a:bodyPr>
          <a:lstStyle/>
          <a:p>
            <a:pPr algn="just"/>
            <a:r>
              <a:rPr lang="en-US" sz="3200" dirty="0" smtClean="0"/>
              <a:t>Roads &amp; Storm Water costs as a % of total expenditure (Smaller is Better)</a:t>
            </a:r>
            <a:endParaRPr lang="en-US" sz="3200" dirty="0"/>
          </a:p>
        </p:txBody>
      </p:sp>
      <p:graphicFrame>
        <p:nvGraphicFramePr>
          <p:cNvPr id="5" name="Table 4"/>
          <p:cNvGraphicFramePr>
            <a:graphicFrameLocks noGrp="1"/>
          </p:cNvGraphicFramePr>
          <p:nvPr/>
        </p:nvGraphicFramePr>
        <p:xfrm>
          <a:off x="251520" y="1484784"/>
          <a:ext cx="5500726" cy="5143509"/>
        </p:xfrm>
        <a:graphic>
          <a:graphicData uri="http://schemas.openxmlformats.org/drawingml/2006/table">
            <a:tbl>
              <a:tblPr>
                <a:tableStyleId>{35758FB7-9AC5-4552-8A53-C91805E547FA}</a:tableStyleId>
              </a:tblPr>
              <a:tblGrid>
                <a:gridCol w="3253245"/>
                <a:gridCol w="1203760"/>
                <a:gridCol w="1043721"/>
              </a:tblGrid>
              <a:tr h="489858">
                <a:tc>
                  <a:txBody>
                    <a:bodyPr/>
                    <a:lstStyle/>
                    <a:p>
                      <a:pPr marL="0" algn="r" rtl="0" eaLnBrk="1" fontAlgn="b" latinLnBrk="0" hangingPunct="1"/>
                      <a:r>
                        <a:rPr kumimoji="0" lang="en-US" sz="1600" u="none" strike="noStrike" kern="1200" dirty="0" smtClean="0">
                          <a:solidFill>
                            <a:schemeClr val="dk1"/>
                          </a:solidFill>
                          <a:latin typeface="+mn-lt"/>
                          <a:ea typeface="+mn-ea"/>
                          <a:cs typeface="+mn-cs"/>
                        </a:rPr>
                        <a:t>Average: </a:t>
                      </a:r>
                      <a:r>
                        <a:rPr kumimoji="0" lang="en-US" sz="1600" u="none" strike="noStrike" kern="1200" dirty="0">
                          <a:solidFill>
                            <a:schemeClr val="dk1"/>
                          </a:solidFill>
                          <a:latin typeface="+mn-lt"/>
                          <a:ea typeface="+mn-ea"/>
                          <a:cs typeface="+mn-cs"/>
                        </a:rPr>
                        <a:t>2003-2004</a:t>
                      </a:r>
                    </a:p>
                  </a:txBody>
                  <a:tcPr marL="0" marR="0" marT="0" marB="0" anchor="b"/>
                </a:tc>
                <a:tc>
                  <a:txBody>
                    <a:bodyPr/>
                    <a:lstStyle/>
                    <a:p>
                      <a:pPr marL="0" algn="r" rtl="0" eaLnBrk="1" fontAlgn="b" latinLnBrk="0" hangingPunct="1"/>
                      <a:r>
                        <a:rPr kumimoji="0" lang="en-US" sz="1600" u="none" strike="noStrike" kern="1200" dirty="0">
                          <a:solidFill>
                            <a:schemeClr val="dk1"/>
                          </a:solidFill>
                          <a:latin typeface="+mn-lt"/>
                          <a:ea typeface="+mn-ea"/>
                          <a:cs typeface="+mn-cs"/>
                        </a:rPr>
                        <a:t>Frequency</a:t>
                      </a:r>
                    </a:p>
                  </a:txBody>
                  <a:tcPr marL="0" marR="0" marT="0" marB="0" anchor="ctr"/>
                </a:tc>
                <a:tc>
                  <a:txBody>
                    <a:bodyPr/>
                    <a:lstStyle/>
                    <a:p>
                      <a:pPr marL="0" algn="r" rtl="0" eaLnBrk="1" fontAlgn="b" latinLnBrk="0" hangingPunct="1"/>
                      <a:r>
                        <a:rPr kumimoji="0" lang="en-US" sz="1600" u="none" strike="noStrike" kern="1200" dirty="0">
                          <a:solidFill>
                            <a:schemeClr val="dk1"/>
                          </a:solidFill>
                          <a:latin typeface="+mn-lt"/>
                          <a:ea typeface="+mn-ea"/>
                          <a:cs typeface="+mn-cs"/>
                        </a:rPr>
                        <a:t>Cumulative %</a:t>
                      </a:r>
                    </a:p>
                  </a:txBody>
                  <a:tcPr marL="0" marR="0" marT="0" marB="0" anchor="ctr"/>
                </a:tc>
              </a:tr>
              <a:tr h="244929">
                <a:tc>
                  <a:txBody>
                    <a:bodyPr/>
                    <a:lstStyle/>
                    <a:p>
                      <a:pPr marL="0" algn="r" rtl="0" eaLnBrk="1" fontAlgn="b" latinLnBrk="0" hangingPunct="1"/>
                      <a:r>
                        <a:rPr kumimoji="0" lang="en-US" sz="1600" b="1" u="none" strike="noStrike" kern="1200" dirty="0">
                          <a:solidFill>
                            <a:srgbClr val="FF0000"/>
                          </a:solidFill>
                          <a:latin typeface="+mn-lt"/>
                          <a:ea typeface="+mn-ea"/>
                          <a:cs typeface="+mn-cs"/>
                        </a:rPr>
                        <a:t>0</a:t>
                      </a:r>
                    </a:p>
                  </a:txBody>
                  <a:tcPr marL="0" marR="0" marT="0" marB="0" anchor="b"/>
                </a:tc>
                <a:tc>
                  <a:txBody>
                    <a:bodyPr/>
                    <a:lstStyle/>
                    <a:p>
                      <a:pPr marL="0" algn="r" rtl="0" eaLnBrk="1" fontAlgn="b" latinLnBrk="0" hangingPunct="1"/>
                      <a:r>
                        <a:rPr kumimoji="0" lang="en-US" sz="1600" b="1" u="none" strike="noStrike" kern="1200" dirty="0">
                          <a:solidFill>
                            <a:srgbClr val="FF0000"/>
                          </a:solidFill>
                          <a:latin typeface="+mn-lt"/>
                          <a:ea typeface="+mn-ea"/>
                          <a:cs typeface="+mn-cs"/>
                        </a:rPr>
                        <a:t>44</a:t>
                      </a:r>
                    </a:p>
                  </a:txBody>
                  <a:tcPr marL="0" marR="0" marT="0" marB="0" anchor="b"/>
                </a:tc>
                <a:tc>
                  <a:txBody>
                    <a:bodyPr/>
                    <a:lstStyle/>
                    <a:p>
                      <a:pPr marL="0" algn="r" rtl="0" eaLnBrk="1" fontAlgn="b" latinLnBrk="0" hangingPunct="1"/>
                      <a:r>
                        <a:rPr kumimoji="0" lang="en-US" sz="1600" b="1" u="none" strike="noStrike" kern="1200" dirty="0">
                          <a:solidFill>
                            <a:srgbClr val="FF0000"/>
                          </a:solidFill>
                          <a:latin typeface="+mn-lt"/>
                          <a:ea typeface="+mn-ea"/>
                          <a:cs typeface="+mn-cs"/>
                        </a:rPr>
                        <a:t>72.13%</a:t>
                      </a:r>
                    </a:p>
                  </a:txBody>
                  <a:tcPr marL="0" marR="0" marT="0" marB="0" anchor="b"/>
                </a:tc>
              </a:tr>
              <a:tr h="244929">
                <a:tc>
                  <a:txBody>
                    <a:bodyPr/>
                    <a:lstStyle/>
                    <a:p>
                      <a:pPr marL="0" algn="r" rtl="0" eaLnBrk="1" fontAlgn="b" latinLnBrk="0" hangingPunct="1"/>
                      <a:r>
                        <a:rPr kumimoji="0" lang="en-US" sz="1600" u="none" strike="noStrike" kern="1200" dirty="0">
                          <a:solidFill>
                            <a:schemeClr val="dk1"/>
                          </a:solidFill>
                          <a:latin typeface="+mn-lt"/>
                          <a:ea typeface="+mn-ea"/>
                          <a:cs typeface="+mn-cs"/>
                        </a:rPr>
                        <a:t>0.033751217</a:t>
                      </a:r>
                    </a:p>
                  </a:txBody>
                  <a:tcPr marL="0" marR="0" marT="0" marB="0" anchor="b"/>
                </a:tc>
                <a:tc>
                  <a:txBody>
                    <a:bodyPr/>
                    <a:lstStyle/>
                    <a:p>
                      <a:pPr marL="0" algn="r" rtl="0" eaLnBrk="1" fontAlgn="b" latinLnBrk="0" hangingPunct="1"/>
                      <a:r>
                        <a:rPr kumimoji="0" lang="en-US" sz="1600" u="none" strike="noStrike" kern="1200" dirty="0">
                          <a:solidFill>
                            <a:schemeClr val="dk1"/>
                          </a:solidFill>
                          <a:latin typeface="+mn-lt"/>
                          <a:ea typeface="+mn-ea"/>
                          <a:cs typeface="+mn-cs"/>
                        </a:rPr>
                        <a:t>9</a:t>
                      </a:r>
                    </a:p>
                  </a:txBody>
                  <a:tcPr marL="0" marR="0" marT="0" marB="0" anchor="b"/>
                </a:tc>
                <a:tc>
                  <a:txBody>
                    <a:bodyPr/>
                    <a:lstStyle/>
                    <a:p>
                      <a:pPr marL="0" algn="r" rtl="0" eaLnBrk="1" fontAlgn="b" latinLnBrk="0" hangingPunct="1"/>
                      <a:r>
                        <a:rPr kumimoji="0" lang="en-US" sz="1600" u="none" strike="noStrike" kern="1200" dirty="0">
                          <a:solidFill>
                            <a:schemeClr val="dk1"/>
                          </a:solidFill>
                          <a:latin typeface="+mn-lt"/>
                          <a:ea typeface="+mn-ea"/>
                          <a:cs typeface="+mn-cs"/>
                        </a:rPr>
                        <a:t>86.89%</a:t>
                      </a:r>
                    </a:p>
                  </a:txBody>
                  <a:tcPr marL="0" marR="0" marT="0" marB="0" anchor="b"/>
                </a:tc>
              </a:tr>
              <a:tr h="244929">
                <a:tc>
                  <a:txBody>
                    <a:bodyPr/>
                    <a:lstStyle/>
                    <a:p>
                      <a:pPr marL="0" algn="r" rtl="0" eaLnBrk="1" fontAlgn="b" latinLnBrk="0" hangingPunct="1"/>
                      <a:r>
                        <a:rPr kumimoji="0" lang="en-US" sz="1600" u="none" strike="noStrike" kern="1200" dirty="0">
                          <a:solidFill>
                            <a:schemeClr val="dk1"/>
                          </a:solidFill>
                          <a:latin typeface="+mn-lt"/>
                          <a:ea typeface="+mn-ea"/>
                          <a:cs typeface="+mn-cs"/>
                        </a:rPr>
                        <a:t>0.067502435</a:t>
                      </a:r>
                    </a:p>
                  </a:txBody>
                  <a:tcPr marL="0" marR="0" marT="0" marB="0" anchor="b"/>
                </a:tc>
                <a:tc>
                  <a:txBody>
                    <a:bodyPr/>
                    <a:lstStyle/>
                    <a:p>
                      <a:pPr marL="0" algn="r" rtl="0" eaLnBrk="1" fontAlgn="b" latinLnBrk="0" hangingPunct="1"/>
                      <a:r>
                        <a:rPr kumimoji="0" lang="en-US" sz="1600" u="none" strike="noStrike" kern="1200" dirty="0">
                          <a:solidFill>
                            <a:schemeClr val="dk1"/>
                          </a:solidFill>
                          <a:latin typeface="+mn-lt"/>
                          <a:ea typeface="+mn-ea"/>
                          <a:cs typeface="+mn-cs"/>
                        </a:rPr>
                        <a:t>3</a:t>
                      </a:r>
                    </a:p>
                  </a:txBody>
                  <a:tcPr marL="0" marR="0" marT="0" marB="0" anchor="b"/>
                </a:tc>
                <a:tc>
                  <a:txBody>
                    <a:bodyPr/>
                    <a:lstStyle/>
                    <a:p>
                      <a:pPr marL="0" algn="r" rtl="0" eaLnBrk="1" fontAlgn="b" latinLnBrk="0" hangingPunct="1"/>
                      <a:r>
                        <a:rPr kumimoji="0" lang="en-US" sz="1600" u="none" strike="noStrike" kern="1200">
                          <a:solidFill>
                            <a:schemeClr val="dk1"/>
                          </a:solidFill>
                          <a:latin typeface="+mn-lt"/>
                          <a:ea typeface="+mn-ea"/>
                          <a:cs typeface="+mn-cs"/>
                        </a:rPr>
                        <a:t>91.80%</a:t>
                      </a:r>
                    </a:p>
                  </a:txBody>
                  <a:tcPr marL="0" marR="0" marT="0" marB="0" anchor="b"/>
                </a:tc>
              </a:tr>
              <a:tr h="244929">
                <a:tc>
                  <a:txBody>
                    <a:bodyPr/>
                    <a:lstStyle/>
                    <a:p>
                      <a:pPr marL="0" algn="r" rtl="0" eaLnBrk="1" fontAlgn="b" latinLnBrk="0" hangingPunct="1"/>
                      <a:r>
                        <a:rPr kumimoji="0" lang="en-US" sz="1600" u="none" strike="noStrike" kern="1200" dirty="0">
                          <a:solidFill>
                            <a:schemeClr val="dk1"/>
                          </a:solidFill>
                          <a:latin typeface="+mn-lt"/>
                          <a:ea typeface="+mn-ea"/>
                          <a:cs typeface="+mn-cs"/>
                        </a:rPr>
                        <a:t>0.101253652</a:t>
                      </a:r>
                    </a:p>
                  </a:txBody>
                  <a:tcPr marL="0" marR="0" marT="0" marB="0" anchor="b"/>
                </a:tc>
                <a:tc>
                  <a:txBody>
                    <a:bodyPr/>
                    <a:lstStyle/>
                    <a:p>
                      <a:pPr marL="0" algn="r" rtl="0" eaLnBrk="1" fontAlgn="b" latinLnBrk="0" hangingPunct="1"/>
                      <a:r>
                        <a:rPr kumimoji="0" lang="en-US" sz="1600" u="none" strike="noStrike" kern="1200" dirty="0">
                          <a:solidFill>
                            <a:schemeClr val="dk1"/>
                          </a:solidFill>
                          <a:latin typeface="+mn-lt"/>
                          <a:ea typeface="+mn-ea"/>
                          <a:cs typeface="+mn-cs"/>
                        </a:rPr>
                        <a:t>3</a:t>
                      </a:r>
                    </a:p>
                  </a:txBody>
                  <a:tcPr marL="0" marR="0" marT="0" marB="0" anchor="b"/>
                </a:tc>
                <a:tc>
                  <a:txBody>
                    <a:bodyPr/>
                    <a:lstStyle/>
                    <a:p>
                      <a:pPr marL="0" algn="r" rtl="0" eaLnBrk="1" fontAlgn="b" latinLnBrk="0" hangingPunct="1"/>
                      <a:r>
                        <a:rPr kumimoji="0" lang="en-US" sz="1600" u="none" strike="noStrike" kern="1200">
                          <a:solidFill>
                            <a:schemeClr val="dk1"/>
                          </a:solidFill>
                          <a:latin typeface="+mn-lt"/>
                          <a:ea typeface="+mn-ea"/>
                          <a:cs typeface="+mn-cs"/>
                        </a:rPr>
                        <a:t>96.72%</a:t>
                      </a:r>
                    </a:p>
                  </a:txBody>
                  <a:tcPr marL="0" marR="0" marT="0" marB="0" anchor="b"/>
                </a:tc>
              </a:tr>
              <a:tr h="244929">
                <a:tc>
                  <a:txBody>
                    <a:bodyPr/>
                    <a:lstStyle/>
                    <a:p>
                      <a:pPr marL="0" algn="r" rtl="0" eaLnBrk="1" fontAlgn="b" latinLnBrk="0" hangingPunct="1"/>
                      <a:r>
                        <a:rPr kumimoji="0" lang="en-US" sz="1600" u="none" strike="noStrike" kern="1200">
                          <a:solidFill>
                            <a:schemeClr val="dk1"/>
                          </a:solidFill>
                          <a:latin typeface="+mn-lt"/>
                          <a:ea typeface="+mn-ea"/>
                          <a:cs typeface="+mn-cs"/>
                        </a:rPr>
                        <a:t>0.135004869</a:t>
                      </a:r>
                    </a:p>
                  </a:txBody>
                  <a:tcPr marL="0" marR="0" marT="0" marB="0" anchor="b"/>
                </a:tc>
                <a:tc>
                  <a:txBody>
                    <a:bodyPr/>
                    <a:lstStyle/>
                    <a:p>
                      <a:pPr marL="0" algn="r" rtl="0" eaLnBrk="1" fontAlgn="b" latinLnBrk="0" hangingPunct="1"/>
                      <a:r>
                        <a:rPr kumimoji="0" lang="en-US" sz="1600" u="none" strike="noStrike" kern="1200" dirty="0">
                          <a:solidFill>
                            <a:schemeClr val="dk1"/>
                          </a:solidFill>
                          <a:latin typeface="+mn-lt"/>
                          <a:ea typeface="+mn-ea"/>
                          <a:cs typeface="+mn-cs"/>
                        </a:rPr>
                        <a:t>0</a:t>
                      </a:r>
                    </a:p>
                  </a:txBody>
                  <a:tcPr marL="0" marR="0" marT="0" marB="0" anchor="b"/>
                </a:tc>
                <a:tc>
                  <a:txBody>
                    <a:bodyPr/>
                    <a:lstStyle/>
                    <a:p>
                      <a:pPr marL="0" algn="r" rtl="0" eaLnBrk="1" fontAlgn="b" latinLnBrk="0" hangingPunct="1"/>
                      <a:r>
                        <a:rPr kumimoji="0" lang="en-US" sz="1600" u="none" strike="noStrike" kern="1200">
                          <a:solidFill>
                            <a:schemeClr val="dk1"/>
                          </a:solidFill>
                          <a:latin typeface="+mn-lt"/>
                          <a:ea typeface="+mn-ea"/>
                          <a:cs typeface="+mn-cs"/>
                        </a:rPr>
                        <a:t>96.72%</a:t>
                      </a:r>
                    </a:p>
                  </a:txBody>
                  <a:tcPr marL="0" marR="0" marT="0" marB="0" anchor="b"/>
                </a:tc>
              </a:tr>
              <a:tr h="244929">
                <a:tc>
                  <a:txBody>
                    <a:bodyPr/>
                    <a:lstStyle/>
                    <a:p>
                      <a:pPr marL="0" algn="r" rtl="0" eaLnBrk="1" fontAlgn="b" latinLnBrk="0" hangingPunct="1"/>
                      <a:r>
                        <a:rPr kumimoji="0" lang="en-US" sz="1600" u="none" strike="noStrike" kern="1200">
                          <a:solidFill>
                            <a:schemeClr val="dk1"/>
                          </a:solidFill>
                          <a:latin typeface="+mn-lt"/>
                          <a:ea typeface="+mn-ea"/>
                          <a:cs typeface="+mn-cs"/>
                        </a:rPr>
                        <a:t>0.168756086</a:t>
                      </a:r>
                    </a:p>
                  </a:txBody>
                  <a:tcPr marL="0" marR="0" marT="0" marB="0" anchor="b"/>
                </a:tc>
                <a:tc>
                  <a:txBody>
                    <a:bodyPr/>
                    <a:lstStyle/>
                    <a:p>
                      <a:pPr marL="0" algn="r" rtl="0" eaLnBrk="1" fontAlgn="b" latinLnBrk="0" hangingPunct="1"/>
                      <a:r>
                        <a:rPr kumimoji="0" lang="en-US" sz="1600" u="none" strike="noStrike" kern="1200" dirty="0">
                          <a:solidFill>
                            <a:schemeClr val="dk1"/>
                          </a:solidFill>
                          <a:latin typeface="+mn-lt"/>
                          <a:ea typeface="+mn-ea"/>
                          <a:cs typeface="+mn-cs"/>
                        </a:rPr>
                        <a:t>1</a:t>
                      </a:r>
                    </a:p>
                  </a:txBody>
                  <a:tcPr marL="0" marR="0" marT="0" marB="0" anchor="b"/>
                </a:tc>
                <a:tc>
                  <a:txBody>
                    <a:bodyPr/>
                    <a:lstStyle/>
                    <a:p>
                      <a:pPr marL="0" algn="r" rtl="0" eaLnBrk="1" fontAlgn="b" latinLnBrk="0" hangingPunct="1"/>
                      <a:r>
                        <a:rPr kumimoji="0" lang="en-US" sz="1600" u="none" strike="noStrike" kern="1200">
                          <a:solidFill>
                            <a:schemeClr val="dk1"/>
                          </a:solidFill>
                          <a:latin typeface="+mn-lt"/>
                          <a:ea typeface="+mn-ea"/>
                          <a:cs typeface="+mn-cs"/>
                        </a:rPr>
                        <a:t>98.36%</a:t>
                      </a:r>
                    </a:p>
                  </a:txBody>
                  <a:tcPr marL="0" marR="0" marT="0" marB="0" anchor="b"/>
                </a:tc>
              </a:tr>
              <a:tr h="244929">
                <a:tc>
                  <a:txBody>
                    <a:bodyPr/>
                    <a:lstStyle/>
                    <a:p>
                      <a:pPr marL="0" algn="r" rtl="0" eaLnBrk="1" fontAlgn="b" latinLnBrk="0" hangingPunct="1"/>
                      <a:r>
                        <a:rPr kumimoji="0" lang="en-US" sz="1600" u="none" strike="noStrike" kern="1200">
                          <a:solidFill>
                            <a:schemeClr val="dk1"/>
                          </a:solidFill>
                          <a:latin typeface="+mn-lt"/>
                          <a:ea typeface="+mn-ea"/>
                          <a:cs typeface="+mn-cs"/>
                        </a:rPr>
                        <a:t>0.202507304</a:t>
                      </a:r>
                    </a:p>
                  </a:txBody>
                  <a:tcPr marL="0" marR="0" marT="0" marB="0" anchor="b"/>
                </a:tc>
                <a:tc>
                  <a:txBody>
                    <a:bodyPr/>
                    <a:lstStyle/>
                    <a:p>
                      <a:pPr marL="0" algn="r" rtl="0" eaLnBrk="1" fontAlgn="b" latinLnBrk="0" hangingPunct="1"/>
                      <a:r>
                        <a:rPr kumimoji="0" lang="en-US" sz="1600" u="none" strike="noStrike" kern="1200" dirty="0">
                          <a:solidFill>
                            <a:schemeClr val="dk1"/>
                          </a:solidFill>
                          <a:latin typeface="+mn-lt"/>
                          <a:ea typeface="+mn-ea"/>
                          <a:cs typeface="+mn-cs"/>
                        </a:rPr>
                        <a:t>0</a:t>
                      </a:r>
                    </a:p>
                  </a:txBody>
                  <a:tcPr marL="0" marR="0" marT="0" marB="0" anchor="b"/>
                </a:tc>
                <a:tc>
                  <a:txBody>
                    <a:bodyPr/>
                    <a:lstStyle/>
                    <a:p>
                      <a:pPr marL="0" algn="r" rtl="0" eaLnBrk="1" fontAlgn="b" latinLnBrk="0" hangingPunct="1"/>
                      <a:r>
                        <a:rPr kumimoji="0" lang="en-US" sz="1600" u="none" strike="noStrike" kern="1200" dirty="0">
                          <a:solidFill>
                            <a:schemeClr val="dk1"/>
                          </a:solidFill>
                          <a:latin typeface="+mn-lt"/>
                          <a:ea typeface="+mn-ea"/>
                          <a:cs typeface="+mn-cs"/>
                        </a:rPr>
                        <a:t>98.36%</a:t>
                      </a:r>
                    </a:p>
                  </a:txBody>
                  <a:tcPr marL="0" marR="0" marT="0" marB="0" anchor="b"/>
                </a:tc>
              </a:tr>
              <a:tr h="244929">
                <a:tc>
                  <a:txBody>
                    <a:bodyPr/>
                    <a:lstStyle/>
                    <a:p>
                      <a:pPr marL="0" algn="r" rtl="0" eaLnBrk="1" fontAlgn="b" latinLnBrk="0" hangingPunct="1"/>
                      <a:r>
                        <a:rPr kumimoji="0" lang="en-US" sz="1600" u="none" strike="noStrike" kern="1200" dirty="0">
                          <a:solidFill>
                            <a:schemeClr val="dk1"/>
                          </a:solidFill>
                          <a:latin typeface="+mn-lt"/>
                          <a:ea typeface="+mn-ea"/>
                          <a:cs typeface="+mn-cs"/>
                        </a:rPr>
                        <a:t>More</a:t>
                      </a:r>
                    </a:p>
                  </a:txBody>
                  <a:tcPr marL="0" marR="0" marT="0" marB="0" anchor="b"/>
                </a:tc>
                <a:tc>
                  <a:txBody>
                    <a:bodyPr/>
                    <a:lstStyle/>
                    <a:p>
                      <a:pPr marL="0" algn="r" rtl="0" eaLnBrk="1" fontAlgn="b" latinLnBrk="0" hangingPunct="1"/>
                      <a:r>
                        <a:rPr kumimoji="0" lang="en-US" sz="1600" u="none" strike="noStrike" kern="1200" dirty="0">
                          <a:solidFill>
                            <a:schemeClr val="dk1"/>
                          </a:solidFill>
                          <a:latin typeface="+mn-lt"/>
                          <a:ea typeface="+mn-ea"/>
                          <a:cs typeface="+mn-cs"/>
                        </a:rPr>
                        <a:t>1</a:t>
                      </a:r>
                    </a:p>
                  </a:txBody>
                  <a:tcPr marL="0" marR="0" marT="0" marB="0" anchor="b"/>
                </a:tc>
                <a:tc>
                  <a:txBody>
                    <a:bodyPr/>
                    <a:lstStyle/>
                    <a:p>
                      <a:pPr marL="0" algn="r" rtl="0" eaLnBrk="1" fontAlgn="b" latinLnBrk="0" hangingPunct="1"/>
                      <a:r>
                        <a:rPr kumimoji="0" lang="en-US" sz="1600" u="none" strike="noStrike" kern="1200" dirty="0">
                          <a:solidFill>
                            <a:schemeClr val="dk1"/>
                          </a:solidFill>
                          <a:latin typeface="+mn-lt"/>
                          <a:ea typeface="+mn-ea"/>
                          <a:cs typeface="+mn-cs"/>
                        </a:rPr>
                        <a:t>100.00%</a:t>
                      </a:r>
                    </a:p>
                  </a:txBody>
                  <a:tcPr marL="0" marR="0" marT="0" marB="0" anchor="b"/>
                </a:tc>
              </a:tr>
              <a:tr h="244929">
                <a:tc>
                  <a:txBody>
                    <a:bodyPr/>
                    <a:lstStyle/>
                    <a:p>
                      <a:pPr marL="0" algn="r" rtl="0" eaLnBrk="1" fontAlgn="b" latinLnBrk="0" hangingPunct="1"/>
                      <a:endParaRPr kumimoji="0" lang="en-US" sz="1600" u="none" strike="noStrike" kern="1200" dirty="0">
                        <a:solidFill>
                          <a:schemeClr val="dk1"/>
                        </a:solidFill>
                        <a:latin typeface="+mn-lt"/>
                        <a:ea typeface="+mn-ea"/>
                        <a:cs typeface="+mn-cs"/>
                      </a:endParaRPr>
                    </a:p>
                  </a:txBody>
                  <a:tcPr marL="0" marR="0" marT="0" marB="0" anchor="b"/>
                </a:tc>
                <a:tc>
                  <a:txBody>
                    <a:bodyPr/>
                    <a:lstStyle/>
                    <a:p>
                      <a:pPr marL="0" algn="r" rtl="0" eaLnBrk="1" fontAlgn="b" latinLnBrk="0" hangingPunct="1"/>
                      <a:endParaRPr kumimoji="0" lang="en-US" sz="1600" u="none" strike="noStrike" kern="1200" dirty="0">
                        <a:solidFill>
                          <a:schemeClr val="dk1"/>
                        </a:solidFill>
                        <a:latin typeface="+mn-lt"/>
                        <a:ea typeface="+mn-ea"/>
                        <a:cs typeface="+mn-cs"/>
                      </a:endParaRPr>
                    </a:p>
                  </a:txBody>
                  <a:tcPr marL="0" marR="0" marT="0" marB="0" anchor="ctr"/>
                </a:tc>
                <a:tc>
                  <a:txBody>
                    <a:bodyPr/>
                    <a:lstStyle/>
                    <a:p>
                      <a:pPr marL="0" algn="r" rtl="0" eaLnBrk="1" fontAlgn="b" latinLnBrk="0" hangingPunct="1"/>
                      <a:endParaRPr kumimoji="0" lang="en-US" sz="1600" u="none" strike="noStrike" kern="1200" dirty="0">
                        <a:solidFill>
                          <a:schemeClr val="dk1"/>
                        </a:solidFill>
                        <a:latin typeface="+mn-lt"/>
                        <a:ea typeface="+mn-ea"/>
                        <a:cs typeface="+mn-cs"/>
                      </a:endParaRPr>
                    </a:p>
                  </a:txBody>
                  <a:tcPr marL="0" marR="0" marT="0" marB="0" anchor="ctr"/>
                </a:tc>
              </a:tr>
              <a:tr h="489858">
                <a:tc>
                  <a:txBody>
                    <a:bodyPr/>
                    <a:lstStyle/>
                    <a:p>
                      <a:pPr marL="0" algn="r" rtl="0" eaLnBrk="1" fontAlgn="b" latinLnBrk="0" hangingPunct="1"/>
                      <a:r>
                        <a:rPr kumimoji="0" lang="en-US" sz="1600" u="none" strike="noStrike" kern="1200" dirty="0" smtClean="0">
                          <a:solidFill>
                            <a:schemeClr val="dk1"/>
                          </a:solidFill>
                          <a:latin typeface="+mn-lt"/>
                          <a:ea typeface="+mn-ea"/>
                          <a:cs typeface="+mn-cs"/>
                        </a:rPr>
                        <a:t>Average:  </a:t>
                      </a:r>
                      <a:r>
                        <a:rPr kumimoji="0" lang="en-US" sz="1600" u="none" strike="noStrike" kern="1200" dirty="0">
                          <a:solidFill>
                            <a:schemeClr val="dk1"/>
                          </a:solidFill>
                          <a:latin typeface="+mn-lt"/>
                          <a:ea typeface="+mn-ea"/>
                          <a:cs typeface="+mn-cs"/>
                        </a:rPr>
                        <a:t>2009-2010</a:t>
                      </a:r>
                    </a:p>
                  </a:txBody>
                  <a:tcPr marL="0" marR="0" marT="0" marB="0" anchor="b"/>
                </a:tc>
                <a:tc>
                  <a:txBody>
                    <a:bodyPr/>
                    <a:lstStyle/>
                    <a:p>
                      <a:pPr marL="0" algn="r" rtl="0" eaLnBrk="1" fontAlgn="b" latinLnBrk="0" hangingPunct="1"/>
                      <a:r>
                        <a:rPr kumimoji="0" lang="en-US" sz="1600" u="none" strike="noStrike" kern="1200" dirty="0">
                          <a:solidFill>
                            <a:schemeClr val="dk1"/>
                          </a:solidFill>
                          <a:latin typeface="+mn-lt"/>
                          <a:ea typeface="+mn-ea"/>
                          <a:cs typeface="+mn-cs"/>
                        </a:rPr>
                        <a:t>Frequency</a:t>
                      </a:r>
                    </a:p>
                  </a:txBody>
                  <a:tcPr marL="0" marR="0" marT="0" marB="0" anchor="ctr"/>
                </a:tc>
                <a:tc>
                  <a:txBody>
                    <a:bodyPr/>
                    <a:lstStyle/>
                    <a:p>
                      <a:pPr marL="0" algn="r" rtl="0" eaLnBrk="1" fontAlgn="b" latinLnBrk="0" hangingPunct="1"/>
                      <a:r>
                        <a:rPr kumimoji="0" lang="en-US" sz="1600" u="none" strike="noStrike" kern="1200" dirty="0">
                          <a:solidFill>
                            <a:schemeClr val="dk1"/>
                          </a:solidFill>
                          <a:latin typeface="+mn-lt"/>
                          <a:ea typeface="+mn-ea"/>
                          <a:cs typeface="+mn-cs"/>
                        </a:rPr>
                        <a:t>Cumulative %</a:t>
                      </a:r>
                    </a:p>
                  </a:txBody>
                  <a:tcPr marL="0" marR="0" marT="0" marB="0" anchor="ctr"/>
                </a:tc>
              </a:tr>
              <a:tr h="244929">
                <a:tc>
                  <a:txBody>
                    <a:bodyPr/>
                    <a:lstStyle/>
                    <a:p>
                      <a:pPr marL="0" algn="r" rtl="0" eaLnBrk="1" fontAlgn="b" latinLnBrk="0" hangingPunct="1"/>
                      <a:r>
                        <a:rPr kumimoji="0" lang="en-US" sz="1600" b="1" u="none" strike="noStrike" kern="1200" dirty="0">
                          <a:solidFill>
                            <a:srgbClr val="FF0000"/>
                          </a:solidFill>
                          <a:latin typeface="+mn-lt"/>
                          <a:ea typeface="+mn-ea"/>
                          <a:cs typeface="+mn-cs"/>
                        </a:rPr>
                        <a:t>0</a:t>
                      </a:r>
                    </a:p>
                  </a:txBody>
                  <a:tcPr marL="0" marR="0" marT="0" marB="0" anchor="b"/>
                </a:tc>
                <a:tc>
                  <a:txBody>
                    <a:bodyPr/>
                    <a:lstStyle/>
                    <a:p>
                      <a:pPr marL="0" algn="r" rtl="0" eaLnBrk="1" fontAlgn="b" latinLnBrk="0" hangingPunct="1"/>
                      <a:r>
                        <a:rPr kumimoji="0" lang="en-US" sz="1600" b="1" u="none" strike="noStrike" kern="1200" dirty="0">
                          <a:solidFill>
                            <a:srgbClr val="FF0000"/>
                          </a:solidFill>
                          <a:latin typeface="+mn-lt"/>
                          <a:ea typeface="+mn-ea"/>
                          <a:cs typeface="+mn-cs"/>
                        </a:rPr>
                        <a:t>21</a:t>
                      </a:r>
                    </a:p>
                  </a:txBody>
                  <a:tcPr marL="0" marR="0" marT="0" marB="0" anchor="b"/>
                </a:tc>
                <a:tc>
                  <a:txBody>
                    <a:bodyPr/>
                    <a:lstStyle/>
                    <a:p>
                      <a:pPr marL="0" algn="r" rtl="0" eaLnBrk="1" fontAlgn="b" latinLnBrk="0" hangingPunct="1"/>
                      <a:r>
                        <a:rPr kumimoji="0" lang="en-US" sz="1600" b="1" u="none" strike="noStrike" kern="1200" dirty="0">
                          <a:solidFill>
                            <a:srgbClr val="FF0000"/>
                          </a:solidFill>
                          <a:latin typeface="+mn-lt"/>
                          <a:ea typeface="+mn-ea"/>
                          <a:cs typeface="+mn-cs"/>
                        </a:rPr>
                        <a:t>34.43%</a:t>
                      </a:r>
                    </a:p>
                  </a:txBody>
                  <a:tcPr marL="0" marR="0" marT="0" marB="0" anchor="b"/>
                </a:tc>
              </a:tr>
              <a:tr h="244929">
                <a:tc>
                  <a:txBody>
                    <a:bodyPr/>
                    <a:lstStyle/>
                    <a:p>
                      <a:pPr marL="0" algn="r" rtl="0" eaLnBrk="1" fontAlgn="b" latinLnBrk="0" hangingPunct="1"/>
                      <a:r>
                        <a:rPr kumimoji="0" lang="en-US" sz="1600" u="none" strike="noStrike" kern="1200" dirty="0">
                          <a:solidFill>
                            <a:schemeClr val="dk1"/>
                          </a:solidFill>
                          <a:latin typeface="+mn-lt"/>
                          <a:ea typeface="+mn-ea"/>
                          <a:cs typeface="+mn-cs"/>
                        </a:rPr>
                        <a:t>0.033751217</a:t>
                      </a:r>
                    </a:p>
                  </a:txBody>
                  <a:tcPr marL="0" marR="0" marT="0" marB="0" anchor="b"/>
                </a:tc>
                <a:tc>
                  <a:txBody>
                    <a:bodyPr/>
                    <a:lstStyle/>
                    <a:p>
                      <a:pPr marL="0" algn="r" rtl="0" eaLnBrk="1" fontAlgn="b" latinLnBrk="0" hangingPunct="1"/>
                      <a:r>
                        <a:rPr kumimoji="0" lang="en-US" sz="1600" u="none" strike="noStrike" kern="1200" dirty="0">
                          <a:solidFill>
                            <a:schemeClr val="dk1"/>
                          </a:solidFill>
                          <a:latin typeface="+mn-lt"/>
                          <a:ea typeface="+mn-ea"/>
                          <a:cs typeface="+mn-cs"/>
                        </a:rPr>
                        <a:t>7</a:t>
                      </a:r>
                    </a:p>
                  </a:txBody>
                  <a:tcPr marL="0" marR="0" marT="0" marB="0" anchor="b"/>
                </a:tc>
                <a:tc>
                  <a:txBody>
                    <a:bodyPr/>
                    <a:lstStyle/>
                    <a:p>
                      <a:pPr marL="0" algn="r" rtl="0" eaLnBrk="1" fontAlgn="b" latinLnBrk="0" hangingPunct="1"/>
                      <a:r>
                        <a:rPr kumimoji="0" lang="en-US" sz="1600" u="none" strike="noStrike" kern="1200" dirty="0">
                          <a:solidFill>
                            <a:schemeClr val="dk1"/>
                          </a:solidFill>
                          <a:latin typeface="+mn-lt"/>
                          <a:ea typeface="+mn-ea"/>
                          <a:cs typeface="+mn-cs"/>
                        </a:rPr>
                        <a:t>45.90%</a:t>
                      </a:r>
                    </a:p>
                  </a:txBody>
                  <a:tcPr marL="0" marR="0" marT="0" marB="0" anchor="b"/>
                </a:tc>
              </a:tr>
              <a:tr h="244929">
                <a:tc>
                  <a:txBody>
                    <a:bodyPr/>
                    <a:lstStyle/>
                    <a:p>
                      <a:pPr marL="0" algn="r" rtl="0" eaLnBrk="1" fontAlgn="b" latinLnBrk="0" hangingPunct="1"/>
                      <a:r>
                        <a:rPr kumimoji="0" lang="en-US" sz="1600" u="none" strike="noStrike" kern="1200">
                          <a:solidFill>
                            <a:schemeClr val="dk1"/>
                          </a:solidFill>
                          <a:latin typeface="+mn-lt"/>
                          <a:ea typeface="+mn-ea"/>
                          <a:cs typeface="+mn-cs"/>
                        </a:rPr>
                        <a:t>0.067502435</a:t>
                      </a:r>
                    </a:p>
                  </a:txBody>
                  <a:tcPr marL="0" marR="0" marT="0" marB="0" anchor="b"/>
                </a:tc>
                <a:tc>
                  <a:txBody>
                    <a:bodyPr/>
                    <a:lstStyle/>
                    <a:p>
                      <a:pPr marL="0" algn="r" rtl="0" eaLnBrk="1" fontAlgn="b" latinLnBrk="0" hangingPunct="1"/>
                      <a:r>
                        <a:rPr kumimoji="0" lang="en-US" sz="1600" u="none" strike="noStrike" kern="1200" dirty="0">
                          <a:solidFill>
                            <a:schemeClr val="dk1"/>
                          </a:solidFill>
                          <a:latin typeface="+mn-lt"/>
                          <a:ea typeface="+mn-ea"/>
                          <a:cs typeface="+mn-cs"/>
                        </a:rPr>
                        <a:t>6</a:t>
                      </a:r>
                    </a:p>
                  </a:txBody>
                  <a:tcPr marL="0" marR="0" marT="0" marB="0" anchor="b"/>
                </a:tc>
                <a:tc>
                  <a:txBody>
                    <a:bodyPr/>
                    <a:lstStyle/>
                    <a:p>
                      <a:pPr marL="0" algn="r" rtl="0" eaLnBrk="1" fontAlgn="b" latinLnBrk="0" hangingPunct="1"/>
                      <a:r>
                        <a:rPr kumimoji="0" lang="en-US" sz="1600" u="none" strike="noStrike" kern="1200" dirty="0">
                          <a:solidFill>
                            <a:schemeClr val="dk1"/>
                          </a:solidFill>
                          <a:latin typeface="+mn-lt"/>
                          <a:ea typeface="+mn-ea"/>
                          <a:cs typeface="+mn-cs"/>
                        </a:rPr>
                        <a:t>55.74%</a:t>
                      </a:r>
                    </a:p>
                  </a:txBody>
                  <a:tcPr marL="0" marR="0" marT="0" marB="0" anchor="b"/>
                </a:tc>
              </a:tr>
              <a:tr h="244929">
                <a:tc>
                  <a:txBody>
                    <a:bodyPr/>
                    <a:lstStyle/>
                    <a:p>
                      <a:pPr marL="0" algn="r" rtl="0" eaLnBrk="1" fontAlgn="b" latinLnBrk="0" hangingPunct="1"/>
                      <a:r>
                        <a:rPr kumimoji="0" lang="en-US" sz="1600" u="none" strike="noStrike" kern="1200">
                          <a:solidFill>
                            <a:schemeClr val="dk1"/>
                          </a:solidFill>
                          <a:latin typeface="+mn-lt"/>
                          <a:ea typeface="+mn-ea"/>
                          <a:cs typeface="+mn-cs"/>
                        </a:rPr>
                        <a:t>0.101253652</a:t>
                      </a:r>
                    </a:p>
                  </a:txBody>
                  <a:tcPr marL="0" marR="0" marT="0" marB="0" anchor="b"/>
                </a:tc>
                <a:tc>
                  <a:txBody>
                    <a:bodyPr/>
                    <a:lstStyle/>
                    <a:p>
                      <a:pPr marL="0" algn="r" rtl="0" eaLnBrk="1" fontAlgn="b" latinLnBrk="0" hangingPunct="1"/>
                      <a:r>
                        <a:rPr kumimoji="0" lang="en-US" sz="1600" u="none" strike="noStrike" kern="1200" dirty="0">
                          <a:solidFill>
                            <a:schemeClr val="dk1"/>
                          </a:solidFill>
                          <a:latin typeface="+mn-lt"/>
                          <a:ea typeface="+mn-ea"/>
                          <a:cs typeface="+mn-cs"/>
                        </a:rPr>
                        <a:t>9</a:t>
                      </a:r>
                    </a:p>
                  </a:txBody>
                  <a:tcPr marL="0" marR="0" marT="0" marB="0" anchor="b"/>
                </a:tc>
                <a:tc>
                  <a:txBody>
                    <a:bodyPr/>
                    <a:lstStyle/>
                    <a:p>
                      <a:pPr marL="0" algn="r" rtl="0" eaLnBrk="1" fontAlgn="b" latinLnBrk="0" hangingPunct="1"/>
                      <a:r>
                        <a:rPr kumimoji="0" lang="en-US" sz="1600" u="none" strike="noStrike" kern="1200" dirty="0">
                          <a:solidFill>
                            <a:schemeClr val="dk1"/>
                          </a:solidFill>
                          <a:latin typeface="+mn-lt"/>
                          <a:ea typeface="+mn-ea"/>
                          <a:cs typeface="+mn-cs"/>
                        </a:rPr>
                        <a:t>70.49%</a:t>
                      </a:r>
                    </a:p>
                  </a:txBody>
                  <a:tcPr marL="0" marR="0" marT="0" marB="0" anchor="b"/>
                </a:tc>
              </a:tr>
              <a:tr h="244929">
                <a:tc>
                  <a:txBody>
                    <a:bodyPr/>
                    <a:lstStyle/>
                    <a:p>
                      <a:pPr marL="0" algn="r" rtl="0" eaLnBrk="1" fontAlgn="b" latinLnBrk="0" hangingPunct="1"/>
                      <a:r>
                        <a:rPr kumimoji="0" lang="en-US" sz="1600" u="none" strike="noStrike" kern="1200">
                          <a:solidFill>
                            <a:schemeClr val="dk1"/>
                          </a:solidFill>
                          <a:latin typeface="+mn-lt"/>
                          <a:ea typeface="+mn-ea"/>
                          <a:cs typeface="+mn-cs"/>
                        </a:rPr>
                        <a:t>0.135004869</a:t>
                      </a:r>
                    </a:p>
                  </a:txBody>
                  <a:tcPr marL="0" marR="0" marT="0" marB="0" anchor="b"/>
                </a:tc>
                <a:tc>
                  <a:txBody>
                    <a:bodyPr/>
                    <a:lstStyle/>
                    <a:p>
                      <a:pPr marL="0" algn="r" rtl="0" eaLnBrk="1" fontAlgn="b" latinLnBrk="0" hangingPunct="1"/>
                      <a:r>
                        <a:rPr kumimoji="0" lang="en-US" sz="1600" u="none" strike="noStrike" kern="1200" dirty="0">
                          <a:solidFill>
                            <a:schemeClr val="dk1"/>
                          </a:solidFill>
                          <a:latin typeface="+mn-lt"/>
                          <a:ea typeface="+mn-ea"/>
                          <a:cs typeface="+mn-cs"/>
                        </a:rPr>
                        <a:t>3</a:t>
                      </a:r>
                    </a:p>
                  </a:txBody>
                  <a:tcPr marL="0" marR="0" marT="0" marB="0" anchor="b"/>
                </a:tc>
                <a:tc>
                  <a:txBody>
                    <a:bodyPr/>
                    <a:lstStyle/>
                    <a:p>
                      <a:pPr marL="0" algn="r" rtl="0" eaLnBrk="1" fontAlgn="b" latinLnBrk="0" hangingPunct="1"/>
                      <a:r>
                        <a:rPr kumimoji="0" lang="en-US" sz="1600" u="none" strike="noStrike" kern="1200" dirty="0">
                          <a:solidFill>
                            <a:schemeClr val="dk1"/>
                          </a:solidFill>
                          <a:latin typeface="+mn-lt"/>
                          <a:ea typeface="+mn-ea"/>
                          <a:cs typeface="+mn-cs"/>
                        </a:rPr>
                        <a:t>75.41%</a:t>
                      </a:r>
                    </a:p>
                  </a:txBody>
                  <a:tcPr marL="0" marR="0" marT="0" marB="0" anchor="b"/>
                </a:tc>
              </a:tr>
              <a:tr h="244929">
                <a:tc>
                  <a:txBody>
                    <a:bodyPr/>
                    <a:lstStyle/>
                    <a:p>
                      <a:pPr marL="0" algn="r" rtl="0" eaLnBrk="1" fontAlgn="b" latinLnBrk="0" hangingPunct="1"/>
                      <a:r>
                        <a:rPr kumimoji="0" lang="en-US" sz="1600" u="none" strike="noStrike" kern="1200">
                          <a:solidFill>
                            <a:schemeClr val="dk1"/>
                          </a:solidFill>
                          <a:latin typeface="+mn-lt"/>
                          <a:ea typeface="+mn-ea"/>
                          <a:cs typeface="+mn-cs"/>
                        </a:rPr>
                        <a:t>0.168756086</a:t>
                      </a:r>
                    </a:p>
                  </a:txBody>
                  <a:tcPr marL="0" marR="0" marT="0" marB="0" anchor="b"/>
                </a:tc>
                <a:tc>
                  <a:txBody>
                    <a:bodyPr/>
                    <a:lstStyle/>
                    <a:p>
                      <a:pPr marL="0" algn="r" rtl="0" eaLnBrk="1" fontAlgn="b" latinLnBrk="0" hangingPunct="1"/>
                      <a:r>
                        <a:rPr kumimoji="0" lang="en-US" sz="1600" u="none" strike="noStrike" kern="1200" dirty="0">
                          <a:solidFill>
                            <a:schemeClr val="dk1"/>
                          </a:solidFill>
                          <a:latin typeface="+mn-lt"/>
                          <a:ea typeface="+mn-ea"/>
                          <a:cs typeface="+mn-cs"/>
                        </a:rPr>
                        <a:t>6</a:t>
                      </a:r>
                    </a:p>
                  </a:txBody>
                  <a:tcPr marL="0" marR="0" marT="0" marB="0" anchor="b"/>
                </a:tc>
                <a:tc>
                  <a:txBody>
                    <a:bodyPr/>
                    <a:lstStyle/>
                    <a:p>
                      <a:pPr marL="0" algn="r" rtl="0" eaLnBrk="1" fontAlgn="b" latinLnBrk="0" hangingPunct="1"/>
                      <a:r>
                        <a:rPr kumimoji="0" lang="en-US" sz="1600" u="none" strike="noStrike" kern="1200" dirty="0">
                          <a:solidFill>
                            <a:schemeClr val="dk1"/>
                          </a:solidFill>
                          <a:latin typeface="+mn-lt"/>
                          <a:ea typeface="+mn-ea"/>
                          <a:cs typeface="+mn-cs"/>
                        </a:rPr>
                        <a:t>85.25%</a:t>
                      </a:r>
                    </a:p>
                  </a:txBody>
                  <a:tcPr marL="0" marR="0" marT="0" marB="0" anchor="b"/>
                </a:tc>
              </a:tr>
              <a:tr h="244929">
                <a:tc>
                  <a:txBody>
                    <a:bodyPr/>
                    <a:lstStyle/>
                    <a:p>
                      <a:pPr marL="0" algn="r" rtl="0" eaLnBrk="1" fontAlgn="b" latinLnBrk="0" hangingPunct="1"/>
                      <a:r>
                        <a:rPr kumimoji="0" lang="en-US" sz="1600" u="none" strike="noStrike" kern="1200">
                          <a:solidFill>
                            <a:schemeClr val="dk1"/>
                          </a:solidFill>
                          <a:latin typeface="+mn-lt"/>
                          <a:ea typeface="+mn-ea"/>
                          <a:cs typeface="+mn-cs"/>
                        </a:rPr>
                        <a:t>0.202507304</a:t>
                      </a:r>
                    </a:p>
                  </a:txBody>
                  <a:tcPr marL="0" marR="0" marT="0" marB="0" anchor="b"/>
                </a:tc>
                <a:tc>
                  <a:txBody>
                    <a:bodyPr/>
                    <a:lstStyle/>
                    <a:p>
                      <a:pPr marL="0" algn="r" rtl="0" eaLnBrk="1" fontAlgn="b" latinLnBrk="0" hangingPunct="1"/>
                      <a:r>
                        <a:rPr kumimoji="0" lang="en-US" sz="1600" u="none" strike="noStrike" kern="1200" dirty="0">
                          <a:solidFill>
                            <a:schemeClr val="dk1"/>
                          </a:solidFill>
                          <a:latin typeface="+mn-lt"/>
                          <a:ea typeface="+mn-ea"/>
                          <a:cs typeface="+mn-cs"/>
                        </a:rPr>
                        <a:t>6</a:t>
                      </a:r>
                    </a:p>
                  </a:txBody>
                  <a:tcPr marL="0" marR="0" marT="0" marB="0" anchor="b"/>
                </a:tc>
                <a:tc>
                  <a:txBody>
                    <a:bodyPr/>
                    <a:lstStyle/>
                    <a:p>
                      <a:pPr marL="0" algn="r" rtl="0" eaLnBrk="1" fontAlgn="b" latinLnBrk="0" hangingPunct="1"/>
                      <a:r>
                        <a:rPr kumimoji="0" lang="en-US" sz="1600" u="none" strike="noStrike" kern="1200" dirty="0">
                          <a:solidFill>
                            <a:schemeClr val="dk1"/>
                          </a:solidFill>
                          <a:latin typeface="+mn-lt"/>
                          <a:ea typeface="+mn-ea"/>
                          <a:cs typeface="+mn-cs"/>
                        </a:rPr>
                        <a:t>95.08%</a:t>
                      </a:r>
                    </a:p>
                  </a:txBody>
                  <a:tcPr marL="0" marR="0" marT="0" marB="0" anchor="b"/>
                </a:tc>
              </a:tr>
              <a:tr h="244929">
                <a:tc>
                  <a:txBody>
                    <a:bodyPr/>
                    <a:lstStyle/>
                    <a:p>
                      <a:pPr marL="0" algn="r" rtl="0" eaLnBrk="1" fontAlgn="b" latinLnBrk="0" hangingPunct="1"/>
                      <a:r>
                        <a:rPr kumimoji="0" lang="en-US" sz="1600" u="none" strike="noStrike" kern="1200" dirty="0">
                          <a:solidFill>
                            <a:schemeClr val="dk1"/>
                          </a:solidFill>
                          <a:latin typeface="+mn-lt"/>
                          <a:ea typeface="+mn-ea"/>
                          <a:cs typeface="+mn-cs"/>
                        </a:rPr>
                        <a:t>More</a:t>
                      </a:r>
                    </a:p>
                  </a:txBody>
                  <a:tcPr marL="0" marR="0" marT="0" marB="0" anchor="b"/>
                </a:tc>
                <a:tc>
                  <a:txBody>
                    <a:bodyPr/>
                    <a:lstStyle/>
                    <a:p>
                      <a:pPr marL="0" algn="r" rtl="0" eaLnBrk="1" fontAlgn="b" latinLnBrk="0" hangingPunct="1"/>
                      <a:r>
                        <a:rPr kumimoji="0" lang="en-US" sz="1600" u="none" strike="noStrike" kern="1200">
                          <a:solidFill>
                            <a:schemeClr val="dk1"/>
                          </a:solidFill>
                          <a:latin typeface="+mn-lt"/>
                          <a:ea typeface="+mn-ea"/>
                          <a:cs typeface="+mn-cs"/>
                        </a:rPr>
                        <a:t>3</a:t>
                      </a:r>
                    </a:p>
                  </a:txBody>
                  <a:tcPr marL="0" marR="0" marT="0" marB="0" anchor="b"/>
                </a:tc>
                <a:tc>
                  <a:txBody>
                    <a:bodyPr/>
                    <a:lstStyle/>
                    <a:p>
                      <a:pPr marL="0" algn="r" rtl="0" eaLnBrk="1" fontAlgn="b" latinLnBrk="0" hangingPunct="1"/>
                      <a:r>
                        <a:rPr kumimoji="0" lang="en-US" sz="1600" u="none" strike="noStrike" kern="1200" dirty="0">
                          <a:solidFill>
                            <a:schemeClr val="dk1"/>
                          </a:solidFill>
                          <a:latin typeface="+mn-lt"/>
                          <a:ea typeface="+mn-ea"/>
                          <a:cs typeface="+mn-cs"/>
                        </a:rPr>
                        <a:t>100.00%</a:t>
                      </a:r>
                    </a:p>
                  </a:txBody>
                  <a:tcPr marL="0" marR="0" marT="0" marB="0" anchor="b"/>
                </a:tc>
              </a:tr>
            </a:tbl>
          </a:graphicData>
        </a:graphic>
      </p:graphicFrame>
      <p:sp>
        <p:nvSpPr>
          <p:cNvPr id="6" name="TextBox 5"/>
          <p:cNvSpPr txBox="1"/>
          <p:nvPr/>
        </p:nvSpPr>
        <p:spPr>
          <a:xfrm>
            <a:off x="6215074" y="1714488"/>
            <a:ext cx="2714644" cy="3831818"/>
          </a:xfrm>
          <a:prstGeom prst="rect">
            <a:avLst/>
          </a:prstGeom>
          <a:solidFill>
            <a:schemeClr val="accent6">
              <a:lumMod val="75000"/>
            </a:schemeClr>
          </a:solidFill>
        </p:spPr>
        <p:txBody>
          <a:bodyPr wrap="square" rtlCol="0" anchor="ctr">
            <a:spAutoFit/>
          </a:bodyPr>
          <a:lstStyle/>
          <a:p>
            <a:pPr algn="ctr">
              <a:lnSpc>
                <a:spcPct val="150000"/>
              </a:lnSpc>
            </a:pPr>
            <a:r>
              <a:rPr lang="en-ZA" b="1" dirty="0" smtClean="0">
                <a:solidFill>
                  <a:schemeClr val="bg1"/>
                </a:solidFill>
              </a:rPr>
              <a:t>Percent of Total Expenditure on Roads &amp; Storm Water Costs– 2003/4 compared to 2009/10</a:t>
            </a:r>
          </a:p>
          <a:p>
            <a:pPr algn="ctr">
              <a:lnSpc>
                <a:spcPct val="150000"/>
              </a:lnSpc>
            </a:pPr>
            <a:endParaRPr lang="en-ZA" b="1" dirty="0" smtClean="0">
              <a:solidFill>
                <a:schemeClr val="bg1"/>
              </a:solidFill>
            </a:endParaRPr>
          </a:p>
          <a:p>
            <a:pPr algn="ctr">
              <a:lnSpc>
                <a:spcPct val="150000"/>
              </a:lnSpc>
            </a:pPr>
            <a:r>
              <a:rPr lang="en-ZA" b="1" dirty="0" smtClean="0">
                <a:solidFill>
                  <a:schemeClr val="bg1"/>
                </a:solidFill>
              </a:rPr>
              <a:t>Frequency = Number of Municipalities (</a:t>
            </a:r>
            <a:r>
              <a:rPr lang="en-ZA" b="1" i="1" dirty="0" smtClean="0">
                <a:solidFill>
                  <a:schemeClr val="bg1"/>
                </a:solidFill>
              </a:rPr>
              <a:t>N</a:t>
            </a:r>
            <a:r>
              <a:rPr lang="en-ZA" b="1" dirty="0" smtClean="0">
                <a:solidFill>
                  <a:schemeClr val="bg1"/>
                </a:solidFill>
              </a:rPr>
              <a:t>=61)</a:t>
            </a:r>
            <a:endParaRPr lang="en-ZA" b="1" dirty="0">
              <a:solidFill>
                <a:schemeClr val="bg1"/>
              </a:solidFill>
            </a:endParaRP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51520" y="188640"/>
            <a:ext cx="8712968" cy="1143008"/>
          </a:xfrm>
          <a:solidFill>
            <a:schemeClr val="bg2">
              <a:lumMod val="75000"/>
            </a:schemeClr>
          </a:solidFill>
        </p:spPr>
        <p:txBody>
          <a:bodyPr>
            <a:normAutofit/>
          </a:bodyPr>
          <a:lstStyle/>
          <a:p>
            <a:pPr algn="just"/>
            <a:r>
              <a:rPr lang="en-US" sz="3200" dirty="0" smtClean="0"/>
              <a:t>Roads &amp; Storm Water costs as a % of total expenditure (Smaller is Better)</a:t>
            </a:r>
            <a:endParaRPr lang="en-US" sz="3200" dirty="0"/>
          </a:p>
        </p:txBody>
      </p:sp>
      <p:graphicFrame>
        <p:nvGraphicFramePr>
          <p:cNvPr id="4" name="Chart 3"/>
          <p:cNvGraphicFramePr/>
          <p:nvPr/>
        </p:nvGraphicFramePr>
        <p:xfrm>
          <a:off x="251520" y="1556792"/>
          <a:ext cx="8678230" cy="5112568"/>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79512" y="44624"/>
            <a:ext cx="8410604" cy="576064"/>
          </a:xfrm>
        </p:spPr>
        <p:txBody>
          <a:bodyPr>
            <a:normAutofit fontScale="90000"/>
          </a:bodyPr>
          <a:lstStyle/>
          <a:p>
            <a:r>
              <a:rPr lang="en-US" dirty="0" smtClean="0"/>
              <a:t>summary</a:t>
            </a:r>
            <a:endParaRPr lang="en-US" dirty="0"/>
          </a:p>
        </p:txBody>
      </p:sp>
      <p:graphicFrame>
        <p:nvGraphicFramePr>
          <p:cNvPr id="3" name="Table 2"/>
          <p:cNvGraphicFramePr>
            <a:graphicFrameLocks noGrp="1"/>
          </p:cNvGraphicFramePr>
          <p:nvPr/>
        </p:nvGraphicFramePr>
        <p:xfrm>
          <a:off x="107504" y="658167"/>
          <a:ext cx="8856983" cy="5939185"/>
        </p:xfrm>
        <a:graphic>
          <a:graphicData uri="http://schemas.openxmlformats.org/drawingml/2006/table">
            <a:tbl>
              <a:tblPr/>
              <a:tblGrid>
                <a:gridCol w="6475273"/>
                <a:gridCol w="1190854"/>
                <a:gridCol w="1190856"/>
              </a:tblGrid>
              <a:tr h="461976">
                <a:tc>
                  <a:txBody>
                    <a:bodyPr/>
                    <a:lstStyle/>
                    <a:p>
                      <a:pPr algn="l" fontAlgn="ctr"/>
                      <a:r>
                        <a:rPr lang="en-ZA" sz="1800" b="1" i="0" u="none" strike="noStrike" dirty="0">
                          <a:solidFill>
                            <a:srgbClr val="000000"/>
                          </a:solidFill>
                          <a:latin typeface="Arial" pitchFamily="34" charset="0"/>
                          <a:cs typeface="Arial" pitchFamily="34" charset="0"/>
                        </a:rPr>
                        <a:t>Performance Summary</a:t>
                      </a:r>
                    </a:p>
                  </a:txBody>
                  <a:tcPr marL="5758" marR="5758" marT="575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algn="ctr" fontAlgn="b"/>
                      <a:r>
                        <a:rPr lang="en-ZA" sz="1400" b="1" i="0" u="none" strike="noStrike">
                          <a:solidFill>
                            <a:srgbClr val="FFFFFF"/>
                          </a:solidFill>
                          <a:latin typeface="Arial" pitchFamily="34" charset="0"/>
                          <a:cs typeface="Arial" pitchFamily="34" charset="0"/>
                        </a:rPr>
                        <a:t>Number of Municipalities that Pass</a:t>
                      </a:r>
                    </a:p>
                  </a:txBody>
                  <a:tcPr marL="5758" marR="5758" marT="5758" marB="0" anchor="b">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D0D0D"/>
                    </a:solidFill>
                  </a:tcPr>
                </a:tc>
                <a:tc>
                  <a:txBody>
                    <a:bodyPr/>
                    <a:lstStyle/>
                    <a:p>
                      <a:pPr algn="ctr" fontAlgn="b"/>
                      <a:r>
                        <a:rPr lang="en-ZA" sz="1400" b="1" i="0" u="none" strike="noStrike" dirty="0">
                          <a:solidFill>
                            <a:srgbClr val="FFFFFF"/>
                          </a:solidFill>
                          <a:latin typeface="Arial" pitchFamily="34" charset="0"/>
                          <a:cs typeface="Arial" pitchFamily="34" charset="0"/>
                        </a:rPr>
                        <a:t>Number of Municipalities that Fail</a:t>
                      </a:r>
                    </a:p>
                  </a:txBody>
                  <a:tcPr marL="5758" marR="5758" marT="5758" marB="0" anchor="b">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D0D0D"/>
                    </a:solidFill>
                  </a:tcPr>
                </a:tc>
              </a:tr>
              <a:tr h="208342">
                <a:tc>
                  <a:txBody>
                    <a:bodyPr/>
                    <a:lstStyle/>
                    <a:p>
                      <a:pPr algn="l" fontAlgn="b"/>
                      <a:r>
                        <a:rPr lang="en-ZA" sz="1400" b="0" i="0" u="none" strike="noStrike">
                          <a:solidFill>
                            <a:srgbClr val="000000"/>
                          </a:solidFill>
                          <a:latin typeface="Arial" pitchFamily="34" charset="0"/>
                          <a:cs typeface="Arial" pitchFamily="34" charset="0"/>
                        </a:rPr>
                        <a:t>Employee costs as a % of total expenditure (Smaller is Better)</a:t>
                      </a:r>
                    </a:p>
                  </a:txBody>
                  <a:tcPr marL="5758" marR="5758" marT="5758"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algn="ctr" fontAlgn="b"/>
                      <a:r>
                        <a:rPr lang="en-ZA" sz="1400" b="0" i="0" u="none" strike="noStrike">
                          <a:solidFill>
                            <a:srgbClr val="000000"/>
                          </a:solidFill>
                          <a:latin typeface="Arial" pitchFamily="34" charset="0"/>
                          <a:cs typeface="Arial" pitchFamily="34" charset="0"/>
                        </a:rPr>
                        <a:t>38</a:t>
                      </a:r>
                    </a:p>
                  </a:txBody>
                  <a:tcPr marL="5758" marR="5758" marT="5758"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algn="ctr" fontAlgn="b"/>
                      <a:r>
                        <a:rPr lang="en-ZA" sz="1400" b="0" i="0" u="none" strike="noStrike">
                          <a:solidFill>
                            <a:srgbClr val="000000"/>
                          </a:solidFill>
                          <a:latin typeface="Arial" pitchFamily="34" charset="0"/>
                          <a:cs typeface="Arial" pitchFamily="34" charset="0"/>
                        </a:rPr>
                        <a:t>23</a:t>
                      </a:r>
                    </a:p>
                  </a:txBody>
                  <a:tcPr marL="5758" marR="5758" marT="5758" marB="0" anchor="b">
                    <a:lnL>
                      <a:noFill/>
                    </a:lnL>
                    <a:lnR>
                      <a:noFill/>
                    </a:lnR>
                    <a:lnT w="12700" cap="flat" cmpd="sng" algn="ctr">
                      <a:solidFill>
                        <a:srgbClr val="000000"/>
                      </a:solidFill>
                      <a:prstDash val="solid"/>
                      <a:round/>
                      <a:headEnd type="none" w="med" len="med"/>
                      <a:tailEnd type="none" w="med" len="med"/>
                    </a:lnT>
                    <a:lnB>
                      <a:noFill/>
                    </a:lnB>
                  </a:tcPr>
                </a:tc>
              </a:tr>
              <a:tr h="208342">
                <a:tc>
                  <a:txBody>
                    <a:bodyPr/>
                    <a:lstStyle/>
                    <a:p>
                      <a:pPr algn="l" fontAlgn="b"/>
                      <a:r>
                        <a:rPr lang="en-ZA" sz="1400" b="0" i="0" u="none" strike="noStrike" dirty="0">
                          <a:solidFill>
                            <a:srgbClr val="000000"/>
                          </a:solidFill>
                          <a:latin typeface="Arial" pitchFamily="34" charset="0"/>
                          <a:cs typeface="Arial" pitchFamily="34" charset="0"/>
                        </a:rPr>
                        <a:t>Remuneration costs as a % of total expenditure (Smaller is Better)</a:t>
                      </a:r>
                    </a:p>
                  </a:txBody>
                  <a:tcPr marL="5758" marR="5758" marT="5758" marB="0" anchor="b">
                    <a:lnL>
                      <a:noFill/>
                    </a:lnL>
                    <a:lnR>
                      <a:noFill/>
                    </a:lnR>
                    <a:lnT>
                      <a:noFill/>
                    </a:lnT>
                    <a:lnB>
                      <a:noFill/>
                    </a:lnB>
                  </a:tcPr>
                </a:tc>
                <a:tc>
                  <a:txBody>
                    <a:bodyPr/>
                    <a:lstStyle/>
                    <a:p>
                      <a:pPr algn="ctr" fontAlgn="b"/>
                      <a:r>
                        <a:rPr lang="en-ZA" sz="1400" b="0" i="0" u="none" strike="noStrike" dirty="0">
                          <a:solidFill>
                            <a:srgbClr val="000000"/>
                          </a:solidFill>
                          <a:latin typeface="Arial" pitchFamily="34" charset="0"/>
                          <a:cs typeface="Arial" pitchFamily="34" charset="0"/>
                        </a:rPr>
                        <a:t>36</a:t>
                      </a:r>
                    </a:p>
                  </a:txBody>
                  <a:tcPr marL="5758" marR="5758" marT="5758" marB="0" anchor="b">
                    <a:lnL>
                      <a:noFill/>
                    </a:lnL>
                    <a:lnR>
                      <a:noFill/>
                    </a:lnR>
                    <a:lnT>
                      <a:noFill/>
                    </a:lnT>
                    <a:lnB>
                      <a:noFill/>
                    </a:lnB>
                  </a:tcPr>
                </a:tc>
                <a:tc>
                  <a:txBody>
                    <a:bodyPr/>
                    <a:lstStyle/>
                    <a:p>
                      <a:pPr algn="ctr" fontAlgn="b"/>
                      <a:r>
                        <a:rPr lang="en-ZA" sz="1400" b="0" i="0" u="none" strike="noStrike">
                          <a:solidFill>
                            <a:srgbClr val="000000"/>
                          </a:solidFill>
                          <a:latin typeface="Arial" pitchFamily="34" charset="0"/>
                          <a:cs typeface="Arial" pitchFamily="34" charset="0"/>
                        </a:rPr>
                        <a:t>25</a:t>
                      </a:r>
                    </a:p>
                  </a:txBody>
                  <a:tcPr marL="5758" marR="5758" marT="5758" marB="0" anchor="b">
                    <a:lnL>
                      <a:noFill/>
                    </a:lnL>
                    <a:lnR>
                      <a:noFill/>
                    </a:lnR>
                    <a:lnT>
                      <a:noFill/>
                    </a:lnT>
                    <a:lnB>
                      <a:noFill/>
                    </a:lnB>
                  </a:tcPr>
                </a:tc>
              </a:tr>
              <a:tr h="208342">
                <a:tc>
                  <a:txBody>
                    <a:bodyPr/>
                    <a:lstStyle/>
                    <a:p>
                      <a:pPr algn="l" fontAlgn="b"/>
                      <a:r>
                        <a:rPr lang="en-ZA" sz="1400" b="0" i="0" u="none" strike="noStrike">
                          <a:solidFill>
                            <a:srgbClr val="000000"/>
                          </a:solidFill>
                          <a:latin typeface="Arial" pitchFamily="34" charset="0"/>
                          <a:cs typeface="Arial" pitchFamily="34" charset="0"/>
                        </a:rPr>
                        <a:t>Repairs &amp; Maintence costs as a % of total expenditure (Smaller is Better)</a:t>
                      </a:r>
                    </a:p>
                  </a:txBody>
                  <a:tcPr marL="5758" marR="5758" marT="5758" marB="0" anchor="b">
                    <a:lnL>
                      <a:noFill/>
                    </a:lnL>
                    <a:lnR>
                      <a:noFill/>
                    </a:lnR>
                    <a:lnT>
                      <a:noFill/>
                    </a:lnT>
                    <a:lnB>
                      <a:noFill/>
                    </a:lnB>
                  </a:tcPr>
                </a:tc>
                <a:tc>
                  <a:txBody>
                    <a:bodyPr/>
                    <a:lstStyle/>
                    <a:p>
                      <a:pPr algn="ctr" fontAlgn="b"/>
                      <a:r>
                        <a:rPr lang="en-ZA" sz="1400" b="0" i="0" u="none" strike="noStrike">
                          <a:solidFill>
                            <a:srgbClr val="000000"/>
                          </a:solidFill>
                          <a:latin typeface="Arial" pitchFamily="34" charset="0"/>
                          <a:cs typeface="Arial" pitchFamily="34" charset="0"/>
                        </a:rPr>
                        <a:t>33</a:t>
                      </a:r>
                    </a:p>
                  </a:txBody>
                  <a:tcPr marL="5758" marR="5758" marT="5758" marB="0" anchor="b">
                    <a:lnL>
                      <a:noFill/>
                    </a:lnL>
                    <a:lnR>
                      <a:noFill/>
                    </a:lnR>
                    <a:lnT>
                      <a:noFill/>
                    </a:lnT>
                    <a:lnB>
                      <a:noFill/>
                    </a:lnB>
                  </a:tcPr>
                </a:tc>
                <a:tc>
                  <a:txBody>
                    <a:bodyPr/>
                    <a:lstStyle/>
                    <a:p>
                      <a:pPr algn="ctr" fontAlgn="b"/>
                      <a:r>
                        <a:rPr lang="en-ZA" sz="1400" b="0" i="0" u="none" strike="noStrike">
                          <a:solidFill>
                            <a:srgbClr val="000000"/>
                          </a:solidFill>
                          <a:latin typeface="Arial" pitchFamily="34" charset="0"/>
                          <a:cs typeface="Arial" pitchFamily="34" charset="0"/>
                        </a:rPr>
                        <a:t>28</a:t>
                      </a:r>
                    </a:p>
                  </a:txBody>
                  <a:tcPr marL="5758" marR="5758" marT="5758" marB="0" anchor="b">
                    <a:lnL>
                      <a:noFill/>
                    </a:lnL>
                    <a:lnR>
                      <a:noFill/>
                    </a:lnR>
                    <a:lnT>
                      <a:noFill/>
                    </a:lnT>
                    <a:lnB>
                      <a:noFill/>
                    </a:lnB>
                  </a:tcPr>
                </a:tc>
              </a:tr>
              <a:tr h="208342">
                <a:tc>
                  <a:txBody>
                    <a:bodyPr/>
                    <a:lstStyle/>
                    <a:p>
                      <a:pPr algn="l" fontAlgn="b"/>
                      <a:r>
                        <a:rPr lang="en-ZA" sz="1400" b="0" i="0" u="none" strike="noStrike">
                          <a:solidFill>
                            <a:srgbClr val="000000"/>
                          </a:solidFill>
                          <a:latin typeface="Arial" pitchFamily="34" charset="0"/>
                          <a:cs typeface="Arial" pitchFamily="34" charset="0"/>
                        </a:rPr>
                        <a:t>Depreciation &amp; Amontisation costs as a % of total expenditure (Smaller is Better)</a:t>
                      </a:r>
                    </a:p>
                  </a:txBody>
                  <a:tcPr marL="5758" marR="5758" marT="5758" marB="0" anchor="b">
                    <a:lnL>
                      <a:noFill/>
                    </a:lnL>
                    <a:lnR>
                      <a:noFill/>
                    </a:lnR>
                    <a:lnT>
                      <a:noFill/>
                    </a:lnT>
                    <a:lnB>
                      <a:noFill/>
                    </a:lnB>
                  </a:tcPr>
                </a:tc>
                <a:tc>
                  <a:txBody>
                    <a:bodyPr/>
                    <a:lstStyle/>
                    <a:p>
                      <a:pPr algn="ctr" fontAlgn="b"/>
                      <a:r>
                        <a:rPr lang="en-ZA" sz="1400" b="0" i="0" u="none" strike="noStrike">
                          <a:solidFill>
                            <a:srgbClr val="000000"/>
                          </a:solidFill>
                          <a:latin typeface="Arial" pitchFamily="34" charset="0"/>
                          <a:cs typeface="Arial" pitchFamily="34" charset="0"/>
                        </a:rPr>
                        <a:t>28</a:t>
                      </a:r>
                    </a:p>
                  </a:txBody>
                  <a:tcPr marL="5758" marR="5758" marT="5758" marB="0" anchor="b">
                    <a:lnL>
                      <a:noFill/>
                    </a:lnL>
                    <a:lnR>
                      <a:noFill/>
                    </a:lnR>
                    <a:lnT>
                      <a:noFill/>
                    </a:lnT>
                    <a:lnB>
                      <a:noFill/>
                    </a:lnB>
                  </a:tcPr>
                </a:tc>
                <a:tc>
                  <a:txBody>
                    <a:bodyPr/>
                    <a:lstStyle/>
                    <a:p>
                      <a:pPr algn="ctr" fontAlgn="b"/>
                      <a:r>
                        <a:rPr lang="en-ZA" sz="1400" b="0" i="0" u="none" strike="noStrike">
                          <a:solidFill>
                            <a:srgbClr val="000000"/>
                          </a:solidFill>
                          <a:latin typeface="Arial" pitchFamily="34" charset="0"/>
                          <a:cs typeface="Arial" pitchFamily="34" charset="0"/>
                        </a:rPr>
                        <a:t>33</a:t>
                      </a:r>
                    </a:p>
                  </a:txBody>
                  <a:tcPr marL="5758" marR="5758" marT="5758" marB="0" anchor="b">
                    <a:lnL>
                      <a:noFill/>
                    </a:lnL>
                    <a:lnR>
                      <a:noFill/>
                    </a:lnR>
                    <a:lnT>
                      <a:noFill/>
                    </a:lnT>
                    <a:lnB>
                      <a:noFill/>
                    </a:lnB>
                  </a:tcPr>
                </a:tc>
              </a:tr>
              <a:tr h="208342">
                <a:tc>
                  <a:txBody>
                    <a:bodyPr/>
                    <a:lstStyle/>
                    <a:p>
                      <a:pPr algn="l" fontAlgn="b"/>
                      <a:r>
                        <a:rPr lang="en-ZA" sz="1400" b="0" i="0" u="none" strike="noStrike">
                          <a:solidFill>
                            <a:srgbClr val="000000"/>
                          </a:solidFill>
                          <a:latin typeface="Arial" pitchFamily="34" charset="0"/>
                          <a:cs typeface="Arial" pitchFamily="34" charset="0"/>
                        </a:rPr>
                        <a:t>Finance charges  as a % of total expenditure (Smaller is Better)</a:t>
                      </a:r>
                    </a:p>
                  </a:txBody>
                  <a:tcPr marL="5758" marR="5758" marT="5758" marB="0" anchor="b">
                    <a:lnL>
                      <a:noFill/>
                    </a:lnL>
                    <a:lnR>
                      <a:noFill/>
                    </a:lnR>
                    <a:lnT>
                      <a:noFill/>
                    </a:lnT>
                    <a:lnB>
                      <a:noFill/>
                    </a:lnB>
                  </a:tcPr>
                </a:tc>
                <a:tc>
                  <a:txBody>
                    <a:bodyPr/>
                    <a:lstStyle/>
                    <a:p>
                      <a:pPr algn="ctr" fontAlgn="b"/>
                      <a:r>
                        <a:rPr lang="en-ZA" sz="1400" b="0" i="0" u="none" strike="noStrike">
                          <a:solidFill>
                            <a:srgbClr val="000000"/>
                          </a:solidFill>
                          <a:latin typeface="Arial" pitchFamily="34" charset="0"/>
                          <a:cs typeface="Arial" pitchFamily="34" charset="0"/>
                        </a:rPr>
                        <a:t>28</a:t>
                      </a:r>
                    </a:p>
                  </a:txBody>
                  <a:tcPr marL="5758" marR="5758" marT="5758" marB="0" anchor="b">
                    <a:lnL>
                      <a:noFill/>
                    </a:lnL>
                    <a:lnR>
                      <a:noFill/>
                    </a:lnR>
                    <a:lnT>
                      <a:noFill/>
                    </a:lnT>
                    <a:lnB>
                      <a:noFill/>
                    </a:lnB>
                  </a:tcPr>
                </a:tc>
                <a:tc>
                  <a:txBody>
                    <a:bodyPr/>
                    <a:lstStyle/>
                    <a:p>
                      <a:pPr algn="ctr" fontAlgn="b"/>
                      <a:r>
                        <a:rPr lang="en-ZA" sz="1400" b="0" i="0" u="none" strike="noStrike">
                          <a:solidFill>
                            <a:srgbClr val="000000"/>
                          </a:solidFill>
                          <a:latin typeface="Arial" pitchFamily="34" charset="0"/>
                          <a:cs typeface="Arial" pitchFamily="34" charset="0"/>
                        </a:rPr>
                        <a:t>33</a:t>
                      </a:r>
                    </a:p>
                  </a:txBody>
                  <a:tcPr marL="5758" marR="5758" marT="5758" marB="0" anchor="b">
                    <a:lnL>
                      <a:noFill/>
                    </a:lnL>
                    <a:lnR>
                      <a:noFill/>
                    </a:lnR>
                    <a:lnT>
                      <a:noFill/>
                    </a:lnT>
                    <a:lnB>
                      <a:noFill/>
                    </a:lnB>
                  </a:tcPr>
                </a:tc>
              </a:tr>
              <a:tr h="208342">
                <a:tc>
                  <a:txBody>
                    <a:bodyPr/>
                    <a:lstStyle/>
                    <a:p>
                      <a:pPr algn="l" fontAlgn="b"/>
                      <a:r>
                        <a:rPr lang="en-ZA" sz="1400" b="0" i="0" u="none" strike="noStrike">
                          <a:solidFill>
                            <a:srgbClr val="000000"/>
                          </a:solidFill>
                          <a:latin typeface="Arial" pitchFamily="34" charset="0"/>
                          <a:cs typeface="Arial" pitchFamily="34" charset="0"/>
                        </a:rPr>
                        <a:t>Materials &amp; Bulk purchases costs as a % of total expenditure (Smaller is Better)</a:t>
                      </a:r>
                    </a:p>
                  </a:txBody>
                  <a:tcPr marL="5758" marR="5758" marT="5758" marB="0" anchor="b">
                    <a:lnL>
                      <a:noFill/>
                    </a:lnL>
                    <a:lnR>
                      <a:noFill/>
                    </a:lnR>
                    <a:lnT>
                      <a:noFill/>
                    </a:lnT>
                    <a:lnB>
                      <a:noFill/>
                    </a:lnB>
                  </a:tcPr>
                </a:tc>
                <a:tc>
                  <a:txBody>
                    <a:bodyPr/>
                    <a:lstStyle/>
                    <a:p>
                      <a:pPr algn="ctr" fontAlgn="b"/>
                      <a:r>
                        <a:rPr lang="en-ZA" sz="1400" b="0" i="0" u="none" strike="noStrike">
                          <a:solidFill>
                            <a:srgbClr val="000000"/>
                          </a:solidFill>
                          <a:latin typeface="Arial" pitchFamily="34" charset="0"/>
                          <a:cs typeface="Arial" pitchFamily="34" charset="0"/>
                        </a:rPr>
                        <a:t>18</a:t>
                      </a:r>
                    </a:p>
                  </a:txBody>
                  <a:tcPr marL="5758" marR="5758" marT="5758" marB="0" anchor="b">
                    <a:lnL>
                      <a:noFill/>
                    </a:lnL>
                    <a:lnR>
                      <a:noFill/>
                    </a:lnR>
                    <a:lnT>
                      <a:noFill/>
                    </a:lnT>
                    <a:lnB>
                      <a:noFill/>
                    </a:lnB>
                  </a:tcPr>
                </a:tc>
                <a:tc>
                  <a:txBody>
                    <a:bodyPr/>
                    <a:lstStyle/>
                    <a:p>
                      <a:pPr algn="ctr" fontAlgn="b"/>
                      <a:r>
                        <a:rPr lang="en-ZA" sz="1400" b="0" i="0" u="none" strike="noStrike">
                          <a:solidFill>
                            <a:srgbClr val="000000"/>
                          </a:solidFill>
                          <a:latin typeface="Arial" pitchFamily="34" charset="0"/>
                          <a:cs typeface="Arial" pitchFamily="34" charset="0"/>
                        </a:rPr>
                        <a:t>43</a:t>
                      </a:r>
                    </a:p>
                  </a:txBody>
                  <a:tcPr marL="5758" marR="5758" marT="5758" marB="0" anchor="b">
                    <a:lnL>
                      <a:noFill/>
                    </a:lnL>
                    <a:lnR>
                      <a:noFill/>
                    </a:lnR>
                    <a:lnT>
                      <a:noFill/>
                    </a:lnT>
                    <a:lnB>
                      <a:noFill/>
                    </a:lnB>
                  </a:tcPr>
                </a:tc>
              </a:tr>
              <a:tr h="208342">
                <a:tc>
                  <a:txBody>
                    <a:bodyPr/>
                    <a:lstStyle/>
                    <a:p>
                      <a:pPr algn="l" fontAlgn="b"/>
                      <a:r>
                        <a:rPr lang="en-ZA" sz="1400" b="0" i="0" u="none" strike="noStrike">
                          <a:solidFill>
                            <a:srgbClr val="000000"/>
                          </a:solidFill>
                          <a:latin typeface="Arial" pitchFamily="34" charset="0"/>
                          <a:cs typeface="Arial" pitchFamily="34" charset="0"/>
                        </a:rPr>
                        <a:t>Grants &amp; subsides costs as a % of total expenditure (Smaller is Better)</a:t>
                      </a:r>
                    </a:p>
                  </a:txBody>
                  <a:tcPr marL="5758" marR="5758" marT="5758" marB="0" anchor="b">
                    <a:lnL>
                      <a:noFill/>
                    </a:lnL>
                    <a:lnR>
                      <a:noFill/>
                    </a:lnR>
                    <a:lnT>
                      <a:noFill/>
                    </a:lnT>
                    <a:lnB>
                      <a:noFill/>
                    </a:lnB>
                  </a:tcPr>
                </a:tc>
                <a:tc>
                  <a:txBody>
                    <a:bodyPr/>
                    <a:lstStyle/>
                    <a:p>
                      <a:pPr algn="ctr" fontAlgn="b"/>
                      <a:r>
                        <a:rPr lang="en-ZA" sz="1400" b="0" i="0" u="none" strike="noStrike">
                          <a:solidFill>
                            <a:srgbClr val="000000"/>
                          </a:solidFill>
                          <a:latin typeface="Arial" pitchFamily="34" charset="0"/>
                          <a:cs typeface="Arial" pitchFamily="34" charset="0"/>
                        </a:rPr>
                        <a:t>44</a:t>
                      </a:r>
                    </a:p>
                  </a:txBody>
                  <a:tcPr marL="5758" marR="5758" marT="5758" marB="0" anchor="b">
                    <a:lnL>
                      <a:noFill/>
                    </a:lnL>
                    <a:lnR>
                      <a:noFill/>
                    </a:lnR>
                    <a:lnT>
                      <a:noFill/>
                    </a:lnT>
                    <a:lnB>
                      <a:noFill/>
                    </a:lnB>
                  </a:tcPr>
                </a:tc>
                <a:tc>
                  <a:txBody>
                    <a:bodyPr/>
                    <a:lstStyle/>
                    <a:p>
                      <a:pPr algn="ctr" fontAlgn="b"/>
                      <a:r>
                        <a:rPr lang="en-ZA" sz="1400" b="0" i="0" u="none" strike="noStrike">
                          <a:solidFill>
                            <a:srgbClr val="000000"/>
                          </a:solidFill>
                          <a:latin typeface="Arial" pitchFamily="34" charset="0"/>
                          <a:cs typeface="Arial" pitchFamily="34" charset="0"/>
                        </a:rPr>
                        <a:t>17</a:t>
                      </a:r>
                    </a:p>
                  </a:txBody>
                  <a:tcPr marL="5758" marR="5758" marT="5758" marB="0" anchor="b">
                    <a:lnL>
                      <a:noFill/>
                    </a:lnL>
                    <a:lnR>
                      <a:noFill/>
                    </a:lnR>
                    <a:lnT>
                      <a:noFill/>
                    </a:lnT>
                    <a:lnB>
                      <a:noFill/>
                    </a:lnB>
                  </a:tcPr>
                </a:tc>
              </a:tr>
              <a:tr h="208342">
                <a:tc>
                  <a:txBody>
                    <a:bodyPr/>
                    <a:lstStyle/>
                    <a:p>
                      <a:pPr algn="l" fontAlgn="b"/>
                      <a:r>
                        <a:rPr lang="en-ZA" sz="1400" b="0" i="0" u="none" strike="noStrike">
                          <a:solidFill>
                            <a:srgbClr val="000000"/>
                          </a:solidFill>
                          <a:latin typeface="Arial" pitchFamily="34" charset="0"/>
                          <a:cs typeface="Arial" pitchFamily="34" charset="0"/>
                        </a:rPr>
                        <a:t>Other expenditure costs as a % of total expenditure (Smaller is Better)</a:t>
                      </a:r>
                    </a:p>
                  </a:txBody>
                  <a:tcPr marL="5758" marR="5758" marT="5758" marB="0" anchor="b">
                    <a:lnL>
                      <a:noFill/>
                    </a:lnL>
                    <a:lnR>
                      <a:noFill/>
                    </a:lnR>
                    <a:lnT>
                      <a:noFill/>
                    </a:lnT>
                    <a:lnB>
                      <a:noFill/>
                    </a:lnB>
                  </a:tcPr>
                </a:tc>
                <a:tc>
                  <a:txBody>
                    <a:bodyPr/>
                    <a:lstStyle/>
                    <a:p>
                      <a:pPr algn="ctr" fontAlgn="b"/>
                      <a:r>
                        <a:rPr lang="en-ZA" sz="1400" b="0" i="0" u="none" strike="noStrike">
                          <a:solidFill>
                            <a:srgbClr val="000000"/>
                          </a:solidFill>
                          <a:latin typeface="Arial" pitchFamily="34" charset="0"/>
                          <a:cs typeface="Arial" pitchFamily="34" charset="0"/>
                        </a:rPr>
                        <a:t>26</a:t>
                      </a:r>
                    </a:p>
                  </a:txBody>
                  <a:tcPr marL="5758" marR="5758" marT="5758" marB="0" anchor="b">
                    <a:lnL>
                      <a:noFill/>
                    </a:lnL>
                    <a:lnR>
                      <a:noFill/>
                    </a:lnR>
                    <a:lnT>
                      <a:noFill/>
                    </a:lnT>
                    <a:lnB>
                      <a:noFill/>
                    </a:lnB>
                  </a:tcPr>
                </a:tc>
                <a:tc>
                  <a:txBody>
                    <a:bodyPr/>
                    <a:lstStyle/>
                    <a:p>
                      <a:pPr algn="ctr" fontAlgn="b"/>
                      <a:r>
                        <a:rPr lang="en-ZA" sz="1400" b="0" i="0" u="none" strike="noStrike">
                          <a:solidFill>
                            <a:srgbClr val="000000"/>
                          </a:solidFill>
                          <a:latin typeface="Arial" pitchFamily="34" charset="0"/>
                          <a:cs typeface="Arial" pitchFamily="34" charset="0"/>
                        </a:rPr>
                        <a:t>35</a:t>
                      </a:r>
                    </a:p>
                  </a:txBody>
                  <a:tcPr marL="5758" marR="5758" marT="5758" marB="0" anchor="b">
                    <a:lnL>
                      <a:noFill/>
                    </a:lnL>
                    <a:lnR>
                      <a:noFill/>
                    </a:lnR>
                    <a:lnT>
                      <a:noFill/>
                    </a:lnT>
                    <a:lnB>
                      <a:noFill/>
                    </a:lnB>
                  </a:tcPr>
                </a:tc>
              </a:tr>
              <a:tr h="208342">
                <a:tc>
                  <a:txBody>
                    <a:bodyPr/>
                    <a:lstStyle/>
                    <a:p>
                      <a:pPr algn="l" fontAlgn="b"/>
                      <a:r>
                        <a:rPr lang="en-ZA" sz="1400" b="0" i="0" u="none" strike="noStrike">
                          <a:solidFill>
                            <a:srgbClr val="000000"/>
                          </a:solidFill>
                          <a:latin typeface="Arial" pitchFamily="34" charset="0"/>
                          <a:cs typeface="Arial" pitchFamily="34" charset="0"/>
                        </a:rPr>
                        <a:t>Water &amp; Sanitation costs as a % of total expenditure (Smaller is Better)</a:t>
                      </a:r>
                    </a:p>
                  </a:txBody>
                  <a:tcPr marL="5758" marR="5758" marT="5758" marB="0" anchor="b">
                    <a:lnL>
                      <a:noFill/>
                    </a:lnL>
                    <a:lnR>
                      <a:noFill/>
                    </a:lnR>
                    <a:lnT>
                      <a:noFill/>
                    </a:lnT>
                    <a:lnB>
                      <a:noFill/>
                    </a:lnB>
                  </a:tcPr>
                </a:tc>
                <a:tc>
                  <a:txBody>
                    <a:bodyPr/>
                    <a:lstStyle/>
                    <a:p>
                      <a:pPr algn="ctr" fontAlgn="b"/>
                      <a:r>
                        <a:rPr lang="en-ZA" sz="1400" b="0" i="0" u="none" strike="noStrike">
                          <a:solidFill>
                            <a:srgbClr val="000000"/>
                          </a:solidFill>
                          <a:latin typeface="Arial" pitchFamily="34" charset="0"/>
                          <a:cs typeface="Arial" pitchFamily="34" charset="0"/>
                        </a:rPr>
                        <a:t>17</a:t>
                      </a:r>
                    </a:p>
                  </a:txBody>
                  <a:tcPr marL="5758" marR="5758" marT="5758" marB="0" anchor="b">
                    <a:lnL>
                      <a:noFill/>
                    </a:lnL>
                    <a:lnR>
                      <a:noFill/>
                    </a:lnR>
                    <a:lnT>
                      <a:noFill/>
                    </a:lnT>
                    <a:lnB>
                      <a:noFill/>
                    </a:lnB>
                  </a:tcPr>
                </a:tc>
                <a:tc>
                  <a:txBody>
                    <a:bodyPr/>
                    <a:lstStyle/>
                    <a:p>
                      <a:pPr algn="ctr" fontAlgn="b"/>
                      <a:r>
                        <a:rPr lang="en-ZA" sz="1400" b="0" i="0" u="none" strike="noStrike">
                          <a:solidFill>
                            <a:srgbClr val="000000"/>
                          </a:solidFill>
                          <a:latin typeface="Arial" pitchFamily="34" charset="0"/>
                          <a:cs typeface="Arial" pitchFamily="34" charset="0"/>
                        </a:rPr>
                        <a:t>44</a:t>
                      </a:r>
                    </a:p>
                  </a:txBody>
                  <a:tcPr marL="5758" marR="5758" marT="5758" marB="0" anchor="b">
                    <a:lnL>
                      <a:noFill/>
                    </a:lnL>
                    <a:lnR>
                      <a:noFill/>
                    </a:lnR>
                    <a:lnT>
                      <a:noFill/>
                    </a:lnT>
                    <a:lnB>
                      <a:noFill/>
                    </a:lnB>
                  </a:tcPr>
                </a:tc>
              </a:tr>
              <a:tr h="208342">
                <a:tc>
                  <a:txBody>
                    <a:bodyPr/>
                    <a:lstStyle/>
                    <a:p>
                      <a:pPr algn="l" fontAlgn="b"/>
                      <a:r>
                        <a:rPr lang="en-ZA" sz="1400" b="0" i="0" u="none" strike="noStrike">
                          <a:solidFill>
                            <a:srgbClr val="000000"/>
                          </a:solidFill>
                          <a:latin typeface="Arial" pitchFamily="34" charset="0"/>
                          <a:cs typeface="Arial" pitchFamily="34" charset="0"/>
                        </a:rPr>
                        <a:t>Electricity costs as a % of total expenditure (Smaller is Better)</a:t>
                      </a:r>
                    </a:p>
                  </a:txBody>
                  <a:tcPr marL="5758" marR="5758" marT="5758" marB="0" anchor="b">
                    <a:lnL>
                      <a:noFill/>
                    </a:lnL>
                    <a:lnR>
                      <a:noFill/>
                    </a:lnR>
                    <a:lnT>
                      <a:noFill/>
                    </a:lnT>
                    <a:lnB>
                      <a:noFill/>
                    </a:lnB>
                  </a:tcPr>
                </a:tc>
                <a:tc>
                  <a:txBody>
                    <a:bodyPr/>
                    <a:lstStyle/>
                    <a:p>
                      <a:pPr algn="ctr" fontAlgn="b"/>
                      <a:r>
                        <a:rPr lang="en-ZA" sz="1400" b="0" i="0" u="none" strike="noStrike">
                          <a:solidFill>
                            <a:srgbClr val="000000"/>
                          </a:solidFill>
                          <a:latin typeface="Arial" pitchFamily="34" charset="0"/>
                          <a:cs typeface="Arial" pitchFamily="34" charset="0"/>
                        </a:rPr>
                        <a:t>49</a:t>
                      </a:r>
                    </a:p>
                  </a:txBody>
                  <a:tcPr marL="5758" marR="5758" marT="5758" marB="0" anchor="b">
                    <a:lnL>
                      <a:noFill/>
                    </a:lnL>
                    <a:lnR>
                      <a:noFill/>
                    </a:lnR>
                    <a:lnT>
                      <a:noFill/>
                    </a:lnT>
                    <a:lnB>
                      <a:noFill/>
                    </a:lnB>
                  </a:tcPr>
                </a:tc>
                <a:tc>
                  <a:txBody>
                    <a:bodyPr/>
                    <a:lstStyle/>
                    <a:p>
                      <a:pPr algn="ctr" fontAlgn="b"/>
                      <a:r>
                        <a:rPr lang="en-ZA" sz="1400" b="0" i="0" u="none" strike="noStrike">
                          <a:solidFill>
                            <a:srgbClr val="000000"/>
                          </a:solidFill>
                          <a:latin typeface="Arial" pitchFamily="34" charset="0"/>
                          <a:cs typeface="Arial" pitchFamily="34" charset="0"/>
                        </a:rPr>
                        <a:t>12</a:t>
                      </a:r>
                    </a:p>
                  </a:txBody>
                  <a:tcPr marL="5758" marR="5758" marT="5758" marB="0" anchor="b">
                    <a:lnL>
                      <a:noFill/>
                    </a:lnL>
                    <a:lnR>
                      <a:noFill/>
                    </a:lnR>
                    <a:lnT>
                      <a:noFill/>
                    </a:lnT>
                    <a:lnB>
                      <a:noFill/>
                    </a:lnB>
                  </a:tcPr>
                </a:tc>
              </a:tr>
              <a:tr h="208342">
                <a:tc>
                  <a:txBody>
                    <a:bodyPr/>
                    <a:lstStyle/>
                    <a:p>
                      <a:pPr algn="l" fontAlgn="b"/>
                      <a:r>
                        <a:rPr lang="en-ZA" sz="1400" b="0" i="0" u="none" strike="noStrike">
                          <a:solidFill>
                            <a:srgbClr val="000000"/>
                          </a:solidFill>
                          <a:latin typeface="Arial" pitchFamily="34" charset="0"/>
                          <a:cs typeface="Arial" pitchFamily="34" charset="0"/>
                        </a:rPr>
                        <a:t>Housing costs as a % of total expenditure (Smaller is Better)</a:t>
                      </a:r>
                    </a:p>
                  </a:txBody>
                  <a:tcPr marL="5758" marR="5758" marT="5758" marB="0" anchor="b">
                    <a:lnL>
                      <a:noFill/>
                    </a:lnL>
                    <a:lnR>
                      <a:noFill/>
                    </a:lnR>
                    <a:lnT>
                      <a:noFill/>
                    </a:lnT>
                    <a:lnB>
                      <a:noFill/>
                    </a:lnB>
                  </a:tcPr>
                </a:tc>
                <a:tc>
                  <a:txBody>
                    <a:bodyPr/>
                    <a:lstStyle/>
                    <a:p>
                      <a:pPr algn="ctr" fontAlgn="b"/>
                      <a:r>
                        <a:rPr lang="en-ZA" sz="1400" b="0" i="0" u="none" strike="noStrike">
                          <a:solidFill>
                            <a:srgbClr val="000000"/>
                          </a:solidFill>
                          <a:latin typeface="Arial" pitchFamily="34" charset="0"/>
                          <a:cs typeface="Arial" pitchFamily="34" charset="0"/>
                        </a:rPr>
                        <a:t>6</a:t>
                      </a:r>
                    </a:p>
                  </a:txBody>
                  <a:tcPr marL="5758" marR="5758" marT="5758" marB="0" anchor="b">
                    <a:lnL>
                      <a:noFill/>
                    </a:lnL>
                    <a:lnR>
                      <a:noFill/>
                    </a:lnR>
                    <a:lnT>
                      <a:noFill/>
                    </a:lnT>
                    <a:lnB>
                      <a:noFill/>
                    </a:lnB>
                  </a:tcPr>
                </a:tc>
                <a:tc>
                  <a:txBody>
                    <a:bodyPr/>
                    <a:lstStyle/>
                    <a:p>
                      <a:pPr algn="ctr" fontAlgn="b"/>
                      <a:r>
                        <a:rPr lang="en-ZA" sz="1400" b="0" i="0" u="none" strike="noStrike">
                          <a:solidFill>
                            <a:srgbClr val="000000"/>
                          </a:solidFill>
                          <a:latin typeface="Arial" pitchFamily="34" charset="0"/>
                          <a:cs typeface="Arial" pitchFamily="34" charset="0"/>
                        </a:rPr>
                        <a:t>55</a:t>
                      </a:r>
                    </a:p>
                  </a:txBody>
                  <a:tcPr marL="5758" marR="5758" marT="5758" marB="0" anchor="b">
                    <a:lnL>
                      <a:noFill/>
                    </a:lnL>
                    <a:lnR>
                      <a:noFill/>
                    </a:lnR>
                    <a:lnT>
                      <a:noFill/>
                    </a:lnT>
                    <a:lnB>
                      <a:noFill/>
                    </a:lnB>
                  </a:tcPr>
                </a:tc>
              </a:tr>
              <a:tr h="208342">
                <a:tc>
                  <a:txBody>
                    <a:bodyPr/>
                    <a:lstStyle/>
                    <a:p>
                      <a:pPr algn="l" fontAlgn="b"/>
                      <a:r>
                        <a:rPr lang="en-ZA" sz="1400" b="0" i="0" u="none" strike="noStrike">
                          <a:solidFill>
                            <a:srgbClr val="000000"/>
                          </a:solidFill>
                          <a:latin typeface="Arial" pitchFamily="34" charset="0"/>
                          <a:cs typeface="Arial" pitchFamily="34" charset="0"/>
                        </a:rPr>
                        <a:t>Roads&amp; Storm Water costs as a % of total expenditure (Smaller is Better)</a:t>
                      </a:r>
                    </a:p>
                  </a:txBody>
                  <a:tcPr marL="5758" marR="5758" marT="5758" marB="0" anchor="b">
                    <a:lnL>
                      <a:noFill/>
                    </a:lnL>
                    <a:lnR>
                      <a:noFill/>
                    </a:lnR>
                    <a:lnT>
                      <a:noFill/>
                    </a:lnT>
                    <a:lnB>
                      <a:noFill/>
                    </a:lnB>
                  </a:tcPr>
                </a:tc>
                <a:tc>
                  <a:txBody>
                    <a:bodyPr/>
                    <a:lstStyle/>
                    <a:p>
                      <a:pPr algn="ctr" fontAlgn="b"/>
                      <a:r>
                        <a:rPr lang="en-ZA" sz="1400" b="0" i="0" u="none" strike="noStrike">
                          <a:solidFill>
                            <a:srgbClr val="000000"/>
                          </a:solidFill>
                          <a:latin typeface="Arial" pitchFamily="34" charset="0"/>
                          <a:cs typeface="Arial" pitchFamily="34" charset="0"/>
                        </a:rPr>
                        <a:t>35</a:t>
                      </a:r>
                    </a:p>
                  </a:txBody>
                  <a:tcPr marL="5758" marR="5758" marT="5758" marB="0" anchor="b">
                    <a:lnL>
                      <a:noFill/>
                    </a:lnL>
                    <a:lnR>
                      <a:noFill/>
                    </a:lnR>
                    <a:lnT>
                      <a:noFill/>
                    </a:lnT>
                    <a:lnB>
                      <a:noFill/>
                    </a:lnB>
                  </a:tcPr>
                </a:tc>
                <a:tc>
                  <a:txBody>
                    <a:bodyPr/>
                    <a:lstStyle/>
                    <a:p>
                      <a:pPr algn="ctr" fontAlgn="b"/>
                      <a:r>
                        <a:rPr lang="en-ZA" sz="1400" b="0" i="0" u="none" strike="noStrike">
                          <a:solidFill>
                            <a:srgbClr val="000000"/>
                          </a:solidFill>
                          <a:latin typeface="Arial" pitchFamily="34" charset="0"/>
                          <a:cs typeface="Arial" pitchFamily="34" charset="0"/>
                        </a:rPr>
                        <a:t>26</a:t>
                      </a:r>
                    </a:p>
                  </a:txBody>
                  <a:tcPr marL="5758" marR="5758" marT="5758" marB="0" anchor="b">
                    <a:lnL>
                      <a:noFill/>
                    </a:lnL>
                    <a:lnR>
                      <a:noFill/>
                    </a:lnR>
                    <a:lnT>
                      <a:noFill/>
                    </a:lnT>
                    <a:lnB>
                      <a:noFill/>
                    </a:lnB>
                  </a:tcPr>
                </a:tc>
              </a:tr>
              <a:tr h="208342">
                <a:tc>
                  <a:txBody>
                    <a:bodyPr/>
                    <a:lstStyle/>
                    <a:p>
                      <a:pPr algn="l" fontAlgn="b"/>
                      <a:r>
                        <a:rPr lang="en-ZA" sz="1400" b="0" i="0" u="none" strike="noStrike">
                          <a:solidFill>
                            <a:srgbClr val="000000"/>
                          </a:solidFill>
                          <a:latin typeface="Arial" pitchFamily="34" charset="0"/>
                          <a:cs typeface="Arial" pitchFamily="34" charset="0"/>
                        </a:rPr>
                        <a:t>Other costs as a % of total expenditure (Smaller is Better)</a:t>
                      </a:r>
                    </a:p>
                  </a:txBody>
                  <a:tcPr marL="5758" marR="5758" marT="5758" marB="0" anchor="b">
                    <a:lnL>
                      <a:noFill/>
                    </a:lnL>
                    <a:lnR>
                      <a:noFill/>
                    </a:lnR>
                    <a:lnT>
                      <a:noFill/>
                    </a:lnT>
                    <a:lnB>
                      <a:noFill/>
                    </a:lnB>
                  </a:tcPr>
                </a:tc>
                <a:tc>
                  <a:txBody>
                    <a:bodyPr/>
                    <a:lstStyle/>
                    <a:p>
                      <a:pPr algn="ctr" fontAlgn="b"/>
                      <a:r>
                        <a:rPr lang="en-ZA" sz="1400" b="0" i="0" u="none" strike="noStrike">
                          <a:solidFill>
                            <a:srgbClr val="000000"/>
                          </a:solidFill>
                          <a:latin typeface="Arial" pitchFamily="34" charset="0"/>
                          <a:cs typeface="Arial" pitchFamily="34" charset="0"/>
                        </a:rPr>
                        <a:t>30</a:t>
                      </a:r>
                    </a:p>
                  </a:txBody>
                  <a:tcPr marL="5758" marR="5758" marT="5758" marB="0" anchor="b">
                    <a:lnL>
                      <a:noFill/>
                    </a:lnL>
                    <a:lnR>
                      <a:noFill/>
                    </a:lnR>
                    <a:lnT>
                      <a:noFill/>
                    </a:lnT>
                    <a:lnB>
                      <a:noFill/>
                    </a:lnB>
                  </a:tcPr>
                </a:tc>
                <a:tc>
                  <a:txBody>
                    <a:bodyPr/>
                    <a:lstStyle/>
                    <a:p>
                      <a:pPr algn="ctr" fontAlgn="b"/>
                      <a:r>
                        <a:rPr lang="en-ZA" sz="1400" b="0" i="0" u="none" strike="noStrike">
                          <a:solidFill>
                            <a:srgbClr val="000000"/>
                          </a:solidFill>
                          <a:latin typeface="Arial" pitchFamily="34" charset="0"/>
                          <a:cs typeface="Arial" pitchFamily="34" charset="0"/>
                        </a:rPr>
                        <a:t>31</a:t>
                      </a:r>
                    </a:p>
                  </a:txBody>
                  <a:tcPr marL="5758" marR="5758" marT="5758" marB="0" anchor="b">
                    <a:lnL>
                      <a:noFill/>
                    </a:lnL>
                    <a:lnR>
                      <a:noFill/>
                    </a:lnR>
                    <a:lnT>
                      <a:noFill/>
                    </a:lnT>
                    <a:lnB>
                      <a:noFill/>
                    </a:lnB>
                  </a:tcPr>
                </a:tc>
              </a:tr>
              <a:tr h="208342">
                <a:tc>
                  <a:txBody>
                    <a:bodyPr/>
                    <a:lstStyle/>
                    <a:p>
                      <a:pPr algn="l" fontAlgn="b"/>
                      <a:r>
                        <a:rPr lang="en-ZA" sz="1400" b="0" i="0" u="none" strike="noStrike">
                          <a:solidFill>
                            <a:srgbClr val="000000"/>
                          </a:solidFill>
                          <a:latin typeface="Arial" pitchFamily="34" charset="0"/>
                          <a:cs typeface="Arial" pitchFamily="34" charset="0"/>
                        </a:rPr>
                        <a:t>Property rates as a % of total revenue (Bigger is Better)</a:t>
                      </a:r>
                    </a:p>
                  </a:txBody>
                  <a:tcPr marL="5758" marR="5758" marT="5758" marB="0" anchor="b">
                    <a:lnL>
                      <a:noFill/>
                    </a:lnL>
                    <a:lnR>
                      <a:noFill/>
                    </a:lnR>
                    <a:lnT>
                      <a:noFill/>
                    </a:lnT>
                    <a:lnB>
                      <a:noFill/>
                    </a:lnB>
                  </a:tcPr>
                </a:tc>
                <a:tc>
                  <a:txBody>
                    <a:bodyPr/>
                    <a:lstStyle/>
                    <a:p>
                      <a:pPr algn="ctr" fontAlgn="b"/>
                      <a:r>
                        <a:rPr lang="en-ZA" sz="1400" b="0" i="0" u="none" strike="noStrike">
                          <a:solidFill>
                            <a:srgbClr val="000000"/>
                          </a:solidFill>
                          <a:latin typeface="Arial" pitchFamily="34" charset="0"/>
                          <a:cs typeface="Arial" pitchFamily="34" charset="0"/>
                        </a:rPr>
                        <a:t>26</a:t>
                      </a:r>
                    </a:p>
                  </a:txBody>
                  <a:tcPr marL="5758" marR="5758" marT="5758" marB="0" anchor="b">
                    <a:lnL>
                      <a:noFill/>
                    </a:lnL>
                    <a:lnR>
                      <a:noFill/>
                    </a:lnR>
                    <a:lnT>
                      <a:noFill/>
                    </a:lnT>
                    <a:lnB>
                      <a:noFill/>
                    </a:lnB>
                  </a:tcPr>
                </a:tc>
                <a:tc>
                  <a:txBody>
                    <a:bodyPr/>
                    <a:lstStyle/>
                    <a:p>
                      <a:pPr algn="ctr" fontAlgn="b"/>
                      <a:r>
                        <a:rPr lang="en-ZA" sz="1400" b="0" i="0" u="none" strike="noStrike">
                          <a:solidFill>
                            <a:srgbClr val="000000"/>
                          </a:solidFill>
                          <a:latin typeface="Arial" pitchFamily="34" charset="0"/>
                          <a:cs typeface="Arial" pitchFamily="34" charset="0"/>
                        </a:rPr>
                        <a:t>35</a:t>
                      </a:r>
                    </a:p>
                  </a:txBody>
                  <a:tcPr marL="5758" marR="5758" marT="5758" marB="0" anchor="b">
                    <a:lnL>
                      <a:noFill/>
                    </a:lnL>
                    <a:lnR>
                      <a:noFill/>
                    </a:lnR>
                    <a:lnT>
                      <a:noFill/>
                    </a:lnT>
                    <a:lnB>
                      <a:noFill/>
                    </a:lnB>
                  </a:tcPr>
                </a:tc>
              </a:tr>
              <a:tr h="208342">
                <a:tc>
                  <a:txBody>
                    <a:bodyPr/>
                    <a:lstStyle/>
                    <a:p>
                      <a:pPr algn="l" fontAlgn="b"/>
                      <a:r>
                        <a:rPr lang="en-ZA" sz="1400" b="0" i="0" u="none" strike="noStrike">
                          <a:solidFill>
                            <a:srgbClr val="000000"/>
                          </a:solidFill>
                          <a:latin typeface="Arial" pitchFamily="34" charset="0"/>
                          <a:cs typeface="Arial" pitchFamily="34" charset="0"/>
                        </a:rPr>
                        <a:t>Service charges as a % of total revenue (Bigger is Better)</a:t>
                      </a:r>
                    </a:p>
                  </a:txBody>
                  <a:tcPr marL="5758" marR="5758" marT="5758" marB="0" anchor="b">
                    <a:lnL>
                      <a:noFill/>
                    </a:lnL>
                    <a:lnR>
                      <a:noFill/>
                    </a:lnR>
                    <a:lnT>
                      <a:noFill/>
                    </a:lnT>
                    <a:lnB>
                      <a:noFill/>
                    </a:lnB>
                  </a:tcPr>
                </a:tc>
                <a:tc>
                  <a:txBody>
                    <a:bodyPr/>
                    <a:lstStyle/>
                    <a:p>
                      <a:pPr algn="ctr" fontAlgn="b"/>
                      <a:r>
                        <a:rPr lang="en-ZA" sz="1400" b="0" i="0" u="none" strike="noStrike">
                          <a:solidFill>
                            <a:srgbClr val="000000"/>
                          </a:solidFill>
                          <a:latin typeface="Arial" pitchFamily="34" charset="0"/>
                          <a:cs typeface="Arial" pitchFamily="34" charset="0"/>
                        </a:rPr>
                        <a:t>18</a:t>
                      </a:r>
                    </a:p>
                  </a:txBody>
                  <a:tcPr marL="5758" marR="5758" marT="5758" marB="0" anchor="b">
                    <a:lnL>
                      <a:noFill/>
                    </a:lnL>
                    <a:lnR>
                      <a:noFill/>
                    </a:lnR>
                    <a:lnT>
                      <a:noFill/>
                    </a:lnT>
                    <a:lnB>
                      <a:noFill/>
                    </a:lnB>
                  </a:tcPr>
                </a:tc>
                <a:tc>
                  <a:txBody>
                    <a:bodyPr/>
                    <a:lstStyle/>
                    <a:p>
                      <a:pPr algn="ctr" fontAlgn="b"/>
                      <a:r>
                        <a:rPr lang="en-ZA" sz="1400" b="0" i="0" u="none" strike="noStrike">
                          <a:solidFill>
                            <a:srgbClr val="000000"/>
                          </a:solidFill>
                          <a:latin typeface="Arial" pitchFamily="34" charset="0"/>
                          <a:cs typeface="Arial" pitchFamily="34" charset="0"/>
                        </a:rPr>
                        <a:t>43</a:t>
                      </a:r>
                    </a:p>
                  </a:txBody>
                  <a:tcPr marL="5758" marR="5758" marT="5758" marB="0" anchor="b">
                    <a:lnL>
                      <a:noFill/>
                    </a:lnL>
                    <a:lnR>
                      <a:noFill/>
                    </a:lnR>
                    <a:lnT>
                      <a:noFill/>
                    </a:lnT>
                    <a:lnB>
                      <a:noFill/>
                    </a:lnB>
                  </a:tcPr>
                </a:tc>
              </a:tr>
              <a:tr h="208342">
                <a:tc>
                  <a:txBody>
                    <a:bodyPr/>
                    <a:lstStyle/>
                    <a:p>
                      <a:pPr algn="l" fontAlgn="b"/>
                      <a:r>
                        <a:rPr lang="en-ZA" sz="1400" b="0" i="0" u="none" strike="noStrike">
                          <a:solidFill>
                            <a:srgbClr val="000000"/>
                          </a:solidFill>
                          <a:latin typeface="Arial" pitchFamily="34" charset="0"/>
                          <a:cs typeface="Arial" pitchFamily="34" charset="0"/>
                        </a:rPr>
                        <a:t>Investment revenue as a % of total revenue (Bigger is Better)</a:t>
                      </a:r>
                    </a:p>
                  </a:txBody>
                  <a:tcPr marL="5758" marR="5758" marT="5758" marB="0" anchor="b">
                    <a:lnL>
                      <a:noFill/>
                    </a:lnL>
                    <a:lnR>
                      <a:noFill/>
                    </a:lnR>
                    <a:lnT>
                      <a:noFill/>
                    </a:lnT>
                    <a:lnB>
                      <a:noFill/>
                    </a:lnB>
                  </a:tcPr>
                </a:tc>
                <a:tc>
                  <a:txBody>
                    <a:bodyPr/>
                    <a:lstStyle/>
                    <a:p>
                      <a:pPr algn="ctr" fontAlgn="b"/>
                      <a:r>
                        <a:rPr lang="en-ZA" sz="1400" b="0" i="0" u="none" strike="noStrike">
                          <a:solidFill>
                            <a:srgbClr val="000000"/>
                          </a:solidFill>
                          <a:latin typeface="Arial" pitchFamily="34" charset="0"/>
                          <a:cs typeface="Arial" pitchFamily="34" charset="0"/>
                        </a:rPr>
                        <a:t>30</a:t>
                      </a:r>
                    </a:p>
                  </a:txBody>
                  <a:tcPr marL="5758" marR="5758" marT="5758" marB="0" anchor="b">
                    <a:lnL>
                      <a:noFill/>
                    </a:lnL>
                    <a:lnR>
                      <a:noFill/>
                    </a:lnR>
                    <a:lnT>
                      <a:noFill/>
                    </a:lnT>
                    <a:lnB>
                      <a:noFill/>
                    </a:lnB>
                  </a:tcPr>
                </a:tc>
                <a:tc>
                  <a:txBody>
                    <a:bodyPr/>
                    <a:lstStyle/>
                    <a:p>
                      <a:pPr algn="ctr" fontAlgn="b"/>
                      <a:r>
                        <a:rPr lang="en-ZA" sz="1400" b="0" i="0" u="none" strike="noStrike">
                          <a:solidFill>
                            <a:srgbClr val="000000"/>
                          </a:solidFill>
                          <a:latin typeface="Arial" pitchFamily="34" charset="0"/>
                          <a:cs typeface="Arial" pitchFamily="34" charset="0"/>
                        </a:rPr>
                        <a:t>31</a:t>
                      </a:r>
                    </a:p>
                  </a:txBody>
                  <a:tcPr marL="5758" marR="5758" marT="5758" marB="0" anchor="b">
                    <a:lnL>
                      <a:noFill/>
                    </a:lnL>
                    <a:lnR>
                      <a:noFill/>
                    </a:lnR>
                    <a:lnT>
                      <a:noFill/>
                    </a:lnT>
                    <a:lnB>
                      <a:noFill/>
                    </a:lnB>
                  </a:tcPr>
                </a:tc>
              </a:tr>
              <a:tr h="208342">
                <a:tc>
                  <a:txBody>
                    <a:bodyPr/>
                    <a:lstStyle/>
                    <a:p>
                      <a:pPr algn="l" fontAlgn="b"/>
                      <a:r>
                        <a:rPr lang="en-ZA" sz="1400" b="0" i="0" u="none" strike="noStrike">
                          <a:solidFill>
                            <a:srgbClr val="000000"/>
                          </a:solidFill>
                          <a:latin typeface="Arial" pitchFamily="34" charset="0"/>
                          <a:cs typeface="Arial" pitchFamily="34" charset="0"/>
                        </a:rPr>
                        <a:t>Government grants as a % of total revenue (Bigger is Better)</a:t>
                      </a:r>
                    </a:p>
                  </a:txBody>
                  <a:tcPr marL="5758" marR="5758" marT="5758" marB="0" anchor="b">
                    <a:lnL>
                      <a:noFill/>
                    </a:lnL>
                    <a:lnR>
                      <a:noFill/>
                    </a:lnR>
                    <a:lnT>
                      <a:noFill/>
                    </a:lnT>
                    <a:lnB>
                      <a:noFill/>
                    </a:lnB>
                  </a:tcPr>
                </a:tc>
                <a:tc>
                  <a:txBody>
                    <a:bodyPr/>
                    <a:lstStyle/>
                    <a:p>
                      <a:pPr algn="ctr" fontAlgn="b"/>
                      <a:r>
                        <a:rPr lang="en-ZA" sz="1400" b="0" i="0" u="none" strike="noStrike">
                          <a:solidFill>
                            <a:srgbClr val="000000"/>
                          </a:solidFill>
                          <a:latin typeface="Arial" pitchFamily="34" charset="0"/>
                          <a:cs typeface="Arial" pitchFamily="34" charset="0"/>
                        </a:rPr>
                        <a:t>36</a:t>
                      </a:r>
                    </a:p>
                  </a:txBody>
                  <a:tcPr marL="5758" marR="5758" marT="5758" marB="0" anchor="b">
                    <a:lnL>
                      <a:noFill/>
                    </a:lnL>
                    <a:lnR>
                      <a:noFill/>
                    </a:lnR>
                    <a:lnT>
                      <a:noFill/>
                    </a:lnT>
                    <a:lnB>
                      <a:noFill/>
                    </a:lnB>
                  </a:tcPr>
                </a:tc>
                <a:tc>
                  <a:txBody>
                    <a:bodyPr/>
                    <a:lstStyle/>
                    <a:p>
                      <a:pPr algn="ctr" fontAlgn="b"/>
                      <a:r>
                        <a:rPr lang="en-ZA" sz="1400" b="0" i="0" u="none" strike="noStrike">
                          <a:solidFill>
                            <a:srgbClr val="000000"/>
                          </a:solidFill>
                          <a:latin typeface="Arial" pitchFamily="34" charset="0"/>
                          <a:cs typeface="Arial" pitchFamily="34" charset="0"/>
                        </a:rPr>
                        <a:t>25</a:t>
                      </a:r>
                    </a:p>
                  </a:txBody>
                  <a:tcPr marL="5758" marR="5758" marT="5758" marB="0" anchor="b">
                    <a:lnL>
                      <a:noFill/>
                    </a:lnL>
                    <a:lnR>
                      <a:noFill/>
                    </a:lnR>
                    <a:lnT>
                      <a:noFill/>
                    </a:lnT>
                    <a:lnB>
                      <a:noFill/>
                    </a:lnB>
                  </a:tcPr>
                </a:tc>
              </a:tr>
              <a:tr h="208342">
                <a:tc>
                  <a:txBody>
                    <a:bodyPr/>
                    <a:lstStyle/>
                    <a:p>
                      <a:pPr algn="l" fontAlgn="b"/>
                      <a:r>
                        <a:rPr lang="en-ZA" sz="1400" b="0" i="0" u="none" strike="noStrike">
                          <a:solidFill>
                            <a:srgbClr val="000000"/>
                          </a:solidFill>
                          <a:latin typeface="Arial" pitchFamily="34" charset="0"/>
                          <a:cs typeface="Arial" pitchFamily="34" charset="0"/>
                        </a:rPr>
                        <a:t>Public contritibutions &amp; donations as a % of total revenue (Bigger is Better)</a:t>
                      </a:r>
                    </a:p>
                  </a:txBody>
                  <a:tcPr marL="5758" marR="5758" marT="5758" marB="0" anchor="b">
                    <a:lnL>
                      <a:noFill/>
                    </a:lnL>
                    <a:lnR>
                      <a:noFill/>
                    </a:lnR>
                    <a:lnT>
                      <a:noFill/>
                    </a:lnT>
                    <a:lnB>
                      <a:noFill/>
                    </a:lnB>
                  </a:tcPr>
                </a:tc>
                <a:tc>
                  <a:txBody>
                    <a:bodyPr/>
                    <a:lstStyle/>
                    <a:p>
                      <a:pPr algn="ctr" fontAlgn="b"/>
                      <a:r>
                        <a:rPr lang="en-ZA" sz="1400" b="0" i="0" u="none" strike="noStrike">
                          <a:solidFill>
                            <a:srgbClr val="000000"/>
                          </a:solidFill>
                          <a:latin typeface="Arial" pitchFamily="34" charset="0"/>
                          <a:cs typeface="Arial" pitchFamily="34" charset="0"/>
                        </a:rPr>
                        <a:t>3</a:t>
                      </a:r>
                    </a:p>
                  </a:txBody>
                  <a:tcPr marL="5758" marR="5758" marT="5758" marB="0" anchor="b">
                    <a:lnL>
                      <a:noFill/>
                    </a:lnL>
                    <a:lnR>
                      <a:noFill/>
                    </a:lnR>
                    <a:lnT>
                      <a:noFill/>
                    </a:lnT>
                    <a:lnB>
                      <a:noFill/>
                    </a:lnB>
                  </a:tcPr>
                </a:tc>
                <a:tc>
                  <a:txBody>
                    <a:bodyPr/>
                    <a:lstStyle/>
                    <a:p>
                      <a:pPr algn="ctr" fontAlgn="b"/>
                      <a:r>
                        <a:rPr lang="en-ZA" sz="1400" b="0" i="0" u="none" strike="noStrike">
                          <a:solidFill>
                            <a:srgbClr val="000000"/>
                          </a:solidFill>
                          <a:latin typeface="Arial" pitchFamily="34" charset="0"/>
                          <a:cs typeface="Arial" pitchFamily="34" charset="0"/>
                        </a:rPr>
                        <a:t>58</a:t>
                      </a:r>
                    </a:p>
                  </a:txBody>
                  <a:tcPr marL="5758" marR="5758" marT="5758" marB="0" anchor="b">
                    <a:lnL>
                      <a:noFill/>
                    </a:lnL>
                    <a:lnR>
                      <a:noFill/>
                    </a:lnR>
                    <a:lnT>
                      <a:noFill/>
                    </a:lnT>
                    <a:lnB>
                      <a:noFill/>
                    </a:lnB>
                  </a:tcPr>
                </a:tc>
              </a:tr>
              <a:tr h="208342">
                <a:tc>
                  <a:txBody>
                    <a:bodyPr/>
                    <a:lstStyle/>
                    <a:p>
                      <a:pPr algn="l" fontAlgn="b"/>
                      <a:r>
                        <a:rPr lang="en-ZA" sz="1400" b="0" i="0" u="none" strike="noStrike">
                          <a:solidFill>
                            <a:srgbClr val="000000"/>
                          </a:solidFill>
                          <a:latin typeface="Arial" pitchFamily="34" charset="0"/>
                          <a:cs typeface="Arial" pitchFamily="34" charset="0"/>
                        </a:rPr>
                        <a:t>Other own revenue as a % of total revenue (Bigger is Better)</a:t>
                      </a:r>
                    </a:p>
                  </a:txBody>
                  <a:tcPr marL="5758" marR="5758" marT="5758" marB="0" anchor="b">
                    <a:lnL>
                      <a:noFill/>
                    </a:lnL>
                    <a:lnR>
                      <a:noFill/>
                    </a:lnR>
                    <a:lnT>
                      <a:noFill/>
                    </a:lnT>
                    <a:lnB>
                      <a:noFill/>
                    </a:lnB>
                  </a:tcPr>
                </a:tc>
                <a:tc>
                  <a:txBody>
                    <a:bodyPr/>
                    <a:lstStyle/>
                    <a:p>
                      <a:pPr algn="ctr" fontAlgn="b"/>
                      <a:r>
                        <a:rPr lang="en-ZA" sz="1400" b="0" i="0" u="none" strike="noStrike">
                          <a:solidFill>
                            <a:srgbClr val="000000"/>
                          </a:solidFill>
                          <a:latin typeface="Arial" pitchFamily="34" charset="0"/>
                          <a:cs typeface="Arial" pitchFamily="34" charset="0"/>
                        </a:rPr>
                        <a:t>32</a:t>
                      </a:r>
                    </a:p>
                  </a:txBody>
                  <a:tcPr marL="5758" marR="5758" marT="5758" marB="0" anchor="b">
                    <a:lnL>
                      <a:noFill/>
                    </a:lnL>
                    <a:lnR>
                      <a:noFill/>
                    </a:lnR>
                    <a:lnT>
                      <a:noFill/>
                    </a:lnT>
                    <a:lnB>
                      <a:noFill/>
                    </a:lnB>
                  </a:tcPr>
                </a:tc>
                <a:tc>
                  <a:txBody>
                    <a:bodyPr/>
                    <a:lstStyle/>
                    <a:p>
                      <a:pPr algn="ctr" fontAlgn="b"/>
                      <a:r>
                        <a:rPr lang="en-ZA" sz="1400" b="0" i="0" u="none" strike="noStrike">
                          <a:solidFill>
                            <a:srgbClr val="000000"/>
                          </a:solidFill>
                          <a:latin typeface="Arial" pitchFamily="34" charset="0"/>
                          <a:cs typeface="Arial" pitchFamily="34" charset="0"/>
                        </a:rPr>
                        <a:t>29</a:t>
                      </a:r>
                    </a:p>
                  </a:txBody>
                  <a:tcPr marL="5758" marR="5758" marT="5758" marB="0" anchor="b">
                    <a:lnL>
                      <a:noFill/>
                    </a:lnL>
                    <a:lnR>
                      <a:noFill/>
                    </a:lnR>
                    <a:lnT>
                      <a:noFill/>
                    </a:lnT>
                    <a:lnB>
                      <a:noFill/>
                    </a:lnB>
                  </a:tcPr>
                </a:tc>
              </a:tr>
              <a:tr h="208342">
                <a:tc>
                  <a:txBody>
                    <a:bodyPr/>
                    <a:lstStyle/>
                    <a:p>
                      <a:pPr algn="l" fontAlgn="b"/>
                      <a:r>
                        <a:rPr lang="en-ZA" sz="1400" b="0" i="0" u="none" strike="noStrike">
                          <a:solidFill>
                            <a:srgbClr val="000000"/>
                          </a:solidFill>
                          <a:latin typeface="Arial" pitchFamily="34" charset="0"/>
                          <a:cs typeface="Arial" pitchFamily="34" charset="0"/>
                        </a:rPr>
                        <a:t>External loans as a % of total revenue (Bigger is Better)</a:t>
                      </a:r>
                    </a:p>
                  </a:txBody>
                  <a:tcPr marL="5758" marR="5758" marT="5758" marB="0" anchor="b">
                    <a:lnL>
                      <a:noFill/>
                    </a:lnL>
                    <a:lnR>
                      <a:noFill/>
                    </a:lnR>
                    <a:lnT>
                      <a:noFill/>
                    </a:lnT>
                    <a:lnB>
                      <a:noFill/>
                    </a:lnB>
                  </a:tcPr>
                </a:tc>
                <a:tc>
                  <a:txBody>
                    <a:bodyPr/>
                    <a:lstStyle/>
                    <a:p>
                      <a:pPr algn="ctr" fontAlgn="b"/>
                      <a:r>
                        <a:rPr lang="en-ZA" sz="1400" b="0" i="0" u="none" strike="noStrike">
                          <a:solidFill>
                            <a:srgbClr val="000000"/>
                          </a:solidFill>
                          <a:latin typeface="Arial" pitchFamily="34" charset="0"/>
                          <a:cs typeface="Arial" pitchFamily="34" charset="0"/>
                        </a:rPr>
                        <a:t>5</a:t>
                      </a:r>
                    </a:p>
                  </a:txBody>
                  <a:tcPr marL="5758" marR="5758" marT="5758" marB="0" anchor="b">
                    <a:lnL>
                      <a:noFill/>
                    </a:lnL>
                    <a:lnR>
                      <a:noFill/>
                    </a:lnR>
                    <a:lnT>
                      <a:noFill/>
                    </a:lnT>
                    <a:lnB>
                      <a:noFill/>
                    </a:lnB>
                  </a:tcPr>
                </a:tc>
                <a:tc>
                  <a:txBody>
                    <a:bodyPr/>
                    <a:lstStyle/>
                    <a:p>
                      <a:pPr algn="ctr" fontAlgn="b"/>
                      <a:r>
                        <a:rPr lang="en-ZA" sz="1400" b="0" i="0" u="none" strike="noStrike">
                          <a:solidFill>
                            <a:srgbClr val="000000"/>
                          </a:solidFill>
                          <a:latin typeface="Arial" pitchFamily="34" charset="0"/>
                          <a:cs typeface="Arial" pitchFamily="34" charset="0"/>
                        </a:rPr>
                        <a:t>56</a:t>
                      </a:r>
                    </a:p>
                  </a:txBody>
                  <a:tcPr marL="5758" marR="5758" marT="5758" marB="0" anchor="b">
                    <a:lnL>
                      <a:noFill/>
                    </a:lnL>
                    <a:lnR>
                      <a:noFill/>
                    </a:lnR>
                    <a:lnT>
                      <a:noFill/>
                    </a:lnT>
                    <a:lnB>
                      <a:noFill/>
                    </a:lnB>
                  </a:tcPr>
                </a:tc>
              </a:tr>
              <a:tr h="208342">
                <a:tc>
                  <a:txBody>
                    <a:bodyPr/>
                    <a:lstStyle/>
                    <a:p>
                      <a:pPr algn="l" fontAlgn="b"/>
                      <a:r>
                        <a:rPr lang="en-ZA" sz="1400" b="0" i="0" u="none" strike="noStrike">
                          <a:solidFill>
                            <a:srgbClr val="000000"/>
                          </a:solidFill>
                          <a:latin typeface="Arial" pitchFamily="34" charset="0"/>
                          <a:cs typeface="Arial" pitchFamily="34" charset="0"/>
                        </a:rPr>
                        <a:t>Public contributions &amp; donations as a % of total revenue (Bigger is Better)</a:t>
                      </a:r>
                    </a:p>
                  </a:txBody>
                  <a:tcPr marL="5758" marR="5758" marT="5758" marB="0" anchor="b">
                    <a:lnL>
                      <a:noFill/>
                    </a:lnL>
                    <a:lnR>
                      <a:noFill/>
                    </a:lnR>
                    <a:lnT>
                      <a:noFill/>
                    </a:lnT>
                    <a:lnB>
                      <a:noFill/>
                    </a:lnB>
                  </a:tcPr>
                </a:tc>
                <a:tc>
                  <a:txBody>
                    <a:bodyPr/>
                    <a:lstStyle/>
                    <a:p>
                      <a:pPr algn="ctr" fontAlgn="b"/>
                      <a:r>
                        <a:rPr lang="en-ZA" sz="1400" b="0" i="0" u="none" strike="noStrike">
                          <a:solidFill>
                            <a:srgbClr val="000000"/>
                          </a:solidFill>
                          <a:latin typeface="Arial" pitchFamily="34" charset="0"/>
                          <a:cs typeface="Arial" pitchFamily="34" charset="0"/>
                        </a:rPr>
                        <a:t>4</a:t>
                      </a:r>
                    </a:p>
                  </a:txBody>
                  <a:tcPr marL="5758" marR="5758" marT="5758" marB="0" anchor="b">
                    <a:lnL>
                      <a:noFill/>
                    </a:lnL>
                    <a:lnR>
                      <a:noFill/>
                    </a:lnR>
                    <a:lnT>
                      <a:noFill/>
                    </a:lnT>
                    <a:lnB>
                      <a:noFill/>
                    </a:lnB>
                  </a:tcPr>
                </a:tc>
                <a:tc>
                  <a:txBody>
                    <a:bodyPr/>
                    <a:lstStyle/>
                    <a:p>
                      <a:pPr algn="ctr" fontAlgn="b"/>
                      <a:r>
                        <a:rPr lang="en-ZA" sz="1400" b="0" i="0" u="none" strike="noStrike">
                          <a:solidFill>
                            <a:srgbClr val="000000"/>
                          </a:solidFill>
                          <a:latin typeface="Arial" pitchFamily="34" charset="0"/>
                          <a:cs typeface="Arial" pitchFamily="34" charset="0"/>
                        </a:rPr>
                        <a:t>57</a:t>
                      </a:r>
                    </a:p>
                  </a:txBody>
                  <a:tcPr marL="5758" marR="5758" marT="5758" marB="0" anchor="b">
                    <a:lnL>
                      <a:noFill/>
                    </a:lnL>
                    <a:lnR>
                      <a:noFill/>
                    </a:lnR>
                    <a:lnT>
                      <a:noFill/>
                    </a:lnT>
                    <a:lnB>
                      <a:noFill/>
                    </a:lnB>
                  </a:tcPr>
                </a:tc>
              </a:tr>
              <a:tr h="208342">
                <a:tc>
                  <a:txBody>
                    <a:bodyPr/>
                    <a:lstStyle/>
                    <a:p>
                      <a:pPr algn="l" fontAlgn="b"/>
                      <a:r>
                        <a:rPr lang="en-ZA" sz="1400" b="0" i="0" u="none" strike="noStrike">
                          <a:solidFill>
                            <a:srgbClr val="000000"/>
                          </a:solidFill>
                          <a:latin typeface="Arial" pitchFamily="34" charset="0"/>
                          <a:cs typeface="Arial" pitchFamily="34" charset="0"/>
                        </a:rPr>
                        <a:t>Grants &amp; subsides as a % of total revenue (Bigger is Better)</a:t>
                      </a:r>
                    </a:p>
                  </a:txBody>
                  <a:tcPr marL="5758" marR="5758" marT="5758" marB="0" anchor="b">
                    <a:lnL>
                      <a:noFill/>
                    </a:lnL>
                    <a:lnR>
                      <a:noFill/>
                    </a:lnR>
                    <a:lnT>
                      <a:noFill/>
                    </a:lnT>
                    <a:lnB>
                      <a:noFill/>
                    </a:lnB>
                  </a:tcPr>
                </a:tc>
                <a:tc>
                  <a:txBody>
                    <a:bodyPr/>
                    <a:lstStyle/>
                    <a:p>
                      <a:pPr algn="ctr" fontAlgn="b"/>
                      <a:r>
                        <a:rPr lang="en-ZA" sz="1400" b="0" i="0" u="none" strike="noStrike">
                          <a:solidFill>
                            <a:srgbClr val="000000"/>
                          </a:solidFill>
                          <a:latin typeface="Arial" pitchFamily="34" charset="0"/>
                          <a:cs typeface="Arial" pitchFamily="34" charset="0"/>
                        </a:rPr>
                        <a:t>38</a:t>
                      </a:r>
                    </a:p>
                  </a:txBody>
                  <a:tcPr marL="5758" marR="5758" marT="5758" marB="0" anchor="b">
                    <a:lnL>
                      <a:noFill/>
                    </a:lnL>
                    <a:lnR>
                      <a:noFill/>
                    </a:lnR>
                    <a:lnT>
                      <a:noFill/>
                    </a:lnT>
                    <a:lnB>
                      <a:noFill/>
                    </a:lnB>
                  </a:tcPr>
                </a:tc>
                <a:tc>
                  <a:txBody>
                    <a:bodyPr/>
                    <a:lstStyle/>
                    <a:p>
                      <a:pPr algn="ctr" fontAlgn="b"/>
                      <a:r>
                        <a:rPr lang="en-ZA" sz="1400" b="0" i="0" u="none" strike="noStrike">
                          <a:solidFill>
                            <a:srgbClr val="000000"/>
                          </a:solidFill>
                          <a:latin typeface="Arial" pitchFamily="34" charset="0"/>
                          <a:cs typeface="Arial" pitchFamily="34" charset="0"/>
                        </a:rPr>
                        <a:t>23</a:t>
                      </a:r>
                    </a:p>
                  </a:txBody>
                  <a:tcPr marL="5758" marR="5758" marT="5758" marB="0" anchor="b">
                    <a:lnL>
                      <a:noFill/>
                    </a:lnL>
                    <a:lnR>
                      <a:noFill/>
                    </a:lnR>
                    <a:lnT>
                      <a:noFill/>
                    </a:lnT>
                    <a:lnB>
                      <a:noFill/>
                    </a:lnB>
                  </a:tcPr>
                </a:tc>
              </a:tr>
              <a:tr h="208342">
                <a:tc>
                  <a:txBody>
                    <a:bodyPr/>
                    <a:lstStyle/>
                    <a:p>
                      <a:pPr algn="l" fontAlgn="b"/>
                      <a:r>
                        <a:rPr lang="en-ZA" sz="1400" b="0" i="0" u="none" strike="noStrike">
                          <a:solidFill>
                            <a:srgbClr val="000000"/>
                          </a:solidFill>
                          <a:latin typeface="Arial" pitchFamily="34" charset="0"/>
                          <a:cs typeface="Arial" pitchFamily="34" charset="0"/>
                        </a:rPr>
                        <a:t>Other revenue as a % of total revenue (Bigger is Better)</a:t>
                      </a:r>
                    </a:p>
                  </a:txBody>
                  <a:tcPr marL="5758" marR="5758" marT="5758" marB="0" anchor="b">
                    <a:lnL>
                      <a:noFill/>
                    </a:lnL>
                    <a:lnR>
                      <a:noFill/>
                    </a:lnR>
                    <a:lnT>
                      <a:noFill/>
                    </a:lnT>
                    <a:lnB>
                      <a:noFill/>
                    </a:lnB>
                  </a:tcPr>
                </a:tc>
                <a:tc>
                  <a:txBody>
                    <a:bodyPr/>
                    <a:lstStyle/>
                    <a:p>
                      <a:pPr algn="ctr" fontAlgn="b"/>
                      <a:r>
                        <a:rPr lang="en-ZA" sz="1400" b="0" i="0" u="none" strike="noStrike">
                          <a:solidFill>
                            <a:srgbClr val="000000"/>
                          </a:solidFill>
                          <a:latin typeface="Arial" pitchFamily="34" charset="0"/>
                          <a:cs typeface="Arial" pitchFamily="34" charset="0"/>
                        </a:rPr>
                        <a:t>13</a:t>
                      </a:r>
                    </a:p>
                  </a:txBody>
                  <a:tcPr marL="5758" marR="5758" marT="5758" marB="0" anchor="b">
                    <a:lnL>
                      <a:noFill/>
                    </a:lnL>
                    <a:lnR>
                      <a:noFill/>
                    </a:lnR>
                    <a:lnT>
                      <a:noFill/>
                    </a:lnT>
                    <a:lnB>
                      <a:noFill/>
                    </a:lnB>
                  </a:tcPr>
                </a:tc>
                <a:tc>
                  <a:txBody>
                    <a:bodyPr/>
                    <a:lstStyle/>
                    <a:p>
                      <a:pPr algn="ctr" fontAlgn="b"/>
                      <a:r>
                        <a:rPr lang="en-ZA" sz="1400" b="0" i="0" u="none" strike="noStrike">
                          <a:solidFill>
                            <a:srgbClr val="000000"/>
                          </a:solidFill>
                          <a:latin typeface="Arial" pitchFamily="34" charset="0"/>
                          <a:cs typeface="Arial" pitchFamily="34" charset="0"/>
                        </a:rPr>
                        <a:t>48</a:t>
                      </a:r>
                    </a:p>
                  </a:txBody>
                  <a:tcPr marL="5758" marR="5758" marT="5758" marB="0" anchor="b">
                    <a:lnL>
                      <a:noFill/>
                    </a:lnL>
                    <a:lnR>
                      <a:noFill/>
                    </a:lnR>
                    <a:lnT>
                      <a:noFill/>
                    </a:lnT>
                    <a:lnB>
                      <a:noFill/>
                    </a:lnB>
                  </a:tcPr>
                </a:tc>
              </a:tr>
              <a:tr h="253633">
                <a:tc>
                  <a:txBody>
                    <a:bodyPr/>
                    <a:lstStyle/>
                    <a:p>
                      <a:pPr algn="l" fontAlgn="b"/>
                      <a:r>
                        <a:rPr lang="en-ZA" sz="1400" b="1" i="0" u="none" strike="noStrike" dirty="0">
                          <a:solidFill>
                            <a:srgbClr val="FFFFFF"/>
                          </a:solidFill>
                          <a:latin typeface="Arial" pitchFamily="34" charset="0"/>
                          <a:cs typeface="Arial" pitchFamily="34" charset="0"/>
                        </a:rPr>
                        <a:t>Average</a:t>
                      </a:r>
                    </a:p>
                  </a:txBody>
                  <a:tcPr marL="5758" marR="5758" marT="5758" marB="0" anchor="b">
                    <a:lnL>
                      <a:noFill/>
                    </a:lnL>
                    <a:lnR>
                      <a:noFill/>
                    </a:lnR>
                    <a:lnT>
                      <a:noFill/>
                    </a:lnT>
                    <a:lnB>
                      <a:noFill/>
                    </a:lnB>
                    <a:solidFill>
                      <a:srgbClr val="1D1B11"/>
                    </a:solidFill>
                  </a:tcPr>
                </a:tc>
                <a:tc>
                  <a:txBody>
                    <a:bodyPr/>
                    <a:lstStyle/>
                    <a:p>
                      <a:pPr algn="ctr" fontAlgn="b"/>
                      <a:r>
                        <a:rPr lang="en-ZA" sz="1400" b="1" i="0" u="none" strike="noStrike">
                          <a:solidFill>
                            <a:srgbClr val="FFFFFF"/>
                          </a:solidFill>
                          <a:latin typeface="Arial" pitchFamily="34" charset="0"/>
                          <a:cs typeface="Arial" pitchFamily="34" charset="0"/>
                        </a:rPr>
                        <a:t>25.78</a:t>
                      </a:r>
                    </a:p>
                  </a:txBody>
                  <a:tcPr marL="5758" marR="5758" marT="5758" marB="0" anchor="b">
                    <a:lnL>
                      <a:noFill/>
                    </a:lnL>
                    <a:lnR>
                      <a:noFill/>
                    </a:lnR>
                    <a:lnT>
                      <a:noFill/>
                    </a:lnT>
                    <a:lnB>
                      <a:noFill/>
                    </a:lnB>
                    <a:solidFill>
                      <a:srgbClr val="1D1B11"/>
                    </a:solidFill>
                  </a:tcPr>
                </a:tc>
                <a:tc>
                  <a:txBody>
                    <a:bodyPr/>
                    <a:lstStyle/>
                    <a:p>
                      <a:pPr algn="ctr" fontAlgn="b"/>
                      <a:r>
                        <a:rPr lang="en-ZA" sz="1400" b="1" i="0" u="none" strike="noStrike" dirty="0">
                          <a:solidFill>
                            <a:srgbClr val="FFFFFF"/>
                          </a:solidFill>
                          <a:latin typeface="Arial" pitchFamily="34" charset="0"/>
                          <a:cs typeface="Arial" pitchFamily="34" charset="0"/>
                        </a:rPr>
                        <a:t>35.22</a:t>
                      </a:r>
                    </a:p>
                  </a:txBody>
                  <a:tcPr marL="5758" marR="5758" marT="5758" marB="0" anchor="b">
                    <a:lnL>
                      <a:noFill/>
                    </a:lnL>
                    <a:lnR>
                      <a:noFill/>
                    </a:lnR>
                    <a:lnT>
                      <a:noFill/>
                    </a:lnT>
                    <a:lnB>
                      <a:noFill/>
                    </a:lnB>
                    <a:solidFill>
                      <a:srgbClr val="1D1B11"/>
                    </a:solidFill>
                  </a:tcPr>
                </a:tc>
              </a:tr>
            </a:tbl>
          </a:graphicData>
        </a:graphic>
      </p:graphicFrame>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Trek">
  <a:themeElements>
    <a:clrScheme name="Trek">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Trek">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Trek">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Trek</Template>
  <TotalTime>793</TotalTime>
  <Words>1782</Words>
  <Application>Microsoft Office PowerPoint</Application>
  <PresentationFormat>On-screen Show (4:3)</PresentationFormat>
  <Paragraphs>664</Paragraphs>
  <Slides>26</Slides>
  <Notes>1</Notes>
  <HiddenSlides>0</HiddenSlides>
  <MMClips>0</MMClips>
  <ScaleCrop>false</ScaleCrop>
  <HeadingPairs>
    <vt:vector size="4" baseType="variant">
      <vt:variant>
        <vt:lpstr>Theme</vt:lpstr>
      </vt:variant>
      <vt:variant>
        <vt:i4>1</vt:i4>
      </vt:variant>
      <vt:variant>
        <vt:lpstr>Slide Titles</vt:lpstr>
      </vt:variant>
      <vt:variant>
        <vt:i4>26</vt:i4>
      </vt:variant>
    </vt:vector>
  </HeadingPairs>
  <TitlesOfParts>
    <vt:vector size="27" baseType="lpstr">
      <vt:lpstr>Trek</vt:lpstr>
      <vt:lpstr>Kzn  Municipal  Performance ANALYSIS </vt:lpstr>
      <vt:lpstr>INTRODUCTION</vt:lpstr>
      <vt:lpstr>INTRODUCTION</vt:lpstr>
      <vt:lpstr>INTRODUCTION</vt:lpstr>
      <vt:lpstr>INTRODUCTION</vt:lpstr>
      <vt:lpstr>REVENUE</vt:lpstr>
      <vt:lpstr>Property rates as a % of total revenue (Bigger is Better)</vt:lpstr>
      <vt:lpstr>Slide 8</vt:lpstr>
      <vt:lpstr>Service charges as a % of total revenue (Bigger is Better)</vt:lpstr>
      <vt:lpstr>Service charges as a % of total revenue (Bigger is Better)</vt:lpstr>
      <vt:lpstr>Slide 11</vt:lpstr>
      <vt:lpstr>Slide 12</vt:lpstr>
      <vt:lpstr>Slide 13</vt:lpstr>
      <vt:lpstr>Slide 14</vt:lpstr>
      <vt:lpstr>expenditure</vt:lpstr>
      <vt:lpstr>Slide 16</vt:lpstr>
      <vt:lpstr>Employee costs as a % of total expenditure (Smaller is Better)</vt:lpstr>
      <vt:lpstr>Repairs &amp; Maintenance costs as a % of total expenditure (Smaller is Better)</vt:lpstr>
      <vt:lpstr>Repairs &amp; Maintenance costs as a % of total expenditure (Smaller is Better)</vt:lpstr>
      <vt:lpstr>Materials &amp; Bulk purchases costs as a % of total expenditure (Smaller is Better) </vt:lpstr>
      <vt:lpstr>Materials &amp; Bulk purchases costs as a % of total expenditure (Smaller is Better)</vt:lpstr>
      <vt:lpstr>Electricity costs as a % of total expenditure (Smaller is Better)</vt:lpstr>
      <vt:lpstr>Electricity costs as a % of total expenditure (Smaller is Better)</vt:lpstr>
      <vt:lpstr>Roads &amp; Storm Water costs as a % of total expenditure (Smaller is Better)</vt:lpstr>
      <vt:lpstr>Roads &amp; Storm Water costs as a % of total expenditure (Smaller is Better)</vt:lpstr>
      <vt:lpstr>summary</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user</dc:creator>
  <cp:lastModifiedBy>user</cp:lastModifiedBy>
  <cp:revision>105</cp:revision>
  <dcterms:created xsi:type="dcterms:W3CDTF">2012-11-13T20:44:42Z</dcterms:created>
  <dcterms:modified xsi:type="dcterms:W3CDTF">2012-12-11T18:11:59Z</dcterms:modified>
</cp:coreProperties>
</file>