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313" r:id="rId15"/>
    <p:sldId id="287" r:id="rId16"/>
    <p:sldId id="288" r:id="rId17"/>
    <p:sldId id="289" r:id="rId18"/>
    <p:sldId id="290" r:id="rId19"/>
    <p:sldId id="291" r:id="rId20"/>
    <p:sldId id="273" r:id="rId21"/>
    <p:sldId id="274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280" r:id="rId34"/>
    <p:sldId id="303" r:id="rId35"/>
    <p:sldId id="314" r:id="rId36"/>
    <p:sldId id="304" r:id="rId37"/>
    <p:sldId id="305" r:id="rId38"/>
    <p:sldId id="306" r:id="rId39"/>
    <p:sldId id="315" r:id="rId40"/>
    <p:sldId id="307" r:id="rId41"/>
    <p:sldId id="308" r:id="rId42"/>
    <p:sldId id="309" r:id="rId43"/>
    <p:sldId id="310" r:id="rId44"/>
    <p:sldId id="311" r:id="rId45"/>
    <p:sldId id="312" r:id="rId46"/>
    <p:sldId id="316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user\Desktop\Comparitive%20Business%20Survey%20Analysis_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user\Desktop\Comparitive%20Business%20Survey%20Analysis_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user\Desktop\Comparitive%20Business%20Survey%20Analysis_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user\Desktop\Comparitive%20Business%20Survey%20Analysis_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user\Desktop\Comparitive%20Business%20Survey%20Analysis_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Treasury\Economic%20Reports%20on%20Local\Comparitive%20Business%20Survey%20Analysi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ZA"/>
  <c:chart>
    <c:view3D>
      <c:hPercent val="56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FFCC99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FFCC99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4.7881771737847592E-2"/>
          <c:y val="2.7128166873877611E-2"/>
          <c:w val="0.88434663756219933"/>
          <c:h val="0.93646724685729998"/>
        </c:manualLayout>
      </c:layout>
      <c:bar3DChart>
        <c:barDir val="col"/>
        <c:grouping val="clustered"/>
        <c:ser>
          <c:idx val="0"/>
          <c:order val="0"/>
          <c:tx>
            <c:strRef>
              <c:f>Durban!$P$2</c:f>
              <c:strCache>
                <c:ptCount val="1"/>
                <c:pt idx="0">
                  <c:v>2005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Durban!$P$280</c:f>
              <c:numCache>
                <c:formatCode>0.0</c:formatCode>
                <c:ptCount val="1"/>
                <c:pt idx="0">
                  <c:v>57.14</c:v>
                </c:pt>
              </c:numCache>
            </c:numRef>
          </c:val>
        </c:ser>
        <c:ser>
          <c:idx val="2"/>
          <c:order val="1"/>
          <c:tx>
            <c:strRef>
              <c:f>Durban!$N$2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rgbClr val="99FFCC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Durban!$N$280</c:f>
              <c:numCache>
                <c:formatCode>0.0</c:formatCode>
                <c:ptCount val="1"/>
                <c:pt idx="0">
                  <c:v>81.094527363184071</c:v>
                </c:pt>
              </c:numCache>
            </c:numRef>
          </c:val>
        </c:ser>
        <c:ser>
          <c:idx val="3"/>
          <c:order val="2"/>
          <c:tx>
            <c:strRef>
              <c:f>Durban!$L$2</c:f>
              <c:strCache>
                <c:ptCount val="1"/>
                <c:pt idx="0">
                  <c:v>2008</c:v>
                </c:pt>
              </c:strCache>
            </c:strRef>
          </c:tx>
          <c:spPr>
            <a:solidFill>
              <a:srgbClr val="FFFF66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Durban!$L$280</c:f>
              <c:numCache>
                <c:formatCode>0.0</c:formatCode>
                <c:ptCount val="1"/>
                <c:pt idx="0">
                  <c:v>68.131868131868103</c:v>
                </c:pt>
              </c:numCache>
            </c:numRef>
          </c:val>
        </c:ser>
        <c:ser>
          <c:idx val="4"/>
          <c:order val="3"/>
          <c:tx>
            <c:strRef>
              <c:f>Durban!$J$2</c:f>
              <c:strCache>
                <c:ptCount val="1"/>
                <c:pt idx="0">
                  <c:v>2009</c:v>
                </c:pt>
              </c:strCache>
            </c:strRef>
          </c:tx>
          <c:spPr>
            <a:solidFill>
              <a:srgbClr val="F7AD3F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Durban!$J$280</c:f>
              <c:numCache>
                <c:formatCode>0.0</c:formatCode>
                <c:ptCount val="1"/>
                <c:pt idx="0">
                  <c:v>65.750000000000014</c:v>
                </c:pt>
              </c:numCache>
            </c:numRef>
          </c:val>
        </c:ser>
        <c:ser>
          <c:idx val="1"/>
          <c:order val="4"/>
          <c:tx>
            <c:strRef>
              <c:f>Durban!$H$2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rgbClr val="000000"/>
              </a:solidFill>
            </a:ln>
          </c:spPr>
          <c:dLbls>
            <c:showVal val="1"/>
          </c:dLbls>
          <c:val>
            <c:numRef>
              <c:f>Durban!$H$280</c:f>
              <c:numCache>
                <c:formatCode>0.0</c:formatCode>
                <c:ptCount val="1"/>
                <c:pt idx="0">
                  <c:v>68.5</c:v>
                </c:pt>
              </c:numCache>
            </c:numRef>
          </c:val>
        </c:ser>
        <c:ser>
          <c:idx val="5"/>
          <c:order val="5"/>
          <c:tx>
            <c:strRef>
              <c:f>Durban!$F$2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CE6C75"/>
            </a:solidFill>
            <a:ln>
              <a:solidFill>
                <a:srgbClr val="000000"/>
              </a:solidFill>
            </a:ln>
          </c:spPr>
          <c:dLbls>
            <c:showVal val="1"/>
          </c:dLbls>
          <c:val>
            <c:numRef>
              <c:f>Durban!$F$280</c:f>
              <c:numCache>
                <c:formatCode>0.0</c:formatCode>
                <c:ptCount val="1"/>
                <c:pt idx="0">
                  <c:v>74.950000000000017</c:v>
                </c:pt>
              </c:numCache>
            </c:numRef>
          </c:val>
        </c:ser>
        <c:ser>
          <c:idx val="6"/>
          <c:order val="6"/>
          <c:tx>
            <c:strRef>
              <c:f>Durban!$D$2</c:f>
              <c:strCache>
                <c:ptCount val="1"/>
                <c:pt idx="0">
                  <c:v>2012</c:v>
                </c:pt>
              </c:strCache>
            </c:strRef>
          </c:tx>
          <c:dLbls>
            <c:showVal val="1"/>
          </c:dLbls>
          <c:val>
            <c:numRef>
              <c:f>Durban!$D$280</c:f>
              <c:numCache>
                <c:formatCode>0.0</c:formatCode>
                <c:ptCount val="1"/>
                <c:pt idx="0">
                  <c:v>68.550000000000011</c:v>
                </c:pt>
              </c:numCache>
            </c:numRef>
          </c:val>
        </c:ser>
        <c:ser>
          <c:idx val="7"/>
          <c:order val="7"/>
          <c:tx>
            <c:strRef>
              <c:f>Durban!$B$2</c:f>
              <c:strCache>
                <c:ptCount val="1"/>
                <c:pt idx="0">
                  <c:v>2013</c:v>
                </c:pt>
              </c:strCache>
            </c:strRef>
          </c:tx>
          <c:dLbls>
            <c:showVal val="1"/>
          </c:dLbls>
          <c:val>
            <c:numRef>
              <c:f>Durban!$B$280</c:f>
              <c:numCache>
                <c:formatCode>0.0</c:formatCode>
                <c:ptCount val="1"/>
                <c:pt idx="0">
                  <c:v>69.649999999999991</c:v>
                </c:pt>
              </c:numCache>
            </c:numRef>
          </c:val>
        </c:ser>
        <c:shape val="cylinder"/>
        <c:axId val="65066496"/>
        <c:axId val="65068032"/>
        <c:axId val="0"/>
      </c:bar3DChart>
      <c:catAx>
        <c:axId val="65066496"/>
        <c:scaling>
          <c:orientation val="minMax"/>
        </c:scaling>
        <c:delete val="1"/>
        <c:axPos val="b"/>
        <c:numFmt formatCode="General" sourceLinked="1"/>
        <c:tickLblPos val="none"/>
        <c:crossAx val="65068032"/>
        <c:crosses val="autoZero"/>
        <c:auto val="1"/>
        <c:lblAlgn val="ctr"/>
        <c:lblOffset val="100"/>
        <c:tickLblSkip val="1"/>
        <c:tickMarkSkip val="1"/>
      </c:catAx>
      <c:valAx>
        <c:axId val="65068032"/>
        <c:scaling>
          <c:orientation val="minMax"/>
        </c:scaling>
        <c:axPos val="l"/>
        <c:numFmt formatCode="0.0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lang="en-ZA" sz="11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5066496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9439639427447981"/>
          <c:y val="4.3835616438356199E-2"/>
          <c:w val="8.3496827336735149E-2"/>
          <c:h val="0.48103123668228903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lang="en-ZA" sz="14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99"/>
    </a:solidFill>
    <a:ln w="3175">
      <a:solidFill>
        <a:srgbClr val="000000"/>
      </a:solidFill>
      <a:prstDash val="solid"/>
    </a:ln>
  </c:spPr>
  <c:txPr>
    <a:bodyPr/>
    <a:lstStyle/>
    <a:p>
      <a:pPr>
        <a:defRPr sz="11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ZA"/>
  <c:chart>
    <c:view3D>
      <c:hPercent val="56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FFCC99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FFCC99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7.2254369963285381E-2"/>
          <c:y val="3.3074471751637108E-2"/>
          <c:w val="0.88484149357873521"/>
          <c:h val="0.92960301174474402"/>
        </c:manualLayout>
      </c:layout>
      <c:bar3DChart>
        <c:barDir val="col"/>
        <c:grouping val="clustered"/>
        <c:ser>
          <c:idx val="0"/>
          <c:order val="0"/>
          <c:tx>
            <c:strRef>
              <c:f>PMB!$R$2</c:f>
              <c:strCache>
                <c:ptCount val="1"/>
                <c:pt idx="0">
                  <c:v>2004</c:v>
                </c:pt>
              </c:strCache>
            </c:strRef>
          </c:tx>
          <c:spPr>
            <a:solidFill>
              <a:srgbClr val="DCB9FF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PMB!$R$280</c:f>
              <c:numCache>
                <c:formatCode>0.0</c:formatCode>
                <c:ptCount val="1"/>
                <c:pt idx="0">
                  <c:v>79.042574455326815</c:v>
                </c:pt>
              </c:numCache>
            </c:numRef>
          </c:val>
        </c:ser>
        <c:ser>
          <c:idx val="1"/>
          <c:order val="1"/>
          <c:tx>
            <c:strRef>
              <c:f>PMB!$P$2</c:f>
              <c:strCache>
                <c:ptCount val="1"/>
                <c:pt idx="0">
                  <c:v>2005</c:v>
                </c:pt>
              </c:strCache>
            </c:strRef>
          </c:tx>
          <c:spPr>
            <a:solidFill>
              <a:srgbClr val="7DCEEB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PMB!$P$280</c:f>
              <c:numCache>
                <c:formatCode>0.0</c:formatCode>
                <c:ptCount val="1"/>
                <c:pt idx="0">
                  <c:v>83.620689655172427</c:v>
                </c:pt>
              </c:numCache>
            </c:numRef>
          </c:val>
        </c:ser>
        <c:ser>
          <c:idx val="2"/>
          <c:order val="2"/>
          <c:tx>
            <c:strRef>
              <c:f>PMB!$N$2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rgbClr val="99FFCC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PMB!$N$280</c:f>
              <c:numCache>
                <c:formatCode>0.0</c:formatCode>
                <c:ptCount val="1"/>
                <c:pt idx="0">
                  <c:v>83</c:v>
                </c:pt>
              </c:numCache>
            </c:numRef>
          </c:val>
        </c:ser>
        <c:ser>
          <c:idx val="3"/>
          <c:order val="3"/>
          <c:tx>
            <c:strRef>
              <c:f>PMB!$L$2</c:f>
              <c:strCache>
                <c:ptCount val="1"/>
                <c:pt idx="0">
                  <c:v>2008</c:v>
                </c:pt>
              </c:strCache>
            </c:strRef>
          </c:tx>
          <c:spPr>
            <a:solidFill>
              <a:srgbClr val="FFFF66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PMB!$L$280</c:f>
              <c:numCache>
                <c:formatCode>0.0</c:formatCode>
                <c:ptCount val="1"/>
                <c:pt idx="0">
                  <c:v>65.95</c:v>
                </c:pt>
              </c:numCache>
            </c:numRef>
          </c:val>
        </c:ser>
        <c:ser>
          <c:idx val="4"/>
          <c:order val="4"/>
          <c:tx>
            <c:strRef>
              <c:f>PMB!$J$2</c:f>
              <c:strCache>
                <c:ptCount val="1"/>
                <c:pt idx="0">
                  <c:v>2009</c:v>
                </c:pt>
              </c:strCache>
            </c:strRef>
          </c:tx>
          <c:spPr>
            <a:solidFill>
              <a:srgbClr val="F7B257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PMB!$J$280</c:f>
              <c:numCache>
                <c:formatCode>0.0</c:formatCode>
                <c:ptCount val="1"/>
                <c:pt idx="0">
                  <c:v>63.5</c:v>
                </c:pt>
              </c:numCache>
            </c:numRef>
          </c:val>
        </c:ser>
        <c:ser>
          <c:idx val="5"/>
          <c:order val="5"/>
          <c:tx>
            <c:strRef>
              <c:f>PMB!$H$2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rgbClr val="000000"/>
              </a:solidFill>
            </a:ln>
          </c:spPr>
          <c:dLbls>
            <c:showVal val="1"/>
          </c:dLbls>
          <c:val>
            <c:numRef>
              <c:f>PMB!$H$280</c:f>
              <c:numCache>
                <c:formatCode>0.0</c:formatCode>
                <c:ptCount val="1"/>
                <c:pt idx="0">
                  <c:v>58.879439719859931</c:v>
                </c:pt>
              </c:numCache>
            </c:numRef>
          </c:val>
        </c:ser>
        <c:ser>
          <c:idx val="7"/>
          <c:order val="6"/>
          <c:tx>
            <c:strRef>
              <c:f>PMB!$F$2</c:f>
              <c:strCache>
                <c:ptCount val="1"/>
                <c:pt idx="0">
                  <c:v>2011</c:v>
                </c:pt>
              </c:strCache>
            </c:strRef>
          </c:tx>
          <c:dLbls>
            <c:showVal val="1"/>
          </c:dLbls>
          <c:val>
            <c:numRef>
              <c:f>PMB!$F$280</c:f>
              <c:numCache>
                <c:formatCode>0.0</c:formatCode>
                <c:ptCount val="1"/>
                <c:pt idx="0">
                  <c:v>63.45</c:v>
                </c:pt>
              </c:numCache>
            </c:numRef>
          </c:val>
        </c:ser>
        <c:ser>
          <c:idx val="6"/>
          <c:order val="7"/>
          <c:tx>
            <c:strRef>
              <c:f>PMB!$D$2</c:f>
              <c:strCache>
                <c:ptCount val="1"/>
                <c:pt idx="0">
                  <c:v>2012</c:v>
                </c:pt>
              </c:strCache>
            </c:strRef>
          </c:tx>
          <c:dLbls>
            <c:showVal val="1"/>
          </c:dLbls>
          <c:val>
            <c:numRef>
              <c:f>PMB!$D$280</c:f>
              <c:numCache>
                <c:formatCode>0.0</c:formatCode>
                <c:ptCount val="1"/>
                <c:pt idx="0">
                  <c:v>68.2</c:v>
                </c:pt>
              </c:numCache>
            </c:numRef>
          </c:val>
        </c:ser>
        <c:ser>
          <c:idx val="8"/>
          <c:order val="8"/>
          <c:tx>
            <c:strRef>
              <c:f>PMB!$B$2</c:f>
              <c:strCache>
                <c:ptCount val="1"/>
                <c:pt idx="0">
                  <c:v>2013</c:v>
                </c:pt>
              </c:strCache>
            </c:strRef>
          </c:tx>
          <c:dLbls>
            <c:showVal val="1"/>
          </c:dLbls>
          <c:val>
            <c:numRef>
              <c:f>PMB!$B$280</c:f>
              <c:numCache>
                <c:formatCode>0.0</c:formatCode>
                <c:ptCount val="1"/>
                <c:pt idx="0">
                  <c:v>49.949999999999996</c:v>
                </c:pt>
              </c:numCache>
            </c:numRef>
          </c:val>
        </c:ser>
        <c:shape val="cylinder"/>
        <c:axId val="66233472"/>
        <c:axId val="66235008"/>
        <c:axId val="0"/>
      </c:bar3DChart>
      <c:catAx>
        <c:axId val="66233472"/>
        <c:scaling>
          <c:orientation val="minMax"/>
        </c:scaling>
        <c:delete val="1"/>
        <c:axPos val="b"/>
        <c:numFmt formatCode="General" sourceLinked="1"/>
        <c:tickLblPos val="none"/>
        <c:crossAx val="66235008"/>
        <c:crosses val="autoZero"/>
        <c:auto val="1"/>
        <c:lblAlgn val="ctr"/>
        <c:lblOffset val="100"/>
        <c:tickLblSkip val="1"/>
        <c:tickMarkSkip val="1"/>
      </c:catAx>
      <c:valAx>
        <c:axId val="66235008"/>
        <c:scaling>
          <c:orientation val="minMax"/>
        </c:scaling>
        <c:axPos val="l"/>
        <c:numFmt formatCode="0.0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lang="en-ZA" sz="11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6233472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9573474023041055"/>
          <c:y val="1.3736229600219863E-2"/>
          <c:w val="9.0250828228154056E-2"/>
          <c:h val="0.47215203427689328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lang="en-ZA" sz="14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99"/>
    </a:solidFill>
    <a:ln w="3175">
      <a:solidFill>
        <a:srgbClr val="000000"/>
      </a:solidFill>
      <a:prstDash val="solid"/>
    </a:ln>
  </c:spPr>
  <c:txPr>
    <a:bodyPr/>
    <a:lstStyle/>
    <a:p>
      <a:pPr>
        <a:defRPr sz="11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ZA"/>
  <c:chart>
    <c:view3D>
      <c:hPercent val="62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FFCC99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FFCC99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5746364896238574"/>
          <c:y val="3.8251468182921855E-2"/>
          <c:w val="0.7250773364704628"/>
          <c:h val="0.84699679547898465"/>
        </c:manualLayout>
      </c:layout>
      <c:bar3DChart>
        <c:barDir val="col"/>
        <c:grouping val="clustered"/>
        <c:ser>
          <c:idx val="0"/>
          <c:order val="0"/>
          <c:tx>
            <c:strRef>
              <c:f>RBay!$P$2</c:f>
              <c:strCache>
                <c:ptCount val="1"/>
                <c:pt idx="0">
                  <c:v>2005</c:v>
                </c:pt>
              </c:strCache>
            </c:strRef>
          </c:tx>
          <c:spPr>
            <a:solidFill>
              <a:srgbClr val="94B8E4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RBay!$P$280</c:f>
              <c:numCache>
                <c:formatCode>0.0</c:formatCode>
                <c:ptCount val="1"/>
                <c:pt idx="0">
                  <c:v>89.727945589117851</c:v>
                </c:pt>
              </c:numCache>
            </c:numRef>
          </c:val>
        </c:ser>
        <c:ser>
          <c:idx val="2"/>
          <c:order val="1"/>
          <c:tx>
            <c:strRef>
              <c:f>RBay!$N$2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rgbClr val="99FFCC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RBay!$N$280</c:f>
              <c:numCache>
                <c:formatCode>0.0</c:formatCode>
                <c:ptCount val="1"/>
                <c:pt idx="0">
                  <c:v>80.904522613065325</c:v>
                </c:pt>
              </c:numCache>
            </c:numRef>
          </c:val>
        </c:ser>
        <c:ser>
          <c:idx val="3"/>
          <c:order val="2"/>
          <c:tx>
            <c:strRef>
              <c:f>RBay!$L$2</c:f>
              <c:strCache>
                <c:ptCount val="1"/>
                <c:pt idx="0">
                  <c:v>2008</c:v>
                </c:pt>
              </c:strCache>
            </c:strRef>
          </c:tx>
          <c:spPr>
            <a:solidFill>
              <a:srgbClr val="FFFF66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RBay!$L$280</c:f>
              <c:numCache>
                <c:formatCode>0.0</c:formatCode>
                <c:ptCount val="1"/>
                <c:pt idx="0">
                  <c:v>61.380690345172596</c:v>
                </c:pt>
              </c:numCache>
            </c:numRef>
          </c:val>
        </c:ser>
        <c:ser>
          <c:idx val="4"/>
          <c:order val="3"/>
          <c:tx>
            <c:strRef>
              <c:f>RBay!$J$2</c:f>
              <c:strCache>
                <c:ptCount val="1"/>
                <c:pt idx="0">
                  <c:v>2009</c:v>
                </c:pt>
              </c:strCache>
            </c:strRef>
          </c:tx>
          <c:spPr>
            <a:solidFill>
              <a:srgbClr val="F7B257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RBay!$J$280</c:f>
              <c:numCache>
                <c:formatCode>0.0</c:formatCode>
                <c:ptCount val="1"/>
                <c:pt idx="0">
                  <c:v>69.050000000000011</c:v>
                </c:pt>
              </c:numCache>
            </c:numRef>
          </c:val>
        </c:ser>
        <c:ser>
          <c:idx val="1"/>
          <c:order val="4"/>
          <c:tx>
            <c:strRef>
              <c:f>RBay!$H$2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ysClr val="windowText" lastClr="000000"/>
              </a:solidFill>
            </a:ln>
          </c:spPr>
          <c:dLbls>
            <c:showVal val="1"/>
          </c:dLbls>
          <c:val>
            <c:numRef>
              <c:f>RBay!$H$280</c:f>
              <c:numCache>
                <c:formatCode>0.0</c:formatCode>
                <c:ptCount val="1"/>
                <c:pt idx="0">
                  <c:v>66.649999999999991</c:v>
                </c:pt>
              </c:numCache>
            </c:numRef>
          </c:val>
        </c:ser>
        <c:ser>
          <c:idx val="5"/>
          <c:order val="5"/>
          <c:tx>
            <c:strRef>
              <c:f>RBay!$F$2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CE6C75"/>
            </a:solidFill>
            <a:ln>
              <a:solidFill>
                <a:schemeClr val="tx1"/>
              </a:solidFill>
            </a:ln>
          </c:spPr>
          <c:dLbls>
            <c:showVal val="1"/>
          </c:dLbls>
          <c:val>
            <c:numRef>
              <c:f>RBay!$F$280</c:f>
              <c:numCache>
                <c:formatCode>0.0</c:formatCode>
                <c:ptCount val="1"/>
                <c:pt idx="0">
                  <c:v>73.7</c:v>
                </c:pt>
              </c:numCache>
            </c:numRef>
          </c:val>
        </c:ser>
        <c:ser>
          <c:idx val="6"/>
          <c:order val="6"/>
          <c:tx>
            <c:v>2012</c:v>
          </c:tx>
          <c:dLbls>
            <c:showVal val="1"/>
          </c:dLbls>
          <c:val>
            <c:numRef>
              <c:f>RBay!$D$280</c:f>
              <c:numCache>
                <c:formatCode>0.0</c:formatCode>
                <c:ptCount val="1"/>
                <c:pt idx="0">
                  <c:v>78.55</c:v>
                </c:pt>
              </c:numCache>
            </c:numRef>
          </c:val>
        </c:ser>
        <c:ser>
          <c:idx val="7"/>
          <c:order val="7"/>
          <c:tx>
            <c:strRef>
              <c:f>RBay!$B$2</c:f>
              <c:strCache>
                <c:ptCount val="1"/>
                <c:pt idx="0">
                  <c:v>2013</c:v>
                </c:pt>
              </c:strCache>
            </c:strRef>
          </c:tx>
          <c:dLbls>
            <c:showVal val="1"/>
          </c:dLbls>
          <c:val>
            <c:numRef>
              <c:f>RBay!$B$280</c:f>
              <c:numCache>
                <c:formatCode>0.0</c:formatCode>
                <c:ptCount val="1"/>
                <c:pt idx="0">
                  <c:v>41.65</c:v>
                </c:pt>
              </c:numCache>
            </c:numRef>
          </c:val>
        </c:ser>
        <c:shape val="cylinder"/>
        <c:axId val="66637184"/>
        <c:axId val="66258048"/>
        <c:axId val="0"/>
      </c:bar3DChart>
      <c:catAx>
        <c:axId val="66637184"/>
        <c:scaling>
          <c:orientation val="minMax"/>
        </c:scaling>
        <c:delete val="1"/>
        <c:axPos val="b"/>
        <c:numFmt formatCode="General" sourceLinked="1"/>
        <c:tickLblPos val="none"/>
        <c:crossAx val="66258048"/>
        <c:crosses val="autoZero"/>
        <c:auto val="1"/>
        <c:lblAlgn val="ctr"/>
        <c:lblOffset val="100"/>
        <c:tickLblSkip val="1"/>
        <c:tickMarkSkip val="1"/>
      </c:catAx>
      <c:valAx>
        <c:axId val="66258048"/>
        <c:scaling>
          <c:orientation val="minMax"/>
        </c:scaling>
        <c:axPos val="l"/>
        <c:numFmt formatCode="0.0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lang="en-ZA" sz="10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663718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9929844882543586"/>
          <c:y val="3.7564845131439491E-2"/>
          <c:w val="8.5375327919459787E-2"/>
          <c:h val="0.41865434689977621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lang="en-ZA" sz="14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99"/>
    </a:solidFill>
    <a:ln w="3175">
      <a:solidFill>
        <a:srgbClr val="000000"/>
      </a:solidFill>
      <a:prstDash val="solid"/>
    </a:ln>
  </c:spPr>
  <c:txPr>
    <a:bodyPr/>
    <a:lstStyle/>
    <a:p>
      <a:pPr>
        <a:defRPr sz="10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ZA"/>
  <c:chart>
    <c:view3D>
      <c:hPercent val="62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FFCC99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FFCC99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7.9365202389017023E-2"/>
          <c:y val="3.8251468182921855E-2"/>
          <c:w val="0.80317584817684795"/>
          <c:h val="0.84699679547898465"/>
        </c:manualLayout>
      </c:layout>
      <c:bar3DChart>
        <c:barDir val="col"/>
        <c:grouping val="clustered"/>
        <c:ser>
          <c:idx val="5"/>
          <c:order val="0"/>
          <c:tx>
            <c:strRef>
              <c:f>'Port Shepstone'!$F$2:$G$2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CE6C75"/>
            </a:solidFill>
            <a:ln>
              <a:solidFill>
                <a:schemeClr val="tx1"/>
              </a:solidFill>
            </a:ln>
          </c:spPr>
          <c:dLbls>
            <c:showVal val="1"/>
          </c:dLbls>
          <c:val>
            <c:numRef>
              <c:f>'Port Shepstone'!$F$280</c:f>
              <c:numCache>
                <c:formatCode>0.0</c:formatCode>
                <c:ptCount val="1"/>
                <c:pt idx="0">
                  <c:v>61.300000000000004</c:v>
                </c:pt>
              </c:numCache>
            </c:numRef>
          </c:val>
        </c:ser>
        <c:ser>
          <c:idx val="0"/>
          <c:order val="1"/>
          <c:tx>
            <c:strRef>
              <c:f>'Port Shepstone'!$D$2:$E$2</c:f>
              <c:strCache>
                <c:ptCount val="1"/>
                <c:pt idx="0">
                  <c:v>2012</c:v>
                </c:pt>
              </c:strCache>
            </c:strRef>
          </c:tx>
          <c:dPt>
            <c:idx val="0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dLbls>
            <c:showVal val="1"/>
          </c:dLbls>
          <c:val>
            <c:numRef>
              <c:f>'Port Shepstone'!$D$280</c:f>
              <c:numCache>
                <c:formatCode>0.0</c:formatCode>
                <c:ptCount val="1"/>
                <c:pt idx="0">
                  <c:v>66.649999999999991</c:v>
                </c:pt>
              </c:numCache>
            </c:numRef>
          </c:val>
        </c:ser>
        <c:ser>
          <c:idx val="1"/>
          <c:order val="2"/>
          <c:tx>
            <c:strRef>
              <c:f>'Port Shepstone'!$B$2:$C$2</c:f>
              <c:strCache>
                <c:ptCount val="1"/>
                <c:pt idx="0">
                  <c:v>2013</c:v>
                </c:pt>
              </c:strCache>
            </c:strRef>
          </c:tx>
          <c:dLbls>
            <c:showVal val="1"/>
          </c:dLbls>
          <c:val>
            <c:numRef>
              <c:f>'Port Shepstone'!$B$280</c:f>
              <c:numCache>
                <c:formatCode>0.0</c:formatCode>
                <c:ptCount val="1"/>
                <c:pt idx="0">
                  <c:v>68.750000000000014</c:v>
                </c:pt>
              </c:numCache>
            </c:numRef>
          </c:val>
        </c:ser>
        <c:shape val="cylinder"/>
        <c:axId val="66310528"/>
        <c:axId val="66312064"/>
        <c:axId val="0"/>
      </c:bar3DChart>
      <c:catAx>
        <c:axId val="66310528"/>
        <c:scaling>
          <c:orientation val="minMax"/>
        </c:scaling>
        <c:delete val="1"/>
        <c:axPos val="b"/>
        <c:numFmt formatCode="General" sourceLinked="1"/>
        <c:tickLblPos val="none"/>
        <c:crossAx val="66312064"/>
        <c:crosses val="autoZero"/>
        <c:auto val="1"/>
        <c:lblAlgn val="ctr"/>
        <c:lblOffset val="100"/>
        <c:tickLblSkip val="1"/>
        <c:tickMarkSkip val="1"/>
      </c:catAx>
      <c:valAx>
        <c:axId val="66312064"/>
        <c:scaling>
          <c:orientation val="minMax"/>
        </c:scaling>
        <c:axPos val="l"/>
        <c:numFmt formatCode="0.0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lang="en-ZA" sz="10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631052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9016063258888589"/>
          <c:y val="0.11724298382524012"/>
          <c:w val="8.8493541992952798E-2"/>
          <c:h val="0.22685860199326086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lang="en-ZA" sz="14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99"/>
    </a:solidFill>
    <a:ln w="3175">
      <a:solidFill>
        <a:srgbClr val="000000"/>
      </a:solidFill>
      <a:prstDash val="solid"/>
    </a:ln>
  </c:spPr>
  <c:txPr>
    <a:bodyPr/>
    <a:lstStyle/>
    <a:p>
      <a:pPr>
        <a:defRPr sz="10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ZA"/>
  <c:chart>
    <c:view3D>
      <c:hPercent val="62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FFCC99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FFCC99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7.9365202389017023E-2"/>
          <c:y val="3.8251468182921855E-2"/>
          <c:w val="0.80317584817684795"/>
          <c:h val="0.84699679547898465"/>
        </c:manualLayout>
      </c:layout>
      <c:bar3DChart>
        <c:barDir val="col"/>
        <c:grouping val="clustered"/>
        <c:ser>
          <c:idx val="0"/>
          <c:order val="0"/>
          <c:tx>
            <c:strRef>
              <c:f>Other!$F$2</c:f>
              <c:strCache>
                <c:ptCount val="1"/>
                <c:pt idx="0">
                  <c:v>2011</c:v>
                </c:pt>
              </c:strCache>
            </c:strRef>
          </c:tx>
          <c:dLbls>
            <c:showVal val="1"/>
          </c:dLbls>
          <c:val>
            <c:numRef>
              <c:f>Other!$F$280</c:f>
              <c:numCache>
                <c:formatCode>0.0</c:formatCode>
                <c:ptCount val="1"/>
                <c:pt idx="0">
                  <c:v>78.100000000000009</c:v>
                </c:pt>
              </c:numCache>
            </c:numRef>
          </c:val>
        </c:ser>
        <c:ser>
          <c:idx val="5"/>
          <c:order val="1"/>
          <c:tx>
            <c:strRef>
              <c:f>Other!$D$2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rgbClr val="CE6C75"/>
            </a:solidFill>
            <a:ln>
              <a:solidFill>
                <a:schemeClr val="tx1"/>
              </a:solidFill>
            </a:ln>
          </c:spPr>
          <c:dLbls>
            <c:showVal val="1"/>
          </c:dLbls>
          <c:val>
            <c:numRef>
              <c:f>Other!$D$280</c:f>
              <c:numCache>
                <c:formatCode>0.0</c:formatCode>
                <c:ptCount val="1"/>
                <c:pt idx="0">
                  <c:v>70.600000000000009</c:v>
                </c:pt>
              </c:numCache>
            </c:numRef>
          </c:val>
        </c:ser>
        <c:ser>
          <c:idx val="1"/>
          <c:order val="2"/>
          <c:tx>
            <c:strRef>
              <c:f>Other!$B$2</c:f>
              <c:strCache>
                <c:ptCount val="1"/>
                <c:pt idx="0">
                  <c:v>2013</c:v>
                </c:pt>
              </c:strCache>
            </c:strRef>
          </c:tx>
          <c:dLbls>
            <c:showVal val="1"/>
          </c:dLbls>
          <c:val>
            <c:numRef>
              <c:f>Other!$B$280</c:f>
              <c:numCache>
                <c:formatCode>0.0</c:formatCode>
                <c:ptCount val="1"/>
                <c:pt idx="0">
                  <c:v>53.4</c:v>
                </c:pt>
              </c:numCache>
            </c:numRef>
          </c:val>
        </c:ser>
        <c:shape val="cylinder"/>
        <c:axId val="66810624"/>
        <c:axId val="66812160"/>
        <c:axId val="0"/>
      </c:bar3DChart>
      <c:catAx>
        <c:axId val="66810624"/>
        <c:scaling>
          <c:orientation val="minMax"/>
        </c:scaling>
        <c:delete val="1"/>
        <c:axPos val="b"/>
        <c:numFmt formatCode="General" sourceLinked="1"/>
        <c:tickLblPos val="none"/>
        <c:crossAx val="66812160"/>
        <c:crosses val="autoZero"/>
        <c:auto val="1"/>
        <c:lblAlgn val="ctr"/>
        <c:lblOffset val="100"/>
        <c:tickLblSkip val="1"/>
        <c:tickMarkSkip val="1"/>
      </c:catAx>
      <c:valAx>
        <c:axId val="66812160"/>
        <c:scaling>
          <c:orientation val="minMax"/>
        </c:scaling>
        <c:axPos val="l"/>
        <c:numFmt formatCode="0.0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lang="en-ZA" sz="10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681062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7537873099924368"/>
          <c:y val="0.10536473586681563"/>
          <c:w val="7.4067462764336622E-2"/>
          <c:h val="0.22322016725431651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lang="en-ZA" sz="14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99"/>
    </a:solidFill>
    <a:ln w="3175">
      <a:solidFill>
        <a:srgbClr val="000000"/>
      </a:solidFill>
      <a:prstDash val="solid"/>
    </a:ln>
  </c:spPr>
  <c:txPr>
    <a:bodyPr/>
    <a:lstStyle/>
    <a:p>
      <a:pPr>
        <a:defRPr sz="10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ZA"/>
  <c:chart>
    <c:view3D>
      <c:hPercent val="66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FFCC99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FFCC99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3231926402630435E-2"/>
          <c:y val="2.8185039597015779E-2"/>
          <c:w val="0.94676807359736959"/>
          <c:h val="0.9444490841293669"/>
        </c:manualLayout>
      </c:layout>
      <c:bar3DChart>
        <c:barDir val="col"/>
        <c:grouping val="clustered"/>
        <c:ser>
          <c:idx val="0"/>
          <c:order val="0"/>
          <c:tx>
            <c:strRef>
              <c:f>Regional!$R$2</c:f>
              <c:strCache>
                <c:ptCount val="1"/>
                <c:pt idx="0">
                  <c:v>2005</c:v>
                </c:pt>
              </c:strCache>
            </c:strRef>
          </c:tx>
          <c:spPr>
            <a:solidFill>
              <a:srgbClr val="94B8E4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Regional!$R$280</c:f>
              <c:numCache>
                <c:formatCode>0.0</c:formatCode>
                <c:ptCount val="1"/>
                <c:pt idx="0">
                  <c:v>62.877196758837876</c:v>
                </c:pt>
              </c:numCache>
            </c:numRef>
          </c:val>
        </c:ser>
        <c:ser>
          <c:idx val="2"/>
          <c:order val="1"/>
          <c:tx>
            <c:strRef>
              <c:f>Regional!$P$2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rgbClr val="99FFCC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Regional!$P$280</c:f>
              <c:numCache>
                <c:formatCode>0.0</c:formatCode>
                <c:ptCount val="1"/>
                <c:pt idx="0">
                  <c:v>81.292540874324601</c:v>
                </c:pt>
              </c:numCache>
            </c:numRef>
          </c:val>
        </c:ser>
        <c:ser>
          <c:idx val="3"/>
          <c:order val="2"/>
          <c:tx>
            <c:strRef>
              <c:f>Regional!$N$2</c:f>
              <c:strCache>
                <c:ptCount val="1"/>
                <c:pt idx="0">
                  <c:v>2008</c:v>
                </c:pt>
              </c:strCache>
            </c:strRef>
          </c:tx>
          <c:spPr>
            <a:solidFill>
              <a:srgbClr val="33CCCC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FFFF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showVal val="1"/>
          </c:dLbls>
          <c:val>
            <c:numRef>
              <c:f>Regional!$N$280</c:f>
              <c:numCache>
                <c:formatCode>0.0</c:formatCode>
                <c:ptCount val="1"/>
                <c:pt idx="0">
                  <c:v>67.316407239564271</c:v>
                </c:pt>
              </c:numCache>
            </c:numRef>
          </c:val>
        </c:ser>
        <c:ser>
          <c:idx val="4"/>
          <c:order val="3"/>
          <c:tx>
            <c:strRef>
              <c:f>Regional!$L$2</c:f>
              <c:strCache>
                <c:ptCount val="1"/>
                <c:pt idx="0">
                  <c:v>2009</c:v>
                </c:pt>
              </c:strCache>
            </c:strRef>
          </c:tx>
          <c:spPr>
            <a:solidFill>
              <a:srgbClr val="F7B257"/>
            </a:solidFill>
            <a:ln w="12700">
              <a:solidFill>
                <a:srgbClr val="000000"/>
              </a:solidFill>
              <a:prstDash val="solid"/>
            </a:ln>
          </c:spPr>
          <c:dLbls>
            <c:showVal val="1"/>
          </c:dLbls>
          <c:val>
            <c:numRef>
              <c:f>Regional!$L$280</c:f>
              <c:numCache>
                <c:formatCode>0.0</c:formatCode>
                <c:ptCount val="1"/>
                <c:pt idx="0">
                  <c:v>65.775352112676018</c:v>
                </c:pt>
              </c:numCache>
            </c:numRef>
          </c:val>
        </c:ser>
        <c:ser>
          <c:idx val="1"/>
          <c:order val="4"/>
          <c:tx>
            <c:strRef>
              <c:f>Regional!$J$2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rgbClr val="000000"/>
              </a:solidFill>
            </a:ln>
          </c:spPr>
          <c:dLbls>
            <c:showVal val="1"/>
          </c:dLbls>
          <c:val>
            <c:numRef>
              <c:f>Regional!$J$280</c:f>
              <c:numCache>
                <c:formatCode>0.0</c:formatCode>
                <c:ptCount val="1"/>
                <c:pt idx="0">
                  <c:v>67.260127331117246</c:v>
                </c:pt>
              </c:numCache>
            </c:numRef>
          </c:val>
        </c:ser>
        <c:ser>
          <c:idx val="5"/>
          <c:order val="5"/>
          <c:tx>
            <c:strRef>
              <c:f>Regional!$H$2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CE6C75"/>
            </a:solidFill>
            <a:ln>
              <a:solidFill>
                <a:srgbClr val="000000"/>
              </a:solidFill>
            </a:ln>
          </c:spPr>
          <c:dLbls>
            <c:showVal val="1"/>
          </c:dLbls>
          <c:val>
            <c:numRef>
              <c:f>Regional!$H$280</c:f>
              <c:numCache>
                <c:formatCode>0.0</c:formatCode>
                <c:ptCount val="1"/>
                <c:pt idx="0">
                  <c:v>73.248701298701292</c:v>
                </c:pt>
              </c:numCache>
            </c:numRef>
          </c:val>
        </c:ser>
        <c:ser>
          <c:idx val="6"/>
          <c:order val="6"/>
          <c:tx>
            <c:v>2012</c:v>
          </c:tx>
          <c:dLbls>
            <c:showVal val="1"/>
          </c:dLbls>
          <c:val>
            <c:numRef>
              <c:f>Regional!$F$280</c:f>
              <c:numCache>
                <c:formatCode>0.0</c:formatCode>
                <c:ptCount val="1"/>
                <c:pt idx="0">
                  <c:v>69.298701298701289</c:v>
                </c:pt>
              </c:numCache>
            </c:numRef>
          </c:val>
        </c:ser>
        <c:ser>
          <c:idx val="7"/>
          <c:order val="7"/>
          <c:tx>
            <c:strRef>
              <c:f>Regional!$D$2</c:f>
              <c:strCache>
                <c:ptCount val="1"/>
                <c:pt idx="0">
                  <c:v>2013</c:v>
                </c:pt>
              </c:strCache>
            </c:strRef>
          </c:tx>
          <c:dLbls>
            <c:showVal val="1"/>
          </c:dLbls>
          <c:val>
            <c:numRef>
              <c:f>Regional!$D$280</c:f>
              <c:numCache>
                <c:formatCode>0.0</c:formatCode>
                <c:ptCount val="1"/>
                <c:pt idx="0">
                  <c:v>64.753246753246771</c:v>
                </c:pt>
              </c:numCache>
            </c:numRef>
          </c:val>
        </c:ser>
        <c:shape val="cylinder"/>
        <c:axId val="67292544"/>
        <c:axId val="67175552"/>
        <c:axId val="0"/>
      </c:bar3DChart>
      <c:catAx>
        <c:axId val="67292544"/>
        <c:scaling>
          <c:orientation val="minMax"/>
        </c:scaling>
        <c:delete val="1"/>
        <c:axPos val="b"/>
        <c:numFmt formatCode="General" sourceLinked="1"/>
        <c:tickLblPos val="none"/>
        <c:crossAx val="67175552"/>
        <c:crosses val="autoZero"/>
        <c:auto val="1"/>
        <c:lblAlgn val="ctr"/>
        <c:lblOffset val="100"/>
        <c:tickLblSkip val="1"/>
        <c:tickMarkSkip val="1"/>
      </c:catAx>
      <c:valAx>
        <c:axId val="67175552"/>
        <c:scaling>
          <c:orientation val="minMax"/>
        </c:scaling>
        <c:axPos val="l"/>
        <c:numFmt formatCode="0.0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lang="en-ZA" sz="10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729254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9853084627971369"/>
          <c:y val="6.2268254916120439E-2"/>
          <c:w val="7.3419131787270539E-2"/>
          <c:h val="0.36518375600400982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lang="en-ZA" sz="14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99"/>
    </a:solidFill>
    <a:ln w="3175">
      <a:solidFill>
        <a:srgbClr val="000000"/>
      </a:solidFill>
      <a:prstDash val="solid"/>
    </a:ln>
  </c:spPr>
  <c:txPr>
    <a:bodyPr/>
    <a:lstStyle/>
    <a:p>
      <a:pPr>
        <a:defRPr sz="10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655D3-D921-4623-B48B-C090A2D3FE53}" type="datetimeFigureOut">
              <a:rPr lang="en-ZA" smtClean="0"/>
              <a:pPr/>
              <a:t>2013/08/30</a:t>
            </a:fld>
            <a:endParaRPr lang="en-Z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B0BBC-6EBC-4A05-9DFC-3C92C9BAB51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655D3-D921-4623-B48B-C090A2D3FE53}" type="datetimeFigureOut">
              <a:rPr lang="en-ZA" smtClean="0"/>
              <a:pPr/>
              <a:t>2013/08/30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B0BBC-6EBC-4A05-9DFC-3C92C9BAB51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655D3-D921-4623-B48B-C090A2D3FE53}" type="datetimeFigureOut">
              <a:rPr lang="en-ZA" smtClean="0"/>
              <a:pPr/>
              <a:t>2013/08/30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B0BBC-6EBC-4A05-9DFC-3C92C9BAB51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655D3-D921-4623-B48B-C090A2D3FE53}" type="datetimeFigureOut">
              <a:rPr lang="en-ZA" smtClean="0"/>
              <a:pPr/>
              <a:t>2013/08/30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B0BBC-6EBC-4A05-9DFC-3C92C9BAB51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655D3-D921-4623-B48B-C090A2D3FE53}" type="datetimeFigureOut">
              <a:rPr lang="en-ZA" smtClean="0"/>
              <a:pPr/>
              <a:t>2013/08/30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B0BBC-6EBC-4A05-9DFC-3C92C9BAB51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655D3-D921-4623-B48B-C090A2D3FE53}" type="datetimeFigureOut">
              <a:rPr lang="en-ZA" smtClean="0"/>
              <a:pPr/>
              <a:t>2013/08/30</a:t>
            </a:fld>
            <a:endParaRPr lang="en-ZA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4B0BBC-6EBC-4A05-9DFC-3C92C9BAB519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655D3-D921-4623-B48B-C090A2D3FE53}" type="datetimeFigureOut">
              <a:rPr lang="en-ZA" smtClean="0"/>
              <a:pPr/>
              <a:t>2013/08/30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B0BBC-6EBC-4A05-9DFC-3C92C9BAB51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655D3-D921-4623-B48B-C090A2D3FE53}" type="datetimeFigureOut">
              <a:rPr lang="en-ZA" smtClean="0"/>
              <a:pPr/>
              <a:t>2013/08/30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814B0BBC-6EBC-4A05-9DFC-3C92C9BAB51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DC4655D3-D921-4623-B48B-C090A2D3FE53}" type="datetimeFigureOut">
              <a:rPr lang="en-ZA" smtClean="0"/>
              <a:pPr/>
              <a:t>2013/08/30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B0BBC-6EBC-4A05-9DFC-3C92C9BAB51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655D3-D921-4623-B48B-C090A2D3FE53}" type="datetimeFigureOut">
              <a:rPr lang="en-ZA" smtClean="0"/>
              <a:pPr/>
              <a:t>2013/08/30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B0BBC-6EBC-4A05-9DFC-3C92C9BAB51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655D3-D921-4623-B48B-C090A2D3FE53}" type="datetimeFigureOut">
              <a:rPr lang="en-ZA" smtClean="0"/>
              <a:pPr/>
              <a:t>2013/08/30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B0BBC-6EBC-4A05-9DFC-3C92C9BAB51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C4655D3-D921-4623-B48B-C090A2D3FE53}" type="datetimeFigureOut">
              <a:rPr lang="en-ZA" smtClean="0"/>
              <a:pPr/>
              <a:t>2013/08/30</a:t>
            </a:fld>
            <a:endParaRPr lang="en-Z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14B0BBC-6EBC-4A05-9DFC-3C92C9BAB519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88640"/>
            <a:ext cx="822960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 smtClean="0"/>
              <a:t> yearly business confidence survey and index</a:t>
            </a:r>
            <a:endParaRPr lang="en-ZA" dirty="0"/>
          </a:p>
        </p:txBody>
      </p:sp>
      <p:sp>
        <p:nvSpPr>
          <p:cNvPr id="6" name="Rectangle 5"/>
          <p:cNvSpPr/>
          <p:nvPr/>
        </p:nvSpPr>
        <p:spPr>
          <a:xfrm>
            <a:off x="395536" y="515719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ZA" b="1" dirty="0" smtClean="0">
                <a:solidFill>
                  <a:srgbClr val="FFC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Clive Coetzee</a:t>
            </a:r>
          </a:p>
          <a:p>
            <a:pPr algn="just"/>
            <a:r>
              <a:rPr lang="en-ZA" b="1" dirty="0" smtClean="0">
                <a:solidFill>
                  <a:srgbClr val="FFC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General Manager: Infrastructure Management and Economic Services</a:t>
            </a:r>
          </a:p>
          <a:p>
            <a:pPr algn="just"/>
            <a:r>
              <a:rPr lang="en-ZA" b="1" dirty="0" smtClean="0">
                <a:solidFill>
                  <a:srgbClr val="FFC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KZN Provincial Treasury</a:t>
            </a:r>
            <a:endParaRPr lang="en-ZA" b="1" dirty="0">
              <a:solidFill>
                <a:srgbClr val="FFC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37890" name="Picture 2" descr="http://2.bp.blogspot.com/-xQ44oSxkcVg/UDToUWfmgyI/AAAAAAAABvE/Jxi_MYu7aZE/s1600/Self-Confiden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3861048"/>
            <a:ext cx="3089920" cy="2495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dirty="0" smtClean="0"/>
              <a:t> </a:t>
            </a:r>
            <a:r>
              <a:rPr lang="en-ZA" sz="4100" dirty="0" smtClean="0"/>
              <a:t>Business Demographics</a:t>
            </a:r>
            <a:endParaRPr lang="en-ZA" sz="4100" dirty="0"/>
          </a:p>
        </p:txBody>
      </p:sp>
      <p:pic>
        <p:nvPicPr>
          <p:cNvPr id="36866" name="Picture 2" descr="http://www.demographicsonline.com.au/_images/home_spher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284984"/>
            <a:ext cx="2962275" cy="2990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dirty="0" smtClean="0"/>
              <a:t> </a:t>
            </a:r>
            <a:r>
              <a:rPr lang="en-ZA" sz="4100" dirty="0" smtClean="0"/>
              <a:t>Business demographics</a:t>
            </a:r>
            <a:endParaRPr lang="en-ZA" sz="41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23528" y="1268762"/>
          <a:ext cx="8640956" cy="5040558"/>
        </p:xfrm>
        <a:graphic>
          <a:graphicData uri="http://schemas.openxmlformats.org/drawingml/2006/table">
            <a:tbl>
              <a:tblPr>
                <a:tableStyleId>{E929F9F4-4A8F-4326-A1B4-22849713DDAB}</a:tableStyleId>
              </a:tblPr>
              <a:tblGrid>
                <a:gridCol w="1490017"/>
                <a:gridCol w="784713"/>
                <a:gridCol w="937830"/>
                <a:gridCol w="966535"/>
                <a:gridCol w="882803"/>
                <a:gridCol w="947399"/>
                <a:gridCol w="903471"/>
                <a:gridCol w="886058"/>
                <a:gridCol w="842130"/>
              </a:tblGrid>
              <a:tr h="12330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How many employees do you have? 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3458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Durban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101 - 200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0-10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3458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Pmb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11. - 30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11. - 30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11-30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3458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11. </a:t>
                      </a:r>
                      <a:r>
                        <a:rPr lang="en-US" sz="1800" u="none" strike="noStrike" dirty="0" smtClean="0"/>
                        <a:t>– </a:t>
                      </a:r>
                      <a:r>
                        <a:rPr lang="en-US" sz="1800" u="none" strike="noStrike" dirty="0"/>
                        <a:t>30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51 - 100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11-30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3458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Port Shepstone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0-10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3458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Other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11. - 30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11-30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3458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Regional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31 - 50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0 - 10 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0-10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sz="4100" dirty="0" smtClean="0"/>
              <a:t> Business demographics</a:t>
            </a:r>
            <a:endParaRPr lang="en-ZA" sz="41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51520" y="692696"/>
          <a:ext cx="8640959" cy="6073645"/>
        </p:xfrm>
        <a:graphic>
          <a:graphicData uri="http://schemas.openxmlformats.org/drawingml/2006/table">
            <a:tbl>
              <a:tblPr>
                <a:tableStyleId>{E929F9F4-4A8F-4326-A1B4-22849713DDAB}</a:tableStyleId>
              </a:tblPr>
              <a:tblGrid>
                <a:gridCol w="1728192"/>
                <a:gridCol w="50829"/>
                <a:gridCol w="953047"/>
                <a:gridCol w="1016584"/>
                <a:gridCol w="953047"/>
                <a:gridCol w="953047"/>
                <a:gridCol w="953047"/>
                <a:gridCol w="1016583"/>
                <a:gridCol w="1016583"/>
              </a:tblGrid>
              <a:tr h="792088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en-US" sz="1800" b="1" u="none" strike="noStrike" kern="1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How long has your business operated in the area (years)?</a:t>
                      </a:r>
                      <a:endParaRPr kumimoji="0" lang="en-US" sz="1800" b="1" u="none" strike="noStrike" kern="12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2007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2008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2009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2010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2011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2012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2013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</a:tr>
              <a:tr h="698040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en-US" sz="1800" u="none" strike="noStrike" kern="1200" dirty="0"/>
                        <a:t>Durban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more</a:t>
                      </a:r>
                      <a:r>
                        <a:rPr kumimoji="0" lang="en-US" sz="180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</a:tr>
              <a:tr h="698040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en-US" sz="1800" u="none" strike="noStrike" kern="1200" dirty="0"/>
                        <a:t>Pmb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</a:tr>
              <a:tr h="698040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en-US" sz="1800" u="none" strike="noStrike" kern="1200" dirty="0"/>
                        <a:t>RBay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</a:tr>
              <a:tr h="698040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en-US" sz="1800" u="none" strike="noStrike" kern="1200" dirty="0"/>
                        <a:t>Port Shepstone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</a:tr>
              <a:tr h="698040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en-US" sz="1800" u="none" strike="noStrike" kern="1200" dirty="0"/>
                        <a:t>Other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</a:tr>
              <a:tr h="698040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en-US" sz="1800" u="none" strike="noStrike" kern="1200" dirty="0"/>
                        <a:t>Regional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-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/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more than 9 years</a:t>
                      </a:r>
                      <a:endParaRPr kumimoji="0" lang="en-US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5" marR="5515" marT="551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sz="4100" dirty="0" smtClean="0"/>
              <a:t> Business demographics</a:t>
            </a:r>
            <a:endParaRPr lang="en-ZA" sz="41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95536" y="908720"/>
          <a:ext cx="8352928" cy="5470339"/>
        </p:xfrm>
        <a:graphic>
          <a:graphicData uri="http://schemas.openxmlformats.org/drawingml/2006/table">
            <a:tbl>
              <a:tblPr>
                <a:tableStyleId>{E929F9F4-4A8F-4326-A1B4-22849713DDAB}</a:tableStyleId>
              </a:tblPr>
              <a:tblGrid>
                <a:gridCol w="1548102"/>
                <a:gridCol w="746733"/>
                <a:gridCol w="892437"/>
                <a:gridCol w="919756"/>
                <a:gridCol w="840074"/>
                <a:gridCol w="901542"/>
                <a:gridCol w="901542"/>
                <a:gridCol w="801371"/>
                <a:gridCol w="801371"/>
              </a:tblGrid>
              <a:tr h="7279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Is your business locally owned?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7279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Durban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7279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Pmb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7279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7279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Port Shepstone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7279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Other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7279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Regional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sz="4100" dirty="0" smtClean="0"/>
              <a:t> Business demographics</a:t>
            </a:r>
            <a:endParaRPr lang="en-ZA" sz="41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79512" y="1052736"/>
          <a:ext cx="8784978" cy="5121559"/>
        </p:xfrm>
        <a:graphic>
          <a:graphicData uri="http://schemas.openxmlformats.org/drawingml/2006/table">
            <a:tbl>
              <a:tblPr>
                <a:tableStyleId>{E929F9F4-4A8F-4326-A1B4-22849713DDAB}</a:tableStyleId>
              </a:tblPr>
              <a:tblGrid>
                <a:gridCol w="1817272"/>
                <a:gridCol w="596261"/>
                <a:gridCol w="938599"/>
                <a:gridCol w="967329"/>
                <a:gridCol w="883525"/>
                <a:gridCol w="948175"/>
                <a:gridCol w="948175"/>
                <a:gridCol w="842821"/>
                <a:gridCol w="842821"/>
              </a:tblGrid>
              <a:tr h="1212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Is your business predominantly a Product or Service Business?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240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Durban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Product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240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Pmb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240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240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Port Shepstone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240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Other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Product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240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Regional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Service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Product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sz="4100" dirty="0" smtClean="0"/>
              <a:t> business demographics </a:t>
            </a:r>
            <a:endParaRPr lang="en-ZA" sz="41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79512" y="764704"/>
          <a:ext cx="8784977" cy="5832648"/>
        </p:xfrm>
        <a:graphic>
          <a:graphicData uri="http://schemas.openxmlformats.org/drawingml/2006/table">
            <a:tbl>
              <a:tblPr>
                <a:tableStyleId>{E929F9F4-4A8F-4326-A1B4-22849713DDAB}</a:tableStyleId>
              </a:tblPr>
              <a:tblGrid>
                <a:gridCol w="1291908"/>
                <a:gridCol w="64595"/>
                <a:gridCol w="1033526"/>
                <a:gridCol w="968931"/>
                <a:gridCol w="1162717"/>
                <a:gridCol w="1033526"/>
                <a:gridCol w="1033526"/>
                <a:gridCol w="1098124"/>
                <a:gridCol w="1098124"/>
              </a:tblGrid>
              <a:tr h="80569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The primary market for your product and/or service is?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665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Durban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 smtClean="0"/>
                        <a:t>National consumers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National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Local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National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National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National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latin typeface="Arial"/>
                        </a:rPr>
                        <a:t>Local 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58091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Pmb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 smtClean="0"/>
                        <a:t>National consumers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Provincial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National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Local consumers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National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Local consumers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latin typeface="Arial"/>
                        </a:rPr>
                        <a:t>National 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3931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 smtClean="0"/>
                        <a:t>-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Local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Local consumers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Local </a:t>
                      </a:r>
                      <a:r>
                        <a:rPr lang="en-US" sz="1600" u="none" strike="noStrike" dirty="0" smtClean="0"/>
                        <a:t>business</a:t>
                      </a:r>
                    </a:p>
                    <a:p>
                      <a:pPr algn="ctr" fontAlgn="ctr"/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Local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Local consumers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latin typeface="Arial"/>
                        </a:rPr>
                        <a:t>Local consumer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80569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Port Shepstone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 smtClean="0"/>
                        <a:t>-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-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-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-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National consumers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National consumers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latin typeface="Arial"/>
                        </a:rPr>
                        <a:t>National consumer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41464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Other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 smtClean="0"/>
                        <a:t>-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-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-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-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Local consumers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Local consumers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latin typeface="Arial"/>
                        </a:rPr>
                        <a:t>Local consumer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235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Regional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 smtClean="0"/>
                        <a:t>National consumers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National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Local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National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National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National </a:t>
                      </a:r>
                      <a:r>
                        <a:rPr lang="en-US" sz="1600" u="none" strike="noStrike" dirty="0" smtClean="0"/>
                        <a:t>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latin typeface="Arial"/>
                        </a:rPr>
                        <a:t>Local business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dirty="0" smtClean="0"/>
              <a:t> </a:t>
            </a:r>
            <a:r>
              <a:rPr lang="en-ZA" sz="4100" dirty="0" smtClean="0"/>
              <a:t>Business demographics</a:t>
            </a:r>
            <a:endParaRPr lang="en-ZA" sz="41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79512" y="836714"/>
          <a:ext cx="8784976" cy="5857423"/>
        </p:xfrm>
        <a:graphic>
          <a:graphicData uri="http://schemas.openxmlformats.org/drawingml/2006/table">
            <a:tbl>
              <a:tblPr>
                <a:tableStyleId>{E929F9F4-4A8F-4326-A1B4-22849713DDAB}</a:tableStyleId>
              </a:tblPr>
              <a:tblGrid>
                <a:gridCol w="1757690"/>
                <a:gridCol w="655843"/>
                <a:gridCol w="938597"/>
                <a:gridCol w="967329"/>
                <a:gridCol w="883525"/>
                <a:gridCol w="948175"/>
                <a:gridCol w="948175"/>
                <a:gridCol w="842821"/>
                <a:gridCol w="842821"/>
              </a:tblGrid>
              <a:tr h="19009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Has the business expanded in terms of its operations over the last 5 years?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552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Durban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552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Pmb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552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552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Port Shepstone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552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Other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  <a:tr h="6552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Regional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5515" marR="5515" marT="551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44624"/>
            <a:ext cx="8784976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 smtClean="0"/>
              <a:t>Business factors comparisons</a:t>
            </a:r>
            <a:endParaRPr lang="en-ZA" dirty="0"/>
          </a:p>
        </p:txBody>
      </p:sp>
      <p:pic>
        <p:nvPicPr>
          <p:cNvPr id="29698" name="Picture 2" descr="http://www.ericedelmannenterprises.com/images/28828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3933056"/>
            <a:ext cx="3600450" cy="2705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44624"/>
            <a:ext cx="8784976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 smtClean="0"/>
              <a:t> business factors comparisons</a:t>
            </a:r>
            <a:endParaRPr lang="en-ZA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23526" y="1052736"/>
          <a:ext cx="8568951" cy="5256581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3620863"/>
                <a:gridCol w="618511"/>
                <a:gridCol w="618511"/>
                <a:gridCol w="618511"/>
                <a:gridCol w="618511"/>
                <a:gridCol w="618511"/>
                <a:gridCol w="618511"/>
                <a:gridCol w="618511"/>
                <a:gridCol w="618511"/>
              </a:tblGrid>
              <a:tr h="1288379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Rates and Taxes? (1= least important &amp; 10 = critical important)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2005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2007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2008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2009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2010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61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Durban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61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Pmb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61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RBay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9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61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Port Shepstone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61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Other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61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Regional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9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79512" y="44624"/>
            <a:ext cx="8784976" cy="864096"/>
          </a:xfrm>
          <a:prstGeom prst="rect">
            <a:avLst/>
          </a:prstGeom>
        </p:spPr>
        <p:txBody>
          <a:bodyPr vert="horz" lIns="45720" rIns="45720" anchor="t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100" b="1" i="0" u="none" strike="noStrike" kern="1200" cap="all" spc="0" normalizeH="0" baseline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Business factors</a:t>
            </a:r>
            <a:r>
              <a:rPr kumimoji="0" lang="en-ZA" sz="4100" b="1" i="0" u="none" strike="noStrike" kern="1200" cap="all" spc="0" normalizeH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comparisons</a:t>
            </a:r>
            <a:endParaRPr kumimoji="0" lang="en-ZA" sz="41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23527" y="1052736"/>
          <a:ext cx="8568952" cy="5072098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3620864"/>
                <a:gridCol w="618511"/>
                <a:gridCol w="618511"/>
                <a:gridCol w="618511"/>
                <a:gridCol w="618511"/>
                <a:gridCol w="618511"/>
                <a:gridCol w="618511"/>
                <a:gridCol w="618511"/>
                <a:gridCol w="618511"/>
              </a:tblGrid>
              <a:tr h="1243162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Cost of money? (1= least important &amp; 10 = critical important)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3815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Durban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3815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Pmb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3815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7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3815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Port Shepstone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6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6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3815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Other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3815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Regional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79512" y="44624"/>
            <a:ext cx="8784976" cy="864096"/>
          </a:xfrm>
          <a:prstGeom prst="rect">
            <a:avLst/>
          </a:prstGeom>
        </p:spPr>
        <p:txBody>
          <a:bodyPr vert="horz" lIns="45720" rIns="45720" anchor="t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100" b="1" i="0" u="none" strike="noStrike" kern="1200" cap="all" spc="0" normalizeH="0" baseline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Business factors</a:t>
            </a:r>
            <a:r>
              <a:rPr kumimoji="0" lang="en-ZA" sz="4100" b="1" i="0" u="none" strike="noStrike" kern="1200" cap="all" spc="0" normalizeH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comparisons</a:t>
            </a:r>
            <a:endParaRPr kumimoji="0" lang="en-ZA" sz="41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51518" y="1142985"/>
          <a:ext cx="8640958" cy="5286410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3651294"/>
                <a:gridCol w="623708"/>
                <a:gridCol w="623708"/>
                <a:gridCol w="623708"/>
                <a:gridCol w="623708"/>
                <a:gridCol w="623708"/>
                <a:gridCol w="623708"/>
                <a:gridCol w="623708"/>
                <a:gridCol w="623708"/>
              </a:tblGrid>
              <a:tr h="1295690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National economy? (1= least important &amp; 10 = critical important)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6512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Durban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6512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Pmb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6512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6512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Port Shepstone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6512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Other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6512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Regional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0" y="0"/>
            <a:ext cx="8784976" cy="86409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600" b="1" i="0" u="none" strike="noStrike" kern="1200" cap="all" spc="0" normalizeH="0" baseline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business factors</a:t>
            </a:r>
            <a:r>
              <a:rPr kumimoji="0" lang="en-ZA" sz="4600" b="1" i="0" u="none" strike="noStrike" kern="1200" cap="all" spc="0" normalizeH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comparisons</a:t>
            </a:r>
            <a:endParaRPr kumimoji="0" lang="en-ZA" sz="46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23528" y="1000107"/>
          <a:ext cx="8568955" cy="5357849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3620867"/>
                <a:gridCol w="618511"/>
                <a:gridCol w="618511"/>
                <a:gridCol w="618511"/>
                <a:gridCol w="618511"/>
                <a:gridCol w="618511"/>
                <a:gridCol w="618511"/>
                <a:gridCol w="618511"/>
                <a:gridCol w="618511"/>
              </a:tblGrid>
              <a:tr h="1313201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Competition -National? (1= least important &amp; 10 = critical important)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7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Durban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7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7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Pmb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6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4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7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7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6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7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7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Port Shepstone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7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7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Other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7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Regional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7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0" y="0"/>
            <a:ext cx="8784976" cy="86409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600" b="1" i="0" u="none" strike="noStrike" kern="1200" cap="all" spc="0" normalizeH="0" baseline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business factors</a:t>
            </a:r>
            <a:r>
              <a:rPr kumimoji="0" lang="en-ZA" sz="4600" b="1" i="0" u="none" strike="noStrike" kern="1200" cap="all" spc="0" normalizeH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comparisons</a:t>
            </a:r>
            <a:endParaRPr kumimoji="0" lang="en-ZA" sz="46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23528" y="1000107"/>
          <a:ext cx="8568955" cy="5357849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3620867"/>
                <a:gridCol w="618511"/>
                <a:gridCol w="618511"/>
                <a:gridCol w="618511"/>
                <a:gridCol w="618511"/>
                <a:gridCol w="618511"/>
                <a:gridCol w="618511"/>
                <a:gridCol w="618511"/>
                <a:gridCol w="618511"/>
              </a:tblGrid>
              <a:tr h="1313201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Competition </a:t>
                      </a:r>
                      <a:r>
                        <a:rPr lang="en-US" sz="1800" b="1" u="none" strike="noStrike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-Foreign? </a:t>
                      </a:r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(1= least important &amp; 10 = critical important)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</a:tr>
              <a:tr h="67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Durban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800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kumimoji="0" lang="en-ZA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67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Pmb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800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kumimoji="0" lang="en-ZA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67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800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ZA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67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Port Shepstone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800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ZA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67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Other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800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ZA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67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Regional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7410" marR="7410" marT="741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ZA" sz="1800" u="none" strike="noStrike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800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ZA" sz="180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79512" y="44624"/>
            <a:ext cx="8784976" cy="86409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600" b="1" i="0" u="none" strike="noStrike" kern="1200" cap="all" spc="0" normalizeH="0" baseline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business factors</a:t>
            </a:r>
            <a:r>
              <a:rPr kumimoji="0" lang="en-ZA" sz="4600" b="1" i="0" u="none" strike="noStrike" kern="1200" cap="all" spc="0" normalizeH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comparisons</a:t>
            </a:r>
            <a:endParaRPr kumimoji="0" lang="en-ZA" sz="46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23527" y="1071544"/>
          <a:ext cx="8534749" cy="5357854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3606413"/>
                <a:gridCol w="616042"/>
                <a:gridCol w="616042"/>
                <a:gridCol w="616042"/>
                <a:gridCol w="616042"/>
                <a:gridCol w="616042"/>
                <a:gridCol w="616042"/>
                <a:gridCol w="616042"/>
                <a:gridCol w="616042"/>
              </a:tblGrid>
              <a:tr h="1313200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Infrastructure/Electricity, Water, Roads etc? (1= least important &amp; 10 = critical important)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Durban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Pmb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Port Shepstone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Other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Regional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79512" y="44624"/>
            <a:ext cx="8784976" cy="86409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600" b="1" i="0" u="none" strike="noStrike" kern="1200" cap="all" spc="0" normalizeH="0" baseline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business factors</a:t>
            </a:r>
            <a:r>
              <a:rPr kumimoji="0" lang="en-ZA" sz="4600" b="1" i="0" u="none" strike="noStrike" kern="1200" cap="all" spc="0" normalizeH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comparisons</a:t>
            </a:r>
            <a:endParaRPr kumimoji="0" lang="en-ZA" sz="46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23527" y="1071544"/>
          <a:ext cx="8534749" cy="5357854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3606413"/>
                <a:gridCol w="616042"/>
                <a:gridCol w="616042"/>
                <a:gridCol w="616042"/>
                <a:gridCol w="616042"/>
                <a:gridCol w="616042"/>
                <a:gridCol w="616042"/>
                <a:gridCol w="616042"/>
                <a:gridCol w="616042"/>
              </a:tblGrid>
              <a:tr h="1313200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Labour Relations? (1= least important &amp; 10 = </a:t>
                      </a:r>
                      <a:r>
                        <a:rPr lang="fr-FR" sz="1800" b="1" u="none" strike="noStrike" dirty="0" err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critical</a:t>
                      </a:r>
                      <a:r>
                        <a:rPr lang="fr-FR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 important)</a:t>
                      </a:r>
                      <a:endParaRPr lang="fr-FR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2007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2010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2011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Durban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9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Pmb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9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6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9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6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6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7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7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79512" y="44624"/>
            <a:ext cx="8784976" cy="86409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600" b="1" i="0" u="none" strike="noStrike" kern="1200" cap="all" spc="0" normalizeH="0" baseline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business factors</a:t>
            </a:r>
            <a:r>
              <a:rPr kumimoji="0" lang="en-ZA" sz="4600" b="1" i="0" u="none" strike="noStrike" kern="1200" cap="all" spc="0" normalizeH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comparisons</a:t>
            </a:r>
            <a:endParaRPr kumimoji="0" lang="en-ZA" sz="46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23527" y="1071544"/>
          <a:ext cx="8534749" cy="5357854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3606413"/>
                <a:gridCol w="616042"/>
                <a:gridCol w="616042"/>
                <a:gridCol w="616042"/>
                <a:gridCol w="616042"/>
                <a:gridCol w="616042"/>
                <a:gridCol w="616042"/>
                <a:gridCol w="616042"/>
                <a:gridCol w="616042"/>
              </a:tblGrid>
              <a:tr h="13132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Crime and Violence? (1= least important &amp; 10 = critical important</a:t>
                      </a:r>
                      <a:r>
                        <a:rPr lang="en-US" sz="1800" u="none" strike="noStrike" dirty="0"/>
                        <a:t>)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2007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2010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2011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Durban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9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err="1"/>
                        <a:t>Pmb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7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6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7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9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79512" y="44624"/>
            <a:ext cx="8784976" cy="86409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600" b="1" i="0" u="none" strike="noStrike" kern="1200" cap="all" spc="0" normalizeH="0" baseline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business factors</a:t>
            </a:r>
            <a:r>
              <a:rPr kumimoji="0" lang="en-ZA" sz="4600" b="1" i="0" u="none" strike="noStrike" kern="1200" cap="all" spc="0" normalizeH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comparisons</a:t>
            </a:r>
            <a:endParaRPr kumimoji="0" lang="en-ZA" sz="46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51518" y="1071544"/>
          <a:ext cx="8606761" cy="5357854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3636841"/>
                <a:gridCol w="621240"/>
                <a:gridCol w="621240"/>
                <a:gridCol w="621240"/>
                <a:gridCol w="621240"/>
                <a:gridCol w="621240"/>
                <a:gridCol w="621240"/>
                <a:gridCol w="621240"/>
                <a:gridCol w="621240"/>
              </a:tblGrid>
              <a:tr h="13132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Political Stability? (1= least important &amp; 10 = critical important)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2007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2010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2011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Durban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Pmb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9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9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9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9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9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79512" y="44624"/>
            <a:ext cx="8784976" cy="86409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600" b="1" i="0" u="none" strike="noStrike" kern="1200" cap="all" spc="0" normalizeH="0" baseline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business factors</a:t>
            </a:r>
            <a:r>
              <a:rPr kumimoji="0" lang="en-ZA" sz="4600" b="1" i="0" u="none" strike="noStrike" kern="1200" cap="all" spc="0" normalizeH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comparisons</a:t>
            </a:r>
            <a:endParaRPr kumimoji="0" lang="en-ZA" sz="46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23527" y="1071544"/>
          <a:ext cx="8534749" cy="5357854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3606413"/>
                <a:gridCol w="616042"/>
                <a:gridCol w="616042"/>
                <a:gridCol w="616042"/>
                <a:gridCol w="616042"/>
                <a:gridCol w="616042"/>
                <a:gridCol w="616042"/>
                <a:gridCol w="616042"/>
                <a:gridCol w="616042"/>
              </a:tblGrid>
              <a:tr h="13132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New technology/R&amp;D/Training? (1= least important &amp; 10 = critical important)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2007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2009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2010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2011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Durban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Pmb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7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7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7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741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8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10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latin typeface="Arial"/>
                        </a:rPr>
                        <a:t>10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 smtClean="0"/>
              <a:t> Business financial comparisons</a:t>
            </a:r>
            <a:endParaRPr lang="en-ZA" dirty="0"/>
          </a:p>
        </p:txBody>
      </p:sp>
      <p:pic>
        <p:nvPicPr>
          <p:cNvPr id="19458" name="Picture 2" descr="http://snipejet.com/wp-images/financ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861048"/>
            <a:ext cx="3941073" cy="26138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12968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 smtClean="0"/>
              <a:t> Business financial comparisons</a:t>
            </a:r>
            <a:endParaRPr lang="en-ZA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51519" y="1340767"/>
          <a:ext cx="8568956" cy="5160066"/>
        </p:xfrm>
        <a:graphic>
          <a:graphicData uri="http://schemas.openxmlformats.org/drawingml/2006/table">
            <a:tbl>
              <a:tblPr>
                <a:tableStyleId>{D03447BB-5D67-496B-8E87-E561075AD55C}</a:tableStyleId>
              </a:tblPr>
              <a:tblGrid>
                <a:gridCol w="1923265"/>
                <a:gridCol w="780915"/>
                <a:gridCol w="878528"/>
                <a:gridCol w="770362"/>
                <a:gridCol w="875892"/>
                <a:gridCol w="815212"/>
                <a:gridCol w="688576"/>
                <a:gridCol w="918103"/>
                <a:gridCol w="918103"/>
              </a:tblGrid>
              <a:tr h="16837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The profitability objectives of the business for the previous year were achieved?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</a:tr>
              <a:tr h="5793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Durban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</a:tr>
              <a:tr h="5793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Pmb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</a:tr>
              <a:tr h="5793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</a:tr>
              <a:tr h="5793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</a:tr>
              <a:tr h="5793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</a:tr>
              <a:tr h="5793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6315" marR="6315" marT="631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79512" y="1268760"/>
          <a:ext cx="8712969" cy="5232072"/>
        </p:xfrm>
        <a:graphic>
          <a:graphicData uri="http://schemas.openxmlformats.org/drawingml/2006/table">
            <a:tbl>
              <a:tblPr>
                <a:tableStyleId>{D03447BB-5D67-496B-8E87-E561075AD55C}</a:tableStyleId>
              </a:tblPr>
              <a:tblGrid>
                <a:gridCol w="1757237"/>
                <a:gridCol w="878619"/>
                <a:gridCol w="878619"/>
                <a:gridCol w="805400"/>
                <a:gridCol w="878619"/>
                <a:gridCol w="805400"/>
                <a:gridCol w="878619"/>
                <a:gridCol w="896923"/>
                <a:gridCol w="933533"/>
              </a:tblGrid>
              <a:tr h="170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What are the % labour costs to total costs of your company?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2007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Durban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66 - 75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26 - 35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36 - 45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46 - 55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36 - 45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36 - 45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46 - 55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26-35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Pmb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26 - 35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36 - 45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16 - 25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26 - 35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46 - 55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16 - 25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0 - 15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56-65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36 - 45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16 - 25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36 - 45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26 - 35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36 - 45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66 - 75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76 - 85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16-25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16 - 25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36 - 45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36-45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36 - 45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16 - 25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36-45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66 - 75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26 - 35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36 - 45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36 - 45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36 - 45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26 - 35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26 - 35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26-35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179512" y="188640"/>
            <a:ext cx="8712968" cy="1008112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600" b="1" i="0" u="none" strike="noStrike" kern="1200" cap="all" spc="0" normalizeH="0" baseline="0" noProof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Business financial comparisons</a:t>
            </a:r>
            <a:endParaRPr kumimoji="0" lang="en-ZA" sz="46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79512" y="1268760"/>
          <a:ext cx="8784975" cy="5232072"/>
        </p:xfrm>
        <a:graphic>
          <a:graphicData uri="http://schemas.openxmlformats.org/drawingml/2006/table">
            <a:tbl>
              <a:tblPr>
                <a:tableStyleId>{D03447BB-5D67-496B-8E87-E561075AD55C}</a:tableStyleId>
              </a:tblPr>
              <a:tblGrid>
                <a:gridCol w="1752326"/>
                <a:gridCol w="876163"/>
                <a:gridCol w="876163"/>
                <a:gridCol w="933608"/>
                <a:gridCol w="964745"/>
                <a:gridCol w="803149"/>
                <a:gridCol w="922638"/>
                <a:gridCol w="936104"/>
                <a:gridCol w="720079"/>
              </a:tblGrid>
              <a:tr h="170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Your company is currently operating on …% capacity?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Durban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66 - 75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66 - 75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86 - 100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76 - 85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66 - 75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76 - 85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76 - 85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66-75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Pmb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86 - 100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86 - 100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76 - 85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76 - 85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56 - 65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76 - 85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56 - 65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66-75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86 - 100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66 - 75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76 - 85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76 - 85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56 - 65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86 - 100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86 - 100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16-25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46 - 55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66 - 75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36-45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76 - 85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76 - 85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66-75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66 - 75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66 - 75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86 - 100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76 - 85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66 - 75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76 - 85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76 - 85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66-75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179512" y="188640"/>
            <a:ext cx="8712968" cy="1008112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600" b="1" i="0" u="none" strike="noStrike" kern="1200" cap="all" spc="0" normalizeH="0" baseline="0" noProof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Business financial comparisons</a:t>
            </a:r>
            <a:endParaRPr kumimoji="0" lang="en-ZA" sz="46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79512" y="980728"/>
          <a:ext cx="8784977" cy="5722101"/>
        </p:xfrm>
        <a:graphic>
          <a:graphicData uri="http://schemas.openxmlformats.org/drawingml/2006/table">
            <a:tbl>
              <a:tblPr>
                <a:tableStyleId>{D03447BB-5D67-496B-8E87-E561075AD55C}</a:tableStyleId>
              </a:tblPr>
              <a:tblGrid>
                <a:gridCol w="1971750"/>
                <a:gridCol w="800602"/>
                <a:gridCol w="900675"/>
                <a:gridCol w="789783"/>
                <a:gridCol w="897973"/>
                <a:gridCol w="835763"/>
                <a:gridCol w="705935"/>
                <a:gridCol w="941248"/>
                <a:gridCol w="941248"/>
              </a:tblGrid>
              <a:tr h="170725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As a percentage, what wage/salary increases do you expect for the year (nominal terms)?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Durban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10%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10%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Pmb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10%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4% and less than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10%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4% and Less than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5%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10%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4% and Less than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10%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10%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6%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7%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10%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8%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8%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10%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179512" y="188640"/>
            <a:ext cx="8712968" cy="1008112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600" b="1" i="0" u="none" strike="noStrike" kern="1200" cap="all" spc="0" normalizeH="0" baseline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Business financial comparisons</a:t>
            </a:r>
            <a:endParaRPr kumimoji="0" lang="en-ZA" sz="46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79512" y="908720"/>
          <a:ext cx="8856984" cy="5616735"/>
        </p:xfrm>
        <a:graphic>
          <a:graphicData uri="http://schemas.openxmlformats.org/drawingml/2006/table">
            <a:tbl>
              <a:tblPr>
                <a:tableStyleId>{D03447BB-5D67-496B-8E87-E561075AD55C}</a:tableStyleId>
              </a:tblPr>
              <a:tblGrid>
                <a:gridCol w="1987912"/>
                <a:gridCol w="807164"/>
                <a:gridCol w="799481"/>
                <a:gridCol w="784266"/>
                <a:gridCol w="849622"/>
                <a:gridCol w="914978"/>
                <a:gridCol w="815635"/>
                <a:gridCol w="948963"/>
                <a:gridCol w="948963"/>
              </a:tblGrid>
              <a:tr h="13681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As a percentage, what turnover increases do you expect for the year (nominal terms)?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793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Durban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12%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More than 12%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More than 12%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12%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Less than 4%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10%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More than 12%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latin typeface="Arial"/>
                        </a:rPr>
                        <a:t>More than 12%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793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Pmb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More than 12%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10%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More than 12%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Less than 4%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9%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10%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More than 12%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latin typeface="Arial"/>
                        </a:rPr>
                        <a:t>Less than 4%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793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11%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8%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6%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Less than 4%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Less than 4%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7%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Less than 4%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latin typeface="Arial"/>
                        </a:rPr>
                        <a:t>Less than 4%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793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-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-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-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-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-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Less than 4%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Less than 4%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latin typeface="Arial"/>
                        </a:rPr>
                        <a:t>Less than 4%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793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-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-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-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-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-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11%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Less than 4%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latin typeface="Arial"/>
                        </a:rPr>
                        <a:t>Less than  4%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793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12%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More than 12%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More than 12%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Less than 4%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Less than 4%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/>
                        <a:t>Less than 4%</a:t>
                      </a:r>
                      <a:endParaRPr lang="en-US" sz="16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More than 12%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latin typeface="Arial"/>
                        </a:rPr>
                        <a:t>Less than 4%</a:t>
                      </a:r>
                      <a:endParaRPr lang="en-US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179512" y="188640"/>
            <a:ext cx="8712968" cy="1008112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600" b="1" i="0" u="none" strike="noStrike" kern="1200" cap="all" spc="0" normalizeH="0" baseline="0" noProof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Business financial comparisons</a:t>
            </a:r>
            <a:endParaRPr kumimoji="0" lang="en-ZA" sz="46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sz="4100" dirty="0" smtClean="0"/>
              <a:t> Business expectations</a:t>
            </a:r>
            <a:endParaRPr lang="en-ZA" sz="4100" dirty="0"/>
          </a:p>
        </p:txBody>
      </p:sp>
      <p:pic>
        <p:nvPicPr>
          <p:cNvPr id="13314" name="Picture 2" descr="http://4.bp.blogspot.com/-rtjZSF3_jZM/TWH-w3JSH8I/AAAAAAAAAM4/X9y2S0I3N9U/s1600/envision_expectations_pic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442397"/>
            <a:ext cx="3038103" cy="31009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sz="4100" dirty="0" smtClean="0"/>
              <a:t> Business expectations</a:t>
            </a:r>
            <a:endParaRPr lang="en-ZA" sz="41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95536" y="1052735"/>
          <a:ext cx="8424936" cy="5448098"/>
        </p:xfrm>
        <a:graphic>
          <a:graphicData uri="http://schemas.openxmlformats.org/drawingml/2006/table">
            <a:tbl>
              <a:tblPr>
                <a:tableStyleId>{AF606853-7671-496A-8E4F-DF71F8EC918B}</a:tableStyleId>
              </a:tblPr>
              <a:tblGrid>
                <a:gridCol w="1890942"/>
                <a:gridCol w="767790"/>
                <a:gridCol w="863762"/>
                <a:gridCol w="757414"/>
                <a:gridCol w="861170"/>
                <a:gridCol w="801510"/>
                <a:gridCol w="677004"/>
                <a:gridCol w="902672"/>
                <a:gridCol w="902672"/>
              </a:tblGrid>
              <a:tr h="177774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Present business/trading conditions are?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2007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1172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Durban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Good 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Good 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Poor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Fair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1172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Pmb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Good 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Good 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Poor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Fair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1172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Good 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Good 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Fair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1172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Fair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1172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Fair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1172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Good 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Fair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Fair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Fair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Fair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sz="4100" dirty="0" smtClean="0"/>
              <a:t> Business expectations</a:t>
            </a:r>
            <a:endParaRPr lang="en-ZA" sz="41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23527" y="1196754"/>
          <a:ext cx="8496944" cy="5304079"/>
        </p:xfrm>
        <a:graphic>
          <a:graphicData uri="http://schemas.openxmlformats.org/drawingml/2006/table">
            <a:tbl>
              <a:tblPr>
                <a:tableStyleId>{AF606853-7671-496A-8E4F-DF71F8EC918B}</a:tableStyleId>
              </a:tblPr>
              <a:tblGrid>
                <a:gridCol w="1907103"/>
                <a:gridCol w="774353"/>
                <a:gridCol w="871145"/>
                <a:gridCol w="763887"/>
                <a:gridCol w="868531"/>
                <a:gridCol w="808361"/>
                <a:gridCol w="682790"/>
                <a:gridCol w="910387"/>
                <a:gridCol w="910387"/>
              </a:tblGrid>
              <a:tr h="173074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Your expected sales performance over the next year?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955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Durban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Much 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Same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Better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955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Pmb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Same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Same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955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Same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Worse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955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Same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Same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955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Better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955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Much 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Same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Better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Better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Better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dirty="0" smtClean="0"/>
              <a:t> </a:t>
            </a:r>
            <a:r>
              <a:rPr lang="en-ZA" sz="4100" dirty="0" smtClean="0"/>
              <a:t>Business expectations</a:t>
            </a:r>
            <a:endParaRPr lang="en-ZA" sz="41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79512" y="1196752"/>
          <a:ext cx="8784976" cy="5232072"/>
        </p:xfrm>
        <a:graphic>
          <a:graphicData uri="http://schemas.openxmlformats.org/drawingml/2006/table">
            <a:tbl>
              <a:tblPr>
                <a:tableStyleId>{AF606853-7671-496A-8E4F-DF71F8EC918B}</a:tableStyleId>
              </a:tblPr>
              <a:tblGrid>
                <a:gridCol w="1971750"/>
                <a:gridCol w="800602"/>
                <a:gridCol w="900675"/>
                <a:gridCol w="789783"/>
                <a:gridCol w="897973"/>
                <a:gridCol w="835763"/>
                <a:gridCol w="705934"/>
                <a:gridCol w="941248"/>
                <a:gridCol w="941248"/>
              </a:tblGrid>
              <a:tr h="170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I am expecting to expand my business operations during the year?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2007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Durban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Pmb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Maybe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-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Yes, definitely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Yes definitely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87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indent="109538"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sz="4100" dirty="0" smtClean="0"/>
              <a:t> Business expectations</a:t>
            </a:r>
            <a:endParaRPr lang="en-ZA" sz="41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23527" y="1124741"/>
          <a:ext cx="8496944" cy="5376092"/>
        </p:xfrm>
        <a:graphic>
          <a:graphicData uri="http://schemas.openxmlformats.org/drawingml/2006/table">
            <a:tbl>
              <a:tblPr>
                <a:tableStyleId>{AF606853-7671-496A-8E4F-DF71F8EC918B}</a:tableStyleId>
              </a:tblPr>
              <a:tblGrid>
                <a:gridCol w="1907103"/>
                <a:gridCol w="774353"/>
                <a:gridCol w="871145"/>
                <a:gridCol w="763887"/>
                <a:gridCol w="868531"/>
                <a:gridCol w="808361"/>
                <a:gridCol w="682790"/>
                <a:gridCol w="910387"/>
                <a:gridCol w="910387"/>
              </a:tblGrid>
              <a:tr h="175424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I am expecting to expand my workforce during the year?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036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Durban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036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Pmb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036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036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036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036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dirty="0" smtClean="0"/>
              <a:t> </a:t>
            </a:r>
            <a:r>
              <a:rPr lang="en-ZA" sz="4100" dirty="0" smtClean="0"/>
              <a:t>Business</a:t>
            </a:r>
            <a:r>
              <a:rPr lang="en-ZA" dirty="0" smtClean="0"/>
              <a:t> </a:t>
            </a:r>
            <a:r>
              <a:rPr lang="en-ZA" sz="4100" dirty="0" smtClean="0"/>
              <a:t>expectations</a:t>
            </a:r>
            <a:endParaRPr lang="en-ZA" sz="41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79512" y="1052736"/>
          <a:ext cx="8784976" cy="5471097"/>
        </p:xfrm>
        <a:graphic>
          <a:graphicData uri="http://schemas.openxmlformats.org/drawingml/2006/table">
            <a:tbl>
              <a:tblPr>
                <a:tableStyleId>{AF606853-7671-496A-8E4F-DF71F8EC918B}</a:tableStyleId>
              </a:tblPr>
              <a:tblGrid>
                <a:gridCol w="1971751"/>
                <a:gridCol w="800601"/>
                <a:gridCol w="900675"/>
                <a:gridCol w="789783"/>
                <a:gridCol w="897972"/>
                <a:gridCol w="835763"/>
                <a:gridCol w="705935"/>
                <a:gridCol w="941248"/>
                <a:gridCol w="941248"/>
              </a:tblGrid>
              <a:tr h="17152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I have experienced an increase in economic activity in the local economy during the past year?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2007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2009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2011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2013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9022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Durban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9022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Pmb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9022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/>
                        <a:t>RBay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Maybe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9022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Port Shepstone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9022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Other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9022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/>
                        <a:t>Regional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-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Yes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Yes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No</a:t>
                      </a:r>
                      <a:endParaRPr lang="en-US" sz="18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No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098360"/>
          </a:xfrm>
        </p:spPr>
        <p:txBody>
          <a:bodyPr>
            <a:normAutofit/>
          </a:bodyPr>
          <a:lstStyle/>
          <a:p>
            <a:pPr algn="ctr"/>
            <a:r>
              <a:rPr lang="en-ZA" sz="4100" dirty="0" smtClean="0"/>
              <a:t>regional sales multipliers</a:t>
            </a:r>
            <a:endParaRPr lang="en-ZA" sz="4100" dirty="0"/>
          </a:p>
        </p:txBody>
      </p:sp>
      <p:pic>
        <p:nvPicPr>
          <p:cNvPr id="7170" name="Picture 2" descr="http://www.aaronporter.com/blog/wp-content/uploads/2012/03/Multipliers-Blog-ill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3319655"/>
            <a:ext cx="2366020" cy="32423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026922"/>
          </a:xfrm>
        </p:spPr>
        <p:txBody>
          <a:bodyPr>
            <a:normAutofit/>
          </a:bodyPr>
          <a:lstStyle/>
          <a:p>
            <a:pPr algn="ctr"/>
            <a:r>
              <a:rPr lang="en-ZA" sz="4100" dirty="0" smtClean="0"/>
              <a:t> regional sales multipliers</a:t>
            </a:r>
            <a:endParaRPr lang="en-ZA" sz="41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79512" y="1268759"/>
          <a:ext cx="8712968" cy="5256584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772128"/>
                <a:gridCol w="1240491"/>
                <a:gridCol w="1240491"/>
                <a:gridCol w="1491542"/>
                <a:gridCol w="1668755"/>
                <a:gridCol w="1299561"/>
              </a:tblGrid>
              <a:tr h="101187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 smtClean="0"/>
                        <a:t>Sales Multipliers 2011 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PMB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DURBAN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RICHARDS BAY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PORT SHEPSTONE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NEW CASTLE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2321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PMB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sng" strike="noStrike" dirty="0"/>
                        <a:t>1.887</a:t>
                      </a:r>
                      <a:endParaRPr lang="en-US" sz="1800" b="1" i="0" u="sng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0.399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0.127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0.060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0.087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2321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DURBAN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0.214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2.064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0.312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0.077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0.081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2321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RICHARDS BAY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0.080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0.507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2.985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0.025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0.027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2321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PORT SHEPSTONE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0.174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0.462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0.155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1.745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0.043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9518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NEW CASTLE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0.153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0.514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0.101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0.033</a:t>
                      </a:r>
                      <a:endParaRPr lang="en-US" sz="1800" b="1" i="0" u="none" strike="noStrike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1.940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098360"/>
          </a:xfrm>
        </p:spPr>
        <p:txBody>
          <a:bodyPr>
            <a:normAutofit/>
          </a:bodyPr>
          <a:lstStyle/>
          <a:p>
            <a:pPr algn="ctr"/>
            <a:r>
              <a:rPr lang="en-ZA" sz="4100" dirty="0" smtClean="0"/>
              <a:t> regional sales multipliers</a:t>
            </a:r>
            <a:endParaRPr lang="en-ZA" sz="41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51520" y="1214422"/>
          <a:ext cx="8640960" cy="5382930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757483"/>
                <a:gridCol w="1230239"/>
                <a:gridCol w="1230239"/>
                <a:gridCol w="1479215"/>
                <a:gridCol w="1654964"/>
                <a:gridCol w="1288820"/>
              </a:tblGrid>
              <a:tr h="121459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 smtClean="0"/>
                        <a:t>Sales Multipliers 2012 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PMB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DURBAN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RICHARDS BAY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PORT SHEPSTONE</a:t>
                      </a:r>
                      <a:endParaRPr lang="en-US" sz="1800" b="1" i="0" u="none" strike="noStrike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NEW CASTLE</a:t>
                      </a:r>
                      <a:endParaRPr lang="en-US" sz="1800" b="1" i="0" u="none" strike="noStrike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0840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PMB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sng" strike="noStrike" dirty="0"/>
                        <a:t>1.908</a:t>
                      </a:r>
                      <a:endParaRPr lang="en-US" sz="1800" b="1" i="0" u="sng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0.341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0.057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0.031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0.031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0840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DURBAN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0.229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2.081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0.305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0.088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0.075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0840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RICHARDS BAY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0.055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0.547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3.046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0.044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0.075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0840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PORT SHEPSTONE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0.161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0.485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0.189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1.756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0.070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93472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NEW CASTLE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0.139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0.539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0.138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0.046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1.969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098360"/>
          </a:xfrm>
        </p:spPr>
        <p:txBody>
          <a:bodyPr>
            <a:normAutofit/>
          </a:bodyPr>
          <a:lstStyle/>
          <a:p>
            <a:pPr algn="ctr"/>
            <a:r>
              <a:rPr lang="en-ZA" sz="4100" dirty="0" smtClean="0"/>
              <a:t> regional sales multipliers</a:t>
            </a:r>
            <a:endParaRPr lang="en-ZA" sz="41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51520" y="1214422"/>
          <a:ext cx="8640960" cy="5382930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757483"/>
                <a:gridCol w="1230239"/>
                <a:gridCol w="1230239"/>
                <a:gridCol w="1479215"/>
                <a:gridCol w="1654964"/>
                <a:gridCol w="1288820"/>
              </a:tblGrid>
              <a:tr h="121459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 smtClean="0"/>
                        <a:t>Sales Multipliers 2013 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PMB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DURBAN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RICHARDS BAY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PORT SHEPSTONE</a:t>
                      </a:r>
                      <a:endParaRPr lang="en-US" sz="1800" b="1" i="0" u="none" strike="noStrike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NEW CASTLE</a:t>
                      </a:r>
                      <a:endParaRPr lang="en-US" sz="1800" b="1" i="0" u="none" strike="noStrike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0840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PMB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sng" strike="noStrike" dirty="0" smtClean="0">
                          <a:latin typeface="Arial"/>
                        </a:rPr>
                        <a:t>1.964</a:t>
                      </a:r>
                      <a:endParaRPr lang="en-US" sz="1800" b="1" i="0" u="sng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0.844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0.359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0.142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0.043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0840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DURBAN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0.184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2.071</a:t>
                      </a:r>
                      <a:endParaRPr kumimoji="0" lang="en-US" sz="1800" b="1" u="sng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0.362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0.018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0.021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0840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RICHARDS BAY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0.178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0.203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3.871</a:t>
                      </a:r>
                      <a:endParaRPr kumimoji="0" lang="en-US" sz="1800" b="1" u="sng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0.026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0840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PORT SHEPSTONE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0.220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0.673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0.227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1.696</a:t>
                      </a:r>
                      <a:endParaRPr kumimoji="0" lang="en-US" sz="1800" b="1" u="sng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0.030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93472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NEW CASTLE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0.092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0.251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0.135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0.040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1.018</a:t>
                      </a:r>
                      <a:endParaRPr kumimoji="0" lang="en-US" sz="1800" b="1" u="sng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 smtClean="0"/>
              <a:t>regional purchases multipliers</a:t>
            </a:r>
            <a:endParaRPr lang="en-ZA" dirty="0"/>
          </a:p>
        </p:txBody>
      </p:sp>
      <p:pic>
        <p:nvPicPr>
          <p:cNvPr id="4" name="Picture 2" descr="http://www.aaronporter.com/blog/wp-content/uploads/2012/03/Multipliers-Blog-ill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3319655"/>
            <a:ext cx="2366020" cy="32423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 smtClean="0"/>
              <a:t> regional purchases  multipliers</a:t>
            </a:r>
            <a:endParaRPr lang="en-ZA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51519" y="1628801"/>
          <a:ext cx="8568952" cy="4968551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742837"/>
                <a:gridCol w="1219987"/>
                <a:gridCol w="1219987"/>
                <a:gridCol w="1466889"/>
                <a:gridCol w="1641172"/>
                <a:gridCol w="1278080"/>
              </a:tblGrid>
              <a:tr h="112109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 smtClean="0"/>
                        <a:t>Purchase Multipliers 2011 </a:t>
                      </a:r>
                      <a:endParaRPr lang="en-US" sz="1800" b="1" i="0" u="none" strike="noStrike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PMB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DURBAN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RICHARDS BAY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PORT SHEPSTONE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NEW CASTLE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7461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PMB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1.992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1.332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0.049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0.011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7461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DURBAN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0.144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3.341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0.114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0.030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0.012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7461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RICHARDS BAY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0.084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1.394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2.048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0.054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0.017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7461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PORT SHEPSTONE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0.129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1.883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0.064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4.149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0.007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627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NEW CASTLE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0.159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2.269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0.115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0.073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3.114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 smtClean="0"/>
              <a:t> regional purchases  multipliers</a:t>
            </a:r>
            <a:endParaRPr lang="en-ZA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79512" y="1628801"/>
          <a:ext cx="8712969" cy="4896544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772129"/>
                <a:gridCol w="1240491"/>
                <a:gridCol w="1240491"/>
                <a:gridCol w="1491542"/>
                <a:gridCol w="1668756"/>
                <a:gridCol w="1299560"/>
              </a:tblGrid>
              <a:tr h="110484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 smtClean="0"/>
                        <a:t>Purchase Multipliers 2012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PMB</a:t>
                      </a:r>
                      <a:endParaRPr lang="en-US" sz="1800" b="1" i="0" u="none" strike="noStrike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DURBAN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RICHARDS BAY</a:t>
                      </a:r>
                      <a:endParaRPr lang="en-US" sz="1800" b="1" i="0" u="none" strike="noStrike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PORT SHEPSTONE</a:t>
                      </a:r>
                      <a:endParaRPr lang="en-US" sz="1800" b="1" i="0" u="none" strike="noStrike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NEW CASTLE</a:t>
                      </a:r>
                      <a:endParaRPr lang="en-US" sz="1800" b="1" i="0" u="none" strike="noStrike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73536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PMB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2.131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1.666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0.066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0.062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0.006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73536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DURBAN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0.238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3.458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0.138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0.128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0.012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73536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RICHARDS BAY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0.042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1.259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2.046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0.059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0.020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73536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PORT SHEPSTONE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0.018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1.580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0.055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4.132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0.012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5026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NEW CASTLE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0.098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2.067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0.113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0.083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800" b="1" u="sng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3.118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 smtClean="0"/>
              <a:t> regional purchases  multipliers</a:t>
            </a:r>
            <a:endParaRPr lang="en-ZA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79512" y="1628801"/>
          <a:ext cx="8712969" cy="4896544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772129"/>
                <a:gridCol w="1240491"/>
                <a:gridCol w="1240491"/>
                <a:gridCol w="1491542"/>
                <a:gridCol w="1668756"/>
                <a:gridCol w="1299560"/>
              </a:tblGrid>
              <a:tr h="110484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 smtClean="0"/>
                        <a:t>Purchase Multipliers2013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PMB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DURBAN</a:t>
                      </a:r>
                      <a:endParaRPr lang="en-US" sz="1800" b="1" i="0" u="none" strike="noStrike" dirty="0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RICHARDS BAY</a:t>
                      </a:r>
                      <a:endParaRPr lang="en-US" sz="1800" b="1" i="0" u="none" strike="noStrike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PORT SHEPSTONE</a:t>
                      </a:r>
                      <a:endParaRPr lang="en-US" sz="1800" b="1" i="0" u="none" strike="noStrike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NEW CASTLE</a:t>
                      </a:r>
                      <a:endParaRPr lang="en-US" sz="1800" b="1" i="0" u="none" strike="noStrike">
                        <a:solidFill>
                          <a:srgbClr val="FFE697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73536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PMB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800" b="1" u="sng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2.315</a:t>
                      </a:r>
                      <a:endParaRPr kumimoji="0" lang="en-US" sz="1800" b="1" u="sng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0.307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0.062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0.100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0.033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73536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DURBAN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0.165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800" b="1" u="sng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3.936</a:t>
                      </a:r>
                      <a:endParaRPr kumimoji="0" lang="en-US" sz="1800" b="1" u="sng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0.059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0.019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73536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/>
                        <a:t>RICHARDS BAY</a:t>
                      </a:r>
                      <a:endParaRPr lang="en-US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0.026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0.211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800" b="1" u="sng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1.737</a:t>
                      </a:r>
                      <a:endParaRPr kumimoji="0" lang="en-US" sz="1800" b="1" u="sng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0.003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0.006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73536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PORT SHEPSTONE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0.109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0.220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0.026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800" b="1" u="sng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2.880</a:t>
                      </a:r>
                      <a:endParaRPr kumimoji="0" lang="en-US" sz="1800" b="1" u="sng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0.008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85026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NEW CASTLE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0.154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latin typeface="Arial"/>
                        </a:rPr>
                        <a:t>0.130</a:t>
                      </a:r>
                      <a:endParaRPr lang="en-US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0.042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0.207</a:t>
                      </a:r>
                      <a:endParaRPr lang="en-US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800" b="1" u="sng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1.012</a:t>
                      </a:r>
                      <a:endParaRPr kumimoji="0" lang="en-US" sz="1800" b="1" u="sng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332656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en-ZA" dirty="0" smtClean="0"/>
              <a:t>Business Confidence survey</a:t>
            </a:r>
            <a:endParaRPr lang="en-ZA" dirty="0"/>
          </a:p>
        </p:txBody>
      </p:sp>
      <p:pic>
        <p:nvPicPr>
          <p:cNvPr id="1026" name="Picture 2" descr="http://www.indiantrail.org/uploads/survey-checkli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501008"/>
            <a:ext cx="4279403" cy="28529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dirty="0" smtClean="0"/>
              <a:t> business survey - durban</a:t>
            </a:r>
            <a:endParaRPr lang="en-ZA" dirty="0"/>
          </a:p>
        </p:txBody>
      </p:sp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251520" y="1157287"/>
          <a:ext cx="8678198" cy="5296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098360"/>
          </a:xfrm>
        </p:spPr>
        <p:txBody>
          <a:bodyPr>
            <a:normAutofit/>
          </a:bodyPr>
          <a:lstStyle/>
          <a:p>
            <a:pPr algn="ctr"/>
            <a:r>
              <a:rPr lang="en-ZA" sz="4100" dirty="0" smtClean="0"/>
              <a:t> business survey- </a:t>
            </a:r>
            <a:r>
              <a:rPr lang="en-ZA" sz="4100" dirty="0" err="1" smtClean="0"/>
              <a:t>pmb</a:t>
            </a:r>
            <a:endParaRPr lang="en-ZA" sz="4100" dirty="0"/>
          </a:p>
        </p:txBody>
      </p:sp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179512" y="980728"/>
          <a:ext cx="8678768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 smtClean="0"/>
              <a:t> business survey- richards bay</a:t>
            </a:r>
            <a:endParaRPr lang="en-ZA" dirty="0"/>
          </a:p>
        </p:txBody>
      </p:sp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214282" y="1214421"/>
          <a:ext cx="8678198" cy="53109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 smtClean="0"/>
              <a:t> business survey- port </a:t>
            </a:r>
            <a:r>
              <a:rPr lang="en-ZA" dirty="0" err="1" smtClean="0"/>
              <a:t>shepstone</a:t>
            </a:r>
            <a:r>
              <a:rPr lang="en-ZA" dirty="0" smtClean="0"/>
              <a:t> </a:t>
            </a:r>
            <a:endParaRPr lang="en-ZA" dirty="0"/>
          </a:p>
        </p:txBody>
      </p:sp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285720" y="1428736"/>
          <a:ext cx="8643998" cy="5168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 smtClean="0"/>
              <a:t> business survey- rest of </a:t>
            </a:r>
            <a:r>
              <a:rPr lang="en-ZA" dirty="0" err="1" smtClean="0"/>
              <a:t>kzn</a:t>
            </a:r>
            <a:endParaRPr lang="en-ZA" dirty="0"/>
          </a:p>
        </p:txBody>
      </p:sp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285720" y="1138236"/>
          <a:ext cx="8643998" cy="53871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en-ZA" dirty="0" smtClean="0"/>
              <a:t> business survey- </a:t>
            </a:r>
            <a:r>
              <a:rPr lang="en-ZA" dirty="0" err="1" smtClean="0"/>
              <a:t>kzn</a:t>
            </a:r>
            <a:endParaRPr lang="en-ZA" dirty="0"/>
          </a:p>
        </p:txBody>
      </p:sp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251519" y="908720"/>
          <a:ext cx="8640961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875</TotalTime>
  <Words>2883</Words>
  <Application>Microsoft Office PowerPoint</Application>
  <PresentationFormat>On-screen Show (4:3)</PresentationFormat>
  <Paragraphs>1894</Paragraphs>
  <Slides>46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Technic</vt:lpstr>
      <vt:lpstr> yearly business confidence survey and index</vt:lpstr>
      <vt:lpstr> Business Demographics</vt:lpstr>
      <vt:lpstr> Business demographics</vt:lpstr>
      <vt:lpstr> Business demographics</vt:lpstr>
      <vt:lpstr> Business demographics</vt:lpstr>
      <vt:lpstr> Business demographics</vt:lpstr>
      <vt:lpstr> business demographics </vt:lpstr>
      <vt:lpstr> Business demographics</vt:lpstr>
      <vt:lpstr>Business factors comparisons</vt:lpstr>
      <vt:lpstr> business factors comparisons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 Business financial comparisons</vt:lpstr>
      <vt:lpstr> Business financial comparisons</vt:lpstr>
      <vt:lpstr>Slide 22</vt:lpstr>
      <vt:lpstr>Slide 23</vt:lpstr>
      <vt:lpstr>Slide 24</vt:lpstr>
      <vt:lpstr>Slide 25</vt:lpstr>
      <vt:lpstr> Business expectations</vt:lpstr>
      <vt:lpstr> Business expectations</vt:lpstr>
      <vt:lpstr> Business expectations</vt:lpstr>
      <vt:lpstr> Business expectations</vt:lpstr>
      <vt:lpstr> Business expectations</vt:lpstr>
      <vt:lpstr> Business expectations</vt:lpstr>
      <vt:lpstr>regional sales multipliers</vt:lpstr>
      <vt:lpstr> regional sales multipliers</vt:lpstr>
      <vt:lpstr> regional sales multipliers</vt:lpstr>
      <vt:lpstr> regional sales multipliers</vt:lpstr>
      <vt:lpstr>regional purchases multipliers</vt:lpstr>
      <vt:lpstr> regional purchases  multipliers</vt:lpstr>
      <vt:lpstr> regional purchases  multipliers</vt:lpstr>
      <vt:lpstr> regional purchases  multipliers</vt:lpstr>
      <vt:lpstr>Business Confidence survey</vt:lpstr>
      <vt:lpstr> business survey - durban</vt:lpstr>
      <vt:lpstr> business survey- pmb</vt:lpstr>
      <vt:lpstr> business survey- richards bay</vt:lpstr>
      <vt:lpstr> business survey- port shepstone </vt:lpstr>
      <vt:lpstr> business survey- rest of kzn</vt:lpstr>
      <vt:lpstr> business survey- kzn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AFRICA –  under new management</dc:title>
  <dc:creator>user</dc:creator>
  <cp:lastModifiedBy>Theresa</cp:lastModifiedBy>
  <cp:revision>98</cp:revision>
  <dcterms:created xsi:type="dcterms:W3CDTF">2012-04-11T17:48:15Z</dcterms:created>
  <dcterms:modified xsi:type="dcterms:W3CDTF">2013-08-30T13:21:54Z</dcterms:modified>
</cp:coreProperties>
</file>