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81" r:id="rId4"/>
    <p:sldId id="280" r:id="rId5"/>
    <p:sldId id="282" r:id="rId6"/>
    <p:sldId id="285" r:id="rId7"/>
    <p:sldId id="283" r:id="rId8"/>
    <p:sldId id="276" r:id="rId9"/>
    <p:sldId id="278" r:id="rId10"/>
    <p:sldId id="286" r:id="rId11"/>
    <p:sldId id="287" r:id="rId12"/>
    <p:sldId id="277" r:id="rId13"/>
    <p:sldId id="270" r:id="rId14"/>
    <p:sldId id="272" r:id="rId15"/>
    <p:sldId id="288" r:id="rId16"/>
    <p:sldId id="289" r:id="rId17"/>
    <p:sldId id="290" r:id="rId18"/>
    <p:sldId id="291" r:id="rId19"/>
    <p:sldId id="292" r:id="rId20"/>
    <p:sldId id="29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ZA"/>
          </a:p>
        </p:txBody>
      </p:sp>
      <p:sp>
        <p:nvSpPr>
          <p:cNvPr id="4" name="Date Placeholder 3"/>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98247699-DEAB-432D-A153-2C4E85E7532A}" type="datetimeFigureOut">
              <a:rPr lang="en-ZA" smtClean="0"/>
              <a:pPr/>
              <a:t>2014/05/22</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4183B8C7-3574-4A28-9171-D6D07D8DBBFE}" type="slidenum">
              <a:rPr lang="en-ZA" smtClean="0"/>
              <a:pPr/>
              <a:t>‹#›</a:t>
            </a:fld>
            <a:endParaRPr lang="en-Z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Z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247699-DEAB-432D-A153-2C4E85E7532A}" type="datetimeFigureOut">
              <a:rPr lang="en-ZA" smtClean="0"/>
              <a:pPr/>
              <a:t>2014/05/22</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83B8C7-3574-4A28-9171-D6D07D8DBBFE}" type="slidenum">
              <a:rPr lang="en-ZA" smtClean="0"/>
              <a:pPr/>
              <a:t>‹#›</a:t>
            </a:fld>
            <a:endParaRPr lang="en-Z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1" dirty="0" smtClean="0"/>
              <a:t>An economist’s perspective on the contribution </a:t>
            </a:r>
            <a:r>
              <a:rPr lang="en-US" b="1" dirty="0"/>
              <a:t>of the </a:t>
            </a:r>
            <a:r>
              <a:rPr lang="en-US" b="1" dirty="0" smtClean="0"/>
              <a:t>ocean sector </a:t>
            </a:r>
            <a:r>
              <a:rPr lang="en-US" b="1" dirty="0"/>
              <a:t>to </a:t>
            </a:r>
            <a:r>
              <a:rPr lang="en-US" b="1" dirty="0" smtClean="0"/>
              <a:t>African economies </a:t>
            </a:r>
            <a:endParaRPr lang="en-ZA" dirty="0"/>
          </a:p>
        </p:txBody>
      </p:sp>
      <p:sp>
        <p:nvSpPr>
          <p:cNvPr id="3" name="Subtitle 2"/>
          <p:cNvSpPr>
            <a:spLocks noGrp="1"/>
          </p:cNvSpPr>
          <p:nvPr>
            <p:ph type="subTitle" idx="1"/>
          </p:nvPr>
        </p:nvSpPr>
        <p:spPr/>
        <p:txBody>
          <a:bodyPr/>
          <a:lstStyle/>
          <a:p>
            <a:r>
              <a:rPr lang="en-ZA" dirty="0" smtClean="0"/>
              <a:t>Stephen Hosking, NMMU</a:t>
            </a:r>
          </a:p>
          <a:p>
            <a:r>
              <a:rPr lang="en-ZA" dirty="0" smtClean="0"/>
              <a:t>22 May 2014</a:t>
            </a:r>
            <a:endParaRPr lang="en-ZA"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t>Africa faces many challenging oceans economics policy issues and responsibilities</a:t>
            </a:r>
            <a:endParaRPr lang="en-ZA" sz="3200" b="1" dirty="0"/>
          </a:p>
        </p:txBody>
      </p:sp>
      <p:sp>
        <p:nvSpPr>
          <p:cNvPr id="3" name="Content Placeholder 2"/>
          <p:cNvSpPr>
            <a:spLocks noGrp="1"/>
          </p:cNvSpPr>
          <p:nvPr>
            <p:ph idx="1"/>
          </p:nvPr>
        </p:nvSpPr>
        <p:spPr/>
        <p:txBody>
          <a:bodyPr>
            <a:normAutofit fontScale="85000" lnSpcReduction="20000"/>
          </a:bodyPr>
          <a:lstStyle/>
          <a:p>
            <a:r>
              <a:rPr lang="en-US" dirty="0" smtClean="0"/>
              <a:t>Arise </a:t>
            </a:r>
            <a:r>
              <a:rPr lang="en-US" dirty="0"/>
              <a:t>from the desire to </a:t>
            </a:r>
            <a:r>
              <a:rPr lang="en-US" dirty="0" smtClean="0"/>
              <a:t>simultaneously</a:t>
            </a:r>
          </a:p>
          <a:p>
            <a:pPr marL="0" indent="0">
              <a:buNone/>
            </a:pPr>
            <a:r>
              <a:rPr lang="en-US" dirty="0" smtClean="0"/>
              <a:t>       -    </a:t>
            </a:r>
            <a:r>
              <a:rPr lang="en-US" b="1" dirty="0"/>
              <a:t>exploit</a:t>
            </a:r>
            <a:r>
              <a:rPr lang="en-US" dirty="0"/>
              <a:t> the resources and opportunities </a:t>
            </a:r>
            <a:r>
              <a:rPr lang="en-US" dirty="0" smtClean="0"/>
              <a:t>and optimize </a:t>
            </a:r>
            <a:r>
              <a:rPr lang="en-US" dirty="0"/>
              <a:t>the long-term yield of the </a:t>
            </a:r>
            <a:r>
              <a:rPr lang="en-US" dirty="0" smtClean="0"/>
              <a:t>resources</a:t>
            </a:r>
          </a:p>
          <a:p>
            <a:pPr marL="0" indent="0">
              <a:buNone/>
            </a:pPr>
            <a:r>
              <a:rPr lang="en-US" dirty="0"/>
              <a:t> </a:t>
            </a:r>
            <a:r>
              <a:rPr lang="en-US" dirty="0" smtClean="0"/>
              <a:t>      -   fulfill the </a:t>
            </a:r>
            <a:r>
              <a:rPr lang="en-US" dirty="0"/>
              <a:t>role of a </a:t>
            </a:r>
            <a:r>
              <a:rPr lang="en-US" b="1" dirty="0"/>
              <a:t>steward</a:t>
            </a:r>
            <a:r>
              <a:rPr lang="en-US" dirty="0"/>
              <a:t> of the ocean resources and </a:t>
            </a:r>
            <a:r>
              <a:rPr lang="en-US" dirty="0" smtClean="0"/>
              <a:t>environment.</a:t>
            </a:r>
            <a:endParaRPr lang="en-ZA" dirty="0"/>
          </a:p>
          <a:p>
            <a:endParaRPr lang="en-US" dirty="0" smtClean="0"/>
          </a:p>
          <a:p>
            <a:r>
              <a:rPr lang="en-US" dirty="0" smtClean="0"/>
              <a:t>Translate into needs to manage </a:t>
            </a:r>
            <a:r>
              <a:rPr lang="en-US" dirty="0"/>
              <a:t>the </a:t>
            </a:r>
            <a:r>
              <a:rPr lang="en-US" dirty="0" smtClean="0"/>
              <a:t>resources:</a:t>
            </a:r>
          </a:p>
          <a:p>
            <a:pPr marL="0" indent="0">
              <a:buNone/>
            </a:pPr>
            <a:r>
              <a:rPr lang="en-US" dirty="0"/>
              <a:t> </a:t>
            </a:r>
            <a:r>
              <a:rPr lang="en-US" dirty="0" smtClean="0"/>
              <a:t>      -   </a:t>
            </a:r>
            <a:r>
              <a:rPr lang="en-US" b="1" dirty="0"/>
              <a:t>within</a:t>
            </a:r>
            <a:r>
              <a:rPr lang="en-US" dirty="0"/>
              <a:t> its </a:t>
            </a:r>
            <a:r>
              <a:rPr lang="en-US" dirty="0" smtClean="0"/>
              <a:t>countries </a:t>
            </a:r>
            <a:r>
              <a:rPr lang="en-US" b="1" dirty="0" smtClean="0"/>
              <a:t>exclusive </a:t>
            </a:r>
            <a:r>
              <a:rPr lang="en-US" b="1" dirty="0"/>
              <a:t>economic </a:t>
            </a:r>
            <a:r>
              <a:rPr lang="en-US" b="1" dirty="0" smtClean="0"/>
              <a:t>zones</a:t>
            </a:r>
            <a:r>
              <a:rPr lang="en-US" dirty="0" smtClean="0"/>
              <a:t> </a:t>
            </a:r>
            <a:r>
              <a:rPr lang="en-US" dirty="0"/>
              <a:t>and the continental </a:t>
            </a:r>
            <a:r>
              <a:rPr lang="en-US" dirty="0" smtClean="0"/>
              <a:t>shelf zone </a:t>
            </a:r>
            <a:r>
              <a:rPr lang="en-US" dirty="0"/>
              <a:t>(a limited economic jurisdiction</a:t>
            </a:r>
            <a:r>
              <a:rPr lang="en-US" dirty="0" smtClean="0"/>
              <a:t>)</a:t>
            </a:r>
          </a:p>
          <a:p>
            <a:pPr marL="0" indent="0">
              <a:buNone/>
            </a:pPr>
            <a:r>
              <a:rPr lang="en-US" dirty="0"/>
              <a:t> </a:t>
            </a:r>
            <a:r>
              <a:rPr lang="en-US" dirty="0" smtClean="0"/>
              <a:t>      -   </a:t>
            </a:r>
            <a:r>
              <a:rPr lang="en-US" dirty="0"/>
              <a:t>but also </a:t>
            </a:r>
            <a:r>
              <a:rPr lang="en-US" b="1" dirty="0"/>
              <a:t>beyond</a:t>
            </a:r>
            <a:r>
              <a:rPr lang="en-US" dirty="0"/>
              <a:t> this.  </a:t>
            </a:r>
            <a:endParaRPr lang="en-US" dirty="0" smtClean="0"/>
          </a:p>
        </p:txBody>
      </p:sp>
    </p:spTree>
    <p:extLst>
      <p:ext uri="{BB962C8B-B14F-4D97-AF65-F5344CB8AC3E}">
        <p14:creationId xmlns:p14="http://schemas.microsoft.com/office/powerpoint/2010/main" val="9660214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Satisfying these needs requires a </a:t>
            </a:r>
            <a:r>
              <a:rPr lang="en-US" dirty="0"/>
              <a:t>range of facilitation </a:t>
            </a:r>
            <a:r>
              <a:rPr lang="en-US" dirty="0" smtClean="0"/>
              <a:t>efforts, like </a:t>
            </a:r>
            <a:endParaRPr lang="en-ZA" dirty="0"/>
          </a:p>
        </p:txBody>
      </p:sp>
      <p:sp>
        <p:nvSpPr>
          <p:cNvPr id="3" name="Content Placeholder 2"/>
          <p:cNvSpPr>
            <a:spLocks noGrp="1"/>
          </p:cNvSpPr>
          <p:nvPr>
            <p:ph idx="1"/>
          </p:nvPr>
        </p:nvSpPr>
        <p:spPr/>
        <p:txBody>
          <a:bodyPr>
            <a:noAutofit/>
          </a:bodyPr>
          <a:lstStyle/>
          <a:p>
            <a:r>
              <a:rPr lang="en-US" sz="2400" dirty="0" smtClean="0"/>
              <a:t>damage </a:t>
            </a:r>
            <a:r>
              <a:rPr lang="en-US" sz="2400" dirty="0"/>
              <a:t>prevention, assessment and </a:t>
            </a:r>
            <a:r>
              <a:rPr lang="en-US" sz="2400" dirty="0" smtClean="0"/>
              <a:t>restoration (stewardship) </a:t>
            </a:r>
          </a:p>
          <a:p>
            <a:r>
              <a:rPr lang="en-US" sz="2400" dirty="0" smtClean="0"/>
              <a:t>providing </a:t>
            </a:r>
            <a:r>
              <a:rPr lang="en-US" sz="2400" dirty="0"/>
              <a:t>infrastructure that facilitates and sustains coastal tourism and recreational </a:t>
            </a:r>
            <a:r>
              <a:rPr lang="en-US" sz="2400" dirty="0" smtClean="0"/>
              <a:t>activity and port activity </a:t>
            </a:r>
          </a:p>
          <a:p>
            <a:r>
              <a:rPr lang="en-US" sz="2400" dirty="0" smtClean="0"/>
              <a:t>trade </a:t>
            </a:r>
            <a:r>
              <a:rPr lang="en-US" sz="2400" dirty="0"/>
              <a:t>policy that enhances the coastal </a:t>
            </a:r>
            <a:r>
              <a:rPr lang="en-US" sz="2400" dirty="0" smtClean="0"/>
              <a:t>economy </a:t>
            </a:r>
          </a:p>
          <a:p>
            <a:r>
              <a:rPr lang="en-US" sz="2400" dirty="0" smtClean="0"/>
              <a:t>managing </a:t>
            </a:r>
            <a:r>
              <a:rPr lang="en-US" sz="2400" dirty="0"/>
              <a:t>fishing and other marine life </a:t>
            </a:r>
            <a:r>
              <a:rPr lang="en-US" sz="2400" dirty="0" smtClean="0"/>
              <a:t>extraction </a:t>
            </a:r>
          </a:p>
          <a:p>
            <a:r>
              <a:rPr lang="en-US" sz="2400" dirty="0" smtClean="0"/>
              <a:t>encouraging </a:t>
            </a:r>
            <a:r>
              <a:rPr lang="en-US" sz="2400" dirty="0"/>
              <a:t>and managing the mining of minerals in the </a:t>
            </a:r>
            <a:r>
              <a:rPr lang="en-US" sz="2400" dirty="0" smtClean="0"/>
              <a:t>seabed </a:t>
            </a:r>
          </a:p>
          <a:p>
            <a:r>
              <a:rPr lang="en-US" sz="2400" dirty="0" smtClean="0"/>
              <a:t>stimulating </a:t>
            </a:r>
            <a:r>
              <a:rPr lang="en-US" sz="2400" dirty="0"/>
              <a:t>freshwater and energy production using the </a:t>
            </a:r>
            <a:r>
              <a:rPr lang="en-US" sz="2400" dirty="0" smtClean="0"/>
              <a:t>ocean </a:t>
            </a:r>
          </a:p>
          <a:p>
            <a:r>
              <a:rPr lang="en-US" sz="2400" dirty="0" smtClean="0"/>
              <a:t>managing </a:t>
            </a:r>
            <a:r>
              <a:rPr lang="en-US" sz="2400" dirty="0"/>
              <a:t>the tradeoffs related to all of the above </a:t>
            </a:r>
            <a:r>
              <a:rPr lang="en-US" sz="2400" dirty="0" smtClean="0"/>
              <a:t>pursuits</a:t>
            </a:r>
          </a:p>
          <a:p>
            <a:endParaRPr lang="en-US" sz="2400" dirty="0"/>
          </a:p>
          <a:p>
            <a:pPr marL="0" indent="0">
              <a:buNone/>
            </a:pPr>
            <a:r>
              <a:rPr lang="en-US" sz="2400" dirty="0" smtClean="0"/>
              <a:t>How  well have African countries  done in satisfying these needs? </a:t>
            </a:r>
            <a:endParaRPr lang="en-ZA" sz="2400" dirty="0"/>
          </a:p>
        </p:txBody>
      </p:sp>
    </p:spTree>
    <p:extLst>
      <p:ext uri="{BB962C8B-B14F-4D97-AF65-F5344CB8AC3E}">
        <p14:creationId xmlns:p14="http://schemas.microsoft.com/office/powerpoint/2010/main" val="23647595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Partly in response to the stewardship obligation</a:t>
            </a:r>
            <a:endParaRPr lang="en-ZA" dirty="0"/>
          </a:p>
        </p:txBody>
      </p:sp>
      <p:sp>
        <p:nvSpPr>
          <p:cNvPr id="3" name="Content Placeholder 2"/>
          <p:cNvSpPr>
            <a:spLocks noGrp="1"/>
          </p:cNvSpPr>
          <p:nvPr>
            <p:ph idx="1"/>
          </p:nvPr>
        </p:nvSpPr>
        <p:spPr/>
        <p:txBody>
          <a:bodyPr>
            <a:normAutofit lnSpcReduction="10000"/>
          </a:bodyPr>
          <a:lstStyle/>
          <a:p>
            <a:r>
              <a:rPr lang="en-US" dirty="0" smtClean="0"/>
              <a:t>The </a:t>
            </a:r>
            <a:r>
              <a:rPr lang="en-US" dirty="0"/>
              <a:t>international community has become more accommodative of requests to extend the ‘ownership-management’ rights of countries to the ocean resources nearest </a:t>
            </a:r>
            <a:r>
              <a:rPr lang="en-US" dirty="0" smtClean="0"/>
              <a:t>them </a:t>
            </a:r>
          </a:p>
          <a:p>
            <a:endParaRPr lang="en-US" dirty="0" smtClean="0"/>
          </a:p>
          <a:p>
            <a:r>
              <a:rPr lang="en-US" dirty="0" smtClean="0"/>
              <a:t>The </a:t>
            </a:r>
            <a:r>
              <a:rPr lang="en-US" dirty="0"/>
              <a:t>legal framework for this accommodation is defined by the United Nations Convention on the Law of the Sea (UNCLOS) as ratified in 1982.  </a:t>
            </a:r>
            <a:endParaRPr lang="en-US" dirty="0" smtClean="0"/>
          </a:p>
        </p:txBody>
      </p:sp>
    </p:spTree>
    <p:extLst>
      <p:ext uri="{BB962C8B-B14F-4D97-AF65-F5344CB8AC3E}">
        <p14:creationId xmlns:p14="http://schemas.microsoft.com/office/powerpoint/2010/main" val="3052656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t>Along with the stewardship responsibility has come additional opportunities as wel</a:t>
            </a:r>
            <a:r>
              <a:rPr lang="en-US" dirty="0" smtClean="0"/>
              <a:t>l</a:t>
            </a:r>
            <a:endParaRPr lang="en-ZA" dirty="0"/>
          </a:p>
        </p:txBody>
      </p:sp>
      <p:sp>
        <p:nvSpPr>
          <p:cNvPr id="3" name="Content Placeholder 2"/>
          <p:cNvSpPr>
            <a:spLocks noGrp="1"/>
          </p:cNvSpPr>
          <p:nvPr>
            <p:ph idx="1"/>
          </p:nvPr>
        </p:nvSpPr>
        <p:spPr/>
        <p:txBody>
          <a:bodyPr>
            <a:normAutofit/>
          </a:bodyPr>
          <a:lstStyle/>
          <a:p>
            <a:r>
              <a:rPr lang="en-US" dirty="0" smtClean="0"/>
              <a:t>And as </a:t>
            </a:r>
            <a:r>
              <a:rPr lang="en-US" dirty="0"/>
              <a:t>resource availability on land becomes less able to satisfy demand (due to increased population and economic growth), </a:t>
            </a:r>
            <a:endParaRPr lang="en-US" dirty="0" smtClean="0"/>
          </a:p>
          <a:p>
            <a:r>
              <a:rPr lang="en-US" smtClean="0"/>
              <a:t>As </a:t>
            </a:r>
            <a:r>
              <a:rPr lang="en-US" dirty="0"/>
              <a:t>international trade grows in importance as a determinant of </a:t>
            </a:r>
            <a:r>
              <a:rPr lang="en-US" dirty="0" smtClean="0"/>
              <a:t>the welfare </a:t>
            </a:r>
            <a:r>
              <a:rPr lang="en-US" dirty="0"/>
              <a:t>of </a:t>
            </a:r>
            <a:r>
              <a:rPr lang="en-US" dirty="0" smtClean="0"/>
              <a:t>Africans</a:t>
            </a:r>
            <a:r>
              <a:rPr lang="en-US"/>
              <a:t>, </a:t>
            </a:r>
            <a:endParaRPr lang="en-US" smtClean="0"/>
          </a:p>
          <a:p>
            <a:pPr marL="0" indent="0">
              <a:buNone/>
            </a:pPr>
            <a:r>
              <a:rPr lang="en-US" smtClean="0"/>
              <a:t>these </a:t>
            </a:r>
            <a:r>
              <a:rPr lang="en-US" dirty="0" smtClean="0"/>
              <a:t>opportunities will undoubtedly assume greater importance</a:t>
            </a:r>
            <a:endParaRPr lang="en-ZA" dirty="0"/>
          </a:p>
          <a:p>
            <a:endParaRPr lang="en-ZA" dirty="0"/>
          </a:p>
        </p:txBody>
      </p:sp>
    </p:spTree>
    <p:extLst>
      <p:ext uri="{BB962C8B-B14F-4D97-AF65-F5344CB8AC3E}">
        <p14:creationId xmlns:p14="http://schemas.microsoft.com/office/powerpoint/2010/main" val="878915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Need </a:t>
            </a:r>
            <a:r>
              <a:rPr lang="en-US" sz="2800" b="1" dirty="0"/>
              <a:t>for information about the </a:t>
            </a:r>
            <a:r>
              <a:rPr lang="en-US" sz="2800" b="1" dirty="0" smtClean="0"/>
              <a:t>contribution of the ocean sector</a:t>
            </a:r>
            <a:endParaRPr lang="en-ZA" sz="2800" b="1" dirty="0"/>
          </a:p>
        </p:txBody>
      </p:sp>
      <p:sp>
        <p:nvSpPr>
          <p:cNvPr id="3" name="Content Placeholder 2"/>
          <p:cNvSpPr>
            <a:spLocks noGrp="1"/>
          </p:cNvSpPr>
          <p:nvPr>
            <p:ph idx="1"/>
          </p:nvPr>
        </p:nvSpPr>
        <p:spPr/>
        <p:txBody>
          <a:bodyPr>
            <a:normAutofit lnSpcReduction="10000"/>
          </a:bodyPr>
          <a:lstStyle/>
          <a:p>
            <a:pPr marL="0" indent="0">
              <a:buNone/>
            </a:pPr>
            <a:r>
              <a:rPr lang="en-US" dirty="0"/>
              <a:t>In 2012 the South African Department of Environmental Affairs declared one of its four key strategic goals to be:  ‘informing stakeholders of the value and sustainable use potential of ocean and coastal ecosystems and the role of stakeholders in contributing to ocean stewardship’ (Government Gazette, 2012: 65).  </a:t>
            </a:r>
            <a:endParaRPr lang="en-US" dirty="0" smtClean="0"/>
          </a:p>
          <a:p>
            <a:pPr marL="0" indent="0">
              <a:buNone/>
            </a:pPr>
            <a:endParaRPr lang="en-US" dirty="0" smtClean="0"/>
          </a:p>
          <a:p>
            <a:pPr marL="0" indent="0">
              <a:buNone/>
            </a:pPr>
            <a:r>
              <a:rPr lang="en-US" dirty="0" smtClean="0"/>
              <a:t>So </a:t>
            </a:r>
            <a:r>
              <a:rPr lang="en-US" dirty="0" smtClean="0"/>
              <a:t>we may know less than we should. </a:t>
            </a:r>
            <a:endParaRPr lang="en-ZA" dirty="0"/>
          </a:p>
        </p:txBody>
      </p:sp>
    </p:spTree>
    <p:extLst>
      <p:ext uri="{BB962C8B-B14F-4D97-AF65-F5344CB8AC3E}">
        <p14:creationId xmlns:p14="http://schemas.microsoft.com/office/powerpoint/2010/main" val="3054219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This presentation aims to make a small contribution to this knowledge</a:t>
            </a:r>
            <a:endParaRPr lang="en-ZA" dirty="0"/>
          </a:p>
        </p:txBody>
      </p:sp>
      <p:sp>
        <p:nvSpPr>
          <p:cNvPr id="3" name="Content Placeholder 2"/>
          <p:cNvSpPr>
            <a:spLocks noGrp="1"/>
          </p:cNvSpPr>
          <p:nvPr>
            <p:ph idx="1"/>
          </p:nvPr>
        </p:nvSpPr>
        <p:spPr/>
        <p:txBody>
          <a:bodyPr>
            <a:normAutofit fontScale="70000" lnSpcReduction="20000"/>
          </a:bodyPr>
          <a:lstStyle/>
          <a:p>
            <a:r>
              <a:rPr lang="en-US" sz="3400" dirty="0" smtClean="0"/>
              <a:t>It </a:t>
            </a:r>
            <a:r>
              <a:rPr lang="en-US" sz="3400" dirty="0"/>
              <a:t>is analytically useful to calculate the contribution made by the mining and agricultural sectors of the economy, </a:t>
            </a:r>
            <a:r>
              <a:rPr lang="en-US" sz="3400" dirty="0" smtClean="0"/>
              <a:t>and </a:t>
            </a:r>
            <a:r>
              <a:rPr lang="en-US" sz="3400" dirty="0"/>
              <a:t>also </a:t>
            </a:r>
            <a:r>
              <a:rPr lang="en-US" sz="3400" dirty="0" smtClean="0"/>
              <a:t>to </a:t>
            </a:r>
            <a:r>
              <a:rPr lang="en-US" sz="3400" dirty="0"/>
              <a:t>calculate the contribution of what we may call the ocean sector of the economy relative to a ‘land’ sector.  </a:t>
            </a:r>
            <a:endParaRPr lang="en-US" sz="3400" dirty="0" smtClean="0"/>
          </a:p>
          <a:p>
            <a:endParaRPr lang="en-US" sz="3400" dirty="0" smtClean="0"/>
          </a:p>
          <a:p>
            <a:r>
              <a:rPr lang="en-US" sz="3400" dirty="0" smtClean="0"/>
              <a:t>An estimate of an ocean </a:t>
            </a:r>
            <a:r>
              <a:rPr lang="en-US" sz="3400" dirty="0"/>
              <a:t>sector </a:t>
            </a:r>
            <a:r>
              <a:rPr lang="en-US" sz="3400" dirty="0" smtClean="0"/>
              <a:t>contribution estimate </a:t>
            </a:r>
            <a:r>
              <a:rPr lang="en-US" sz="3400" dirty="0" smtClean="0"/>
              <a:t>provides </a:t>
            </a:r>
            <a:r>
              <a:rPr lang="en-US" sz="3400" dirty="0"/>
              <a:t>a snap shot for a given period of the </a:t>
            </a:r>
            <a:r>
              <a:rPr lang="en-US" sz="3400" b="1" dirty="0"/>
              <a:t>level of economic exploitation</a:t>
            </a:r>
            <a:r>
              <a:rPr lang="en-US" sz="3400" dirty="0"/>
              <a:t> of ocean resources and environment relative to the land resources and environment</a:t>
            </a:r>
            <a:r>
              <a:rPr lang="en-US" sz="3400" dirty="0" smtClean="0"/>
              <a:t>.</a:t>
            </a:r>
          </a:p>
          <a:p>
            <a:endParaRPr lang="en-US" sz="3400" dirty="0" smtClean="0"/>
          </a:p>
          <a:p>
            <a:r>
              <a:rPr lang="en-US" sz="3400" dirty="0" smtClean="0"/>
              <a:t>The </a:t>
            </a:r>
            <a:r>
              <a:rPr lang="en-US" sz="3400" dirty="0" smtClean="0"/>
              <a:t>exercise of estimating the contribution is that at the macro level </a:t>
            </a:r>
            <a:r>
              <a:rPr lang="en-US" sz="3400" dirty="0" smtClean="0"/>
              <a:t>can alert </a:t>
            </a:r>
            <a:r>
              <a:rPr lang="en-US" sz="3400" dirty="0" smtClean="0"/>
              <a:t>us to</a:t>
            </a:r>
            <a:r>
              <a:rPr lang="en-US" sz="3400" b="1" dirty="0" smtClean="0"/>
              <a:t> income gaps</a:t>
            </a:r>
            <a:r>
              <a:rPr lang="en-US" sz="3400" dirty="0" smtClean="0"/>
              <a:t>, that is </a:t>
            </a:r>
            <a:r>
              <a:rPr lang="en-US" sz="3400" dirty="0"/>
              <a:t>current </a:t>
            </a:r>
            <a:r>
              <a:rPr lang="en-US" sz="3400" dirty="0" err="1"/>
              <a:t>unrealised</a:t>
            </a:r>
            <a:r>
              <a:rPr lang="en-US" sz="3400" dirty="0"/>
              <a:t> </a:t>
            </a:r>
            <a:r>
              <a:rPr lang="en-US" sz="3400" dirty="0" smtClean="0"/>
              <a:t>income generating </a:t>
            </a:r>
            <a:r>
              <a:rPr lang="en-US" sz="3400" dirty="0" smtClean="0"/>
              <a:t>potential at the micro level </a:t>
            </a:r>
            <a:endParaRPr lang="en-ZA" sz="3400" dirty="0"/>
          </a:p>
          <a:p>
            <a:endParaRPr lang="en-ZA" dirty="0"/>
          </a:p>
        </p:txBody>
      </p:sp>
    </p:spTree>
    <p:extLst>
      <p:ext uri="{BB962C8B-B14F-4D97-AF65-F5344CB8AC3E}">
        <p14:creationId xmlns:p14="http://schemas.microsoft.com/office/powerpoint/2010/main" val="1196388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Alternative </a:t>
            </a:r>
            <a:r>
              <a:rPr lang="en-US" dirty="0"/>
              <a:t>methods of apportioning GDP into ocean and non-ocean parts</a:t>
            </a:r>
            <a:endParaRPr lang="en-ZA" dirty="0"/>
          </a:p>
        </p:txBody>
      </p:sp>
      <p:sp>
        <p:nvSpPr>
          <p:cNvPr id="3" name="Content Placeholder 2"/>
          <p:cNvSpPr>
            <a:spLocks noGrp="1"/>
          </p:cNvSpPr>
          <p:nvPr>
            <p:ph idx="1"/>
          </p:nvPr>
        </p:nvSpPr>
        <p:spPr/>
        <p:txBody>
          <a:bodyPr>
            <a:normAutofit/>
          </a:bodyPr>
          <a:lstStyle/>
          <a:p>
            <a:r>
              <a:rPr lang="en-US" dirty="0" smtClean="0"/>
              <a:t>One </a:t>
            </a:r>
            <a:r>
              <a:rPr lang="en-US" dirty="0"/>
              <a:t>method uses ocean </a:t>
            </a:r>
            <a:r>
              <a:rPr lang="en-US" dirty="0" smtClean="0"/>
              <a:t>‘closeness’ </a:t>
            </a:r>
            <a:r>
              <a:rPr lang="en-US" dirty="0"/>
              <a:t>as the reference for apportioning GDP. </a:t>
            </a:r>
            <a:endParaRPr lang="en-US" dirty="0" smtClean="0"/>
          </a:p>
          <a:p>
            <a:endParaRPr lang="en-US" dirty="0" smtClean="0"/>
          </a:p>
          <a:p>
            <a:r>
              <a:rPr lang="en-US" dirty="0" smtClean="0"/>
              <a:t>The </a:t>
            </a:r>
            <a:r>
              <a:rPr lang="en-US" dirty="0" smtClean="0"/>
              <a:t>alternative (preferred) </a:t>
            </a:r>
            <a:r>
              <a:rPr lang="en-US" dirty="0"/>
              <a:t>method </a:t>
            </a:r>
            <a:r>
              <a:rPr lang="en-US" dirty="0" smtClean="0"/>
              <a:t>is </a:t>
            </a:r>
            <a:r>
              <a:rPr lang="en-US" dirty="0"/>
              <a:t>to divide the value added per economic sub-sector (and sub-set) into ocean and non-ocean parts and </a:t>
            </a:r>
            <a:r>
              <a:rPr lang="en-US" dirty="0" smtClean="0"/>
              <a:t>sum </a:t>
            </a:r>
            <a:r>
              <a:rPr lang="en-US" dirty="0"/>
              <a:t>the ocean parts</a:t>
            </a:r>
            <a:r>
              <a:rPr lang="en-US" dirty="0" smtClean="0"/>
              <a:t>.  </a:t>
            </a:r>
            <a:endParaRPr lang="en-ZA" dirty="0"/>
          </a:p>
        </p:txBody>
      </p:sp>
    </p:spTree>
    <p:extLst>
      <p:ext uri="{BB962C8B-B14F-4D97-AF65-F5344CB8AC3E}">
        <p14:creationId xmlns:p14="http://schemas.microsoft.com/office/powerpoint/2010/main" val="2933418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What do we mean by the ocean sector – case of South Africa? </a:t>
            </a:r>
            <a:endParaRPr lang="en-ZA" dirty="0"/>
          </a:p>
        </p:txBody>
      </p:sp>
      <p:pic>
        <p:nvPicPr>
          <p:cNvPr id="4" name="Content Placeholder 3"/>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35136" y="1600200"/>
            <a:ext cx="6873728" cy="4525963"/>
          </a:xfrm>
          <a:prstGeom prst="rect">
            <a:avLst/>
          </a:prstGeom>
          <a:noFill/>
          <a:ln>
            <a:noFill/>
          </a:ln>
        </p:spPr>
      </p:pic>
    </p:spTree>
    <p:extLst>
      <p:ext uri="{BB962C8B-B14F-4D97-AF65-F5344CB8AC3E}">
        <p14:creationId xmlns:p14="http://schemas.microsoft.com/office/powerpoint/2010/main" val="2286201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Clearly activities related to stewardship responsibility of </a:t>
            </a:r>
            <a:r>
              <a:rPr lang="en-ZA" sz="3600" dirty="0" smtClean="0"/>
              <a:t>ocean </a:t>
            </a:r>
            <a:r>
              <a:rPr lang="en-ZA" sz="3600" dirty="0" smtClean="0"/>
              <a:t>area is part of it</a:t>
            </a:r>
            <a:endParaRPr lang="en-ZA" sz="3600" dirty="0"/>
          </a:p>
        </p:txBody>
      </p:sp>
      <p:sp>
        <p:nvSpPr>
          <p:cNvPr id="3" name="Content Placeholder 2"/>
          <p:cNvSpPr>
            <a:spLocks noGrp="1"/>
          </p:cNvSpPr>
          <p:nvPr>
            <p:ph idx="1"/>
          </p:nvPr>
        </p:nvSpPr>
        <p:spPr/>
        <p:txBody>
          <a:bodyPr>
            <a:normAutofit fontScale="77500" lnSpcReduction="20000"/>
          </a:bodyPr>
          <a:lstStyle/>
          <a:p>
            <a:r>
              <a:rPr lang="en-US" dirty="0" smtClean="0"/>
              <a:t>It </a:t>
            </a:r>
            <a:r>
              <a:rPr lang="en-US" dirty="0"/>
              <a:t>stretches </a:t>
            </a:r>
            <a:r>
              <a:rPr lang="en-US" dirty="0" smtClean="0"/>
              <a:t>3 924 </a:t>
            </a:r>
            <a:r>
              <a:rPr lang="en-US" dirty="0"/>
              <a:t>km along the coast from the Orange River mouth in the West to the Mozambique border in the East and a distance of 370 kilometers from a defined coastal baseline (a line connecting mean low water marks) out into the Southern Atlantic Ocean in the West and Western Indian ocean in the East, and includes the islands of Prince Edward and Marion. </a:t>
            </a:r>
            <a:endParaRPr lang="en-US" dirty="0" smtClean="0"/>
          </a:p>
          <a:p>
            <a:endParaRPr lang="en-US" dirty="0" smtClean="0"/>
          </a:p>
          <a:p>
            <a:r>
              <a:rPr lang="en-US" dirty="0" smtClean="0"/>
              <a:t>The </a:t>
            </a:r>
            <a:r>
              <a:rPr lang="en-US" dirty="0"/>
              <a:t>size of South Africa’s Exclusive Economic Zone is 1 553 000 square kilometers, greater than the land area of the country (which is 1 219 090 square kilometers).  </a:t>
            </a:r>
            <a:r>
              <a:rPr lang="en-US" dirty="0" smtClean="0"/>
              <a:t>It is governed </a:t>
            </a:r>
            <a:r>
              <a:rPr lang="en-US" dirty="0"/>
              <a:t>in terms of South Africa’s Maritime Zones Act of </a:t>
            </a:r>
            <a:r>
              <a:rPr lang="en-US" dirty="0" smtClean="0"/>
              <a:t>1994. </a:t>
            </a:r>
            <a:endParaRPr lang="en-ZA" dirty="0"/>
          </a:p>
        </p:txBody>
      </p:sp>
    </p:spTree>
    <p:extLst>
      <p:ext uri="{BB962C8B-B14F-4D97-AF65-F5344CB8AC3E}">
        <p14:creationId xmlns:p14="http://schemas.microsoft.com/office/powerpoint/2010/main" val="1600999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sz="3600" b="1" dirty="0" smtClean="0"/>
              <a:t>But stewardship </a:t>
            </a:r>
            <a:r>
              <a:rPr lang="en-ZA" sz="3600" b="1" dirty="0" smtClean="0"/>
              <a:t>activities are </a:t>
            </a:r>
            <a:r>
              <a:rPr lang="en-ZA" sz="3600" b="1" dirty="0" smtClean="0"/>
              <a:t>only one aspect of the ocean sector – trade encompasses </a:t>
            </a:r>
            <a:r>
              <a:rPr lang="en-ZA" sz="3600" b="1" dirty="0" smtClean="0"/>
              <a:t>more </a:t>
            </a:r>
            <a:endParaRPr lang="en-ZA" sz="3600" b="1" dirty="0"/>
          </a:p>
        </p:txBody>
      </p:sp>
      <p:sp>
        <p:nvSpPr>
          <p:cNvPr id="3" name="Content Placeholder 2"/>
          <p:cNvSpPr>
            <a:spLocks noGrp="1"/>
          </p:cNvSpPr>
          <p:nvPr>
            <p:ph idx="1"/>
          </p:nvPr>
        </p:nvSpPr>
        <p:spPr/>
        <p:txBody>
          <a:bodyPr>
            <a:normAutofit/>
          </a:bodyPr>
          <a:lstStyle/>
          <a:p>
            <a:r>
              <a:rPr lang="en-ZA" dirty="0" smtClean="0"/>
              <a:t>Trade covers </a:t>
            </a:r>
            <a:r>
              <a:rPr lang="en-ZA" dirty="0" smtClean="0"/>
              <a:t>much more than simply the area assigned as a South African stewardship </a:t>
            </a:r>
            <a:r>
              <a:rPr lang="en-ZA" dirty="0" smtClean="0"/>
              <a:t>responsibility</a:t>
            </a:r>
          </a:p>
          <a:p>
            <a:r>
              <a:rPr lang="en-ZA" dirty="0" smtClean="0"/>
              <a:t>It includes the exploitation of the resources in this area plus all trade maritime related activities </a:t>
            </a:r>
            <a:endParaRPr lang="en-ZA" dirty="0" smtClean="0"/>
          </a:p>
          <a:p>
            <a:endParaRPr lang="en-ZA" dirty="0"/>
          </a:p>
        </p:txBody>
      </p:sp>
    </p:spTree>
    <p:extLst>
      <p:ext uri="{BB962C8B-B14F-4D97-AF65-F5344CB8AC3E}">
        <p14:creationId xmlns:p14="http://schemas.microsoft.com/office/powerpoint/2010/main" val="1368425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Some research findings </a:t>
            </a:r>
            <a:endParaRPr lang="en-ZA" dirty="0"/>
          </a:p>
        </p:txBody>
      </p:sp>
      <p:sp>
        <p:nvSpPr>
          <p:cNvPr id="3" name="Content Placeholder 2"/>
          <p:cNvSpPr>
            <a:spLocks noGrp="1"/>
          </p:cNvSpPr>
          <p:nvPr>
            <p:ph idx="1"/>
          </p:nvPr>
        </p:nvSpPr>
        <p:spPr/>
        <p:txBody>
          <a:bodyPr>
            <a:normAutofit fontScale="77500" lnSpcReduction="20000"/>
          </a:bodyPr>
          <a:lstStyle/>
          <a:p>
            <a:r>
              <a:rPr lang="en-US" dirty="0"/>
              <a:t>I led a group that applied the value added apportionment method to South African GDP data for 2010.</a:t>
            </a:r>
          </a:p>
          <a:p>
            <a:r>
              <a:rPr lang="en-US" dirty="0"/>
              <a:t>The data showed value added to GDP at the third digit level of the standard industrial classification code list (ICCL or SIC)- which classifies value added by ‘establishment’.  </a:t>
            </a:r>
          </a:p>
          <a:p>
            <a:endParaRPr lang="en-US" dirty="0" smtClean="0"/>
          </a:p>
          <a:p>
            <a:r>
              <a:rPr lang="en-US" dirty="0" smtClean="0"/>
              <a:t>We found:</a:t>
            </a:r>
          </a:p>
          <a:p>
            <a:pPr marL="0" indent="0">
              <a:buNone/>
            </a:pPr>
            <a:r>
              <a:rPr lang="en-US" dirty="0"/>
              <a:t> </a:t>
            </a:r>
            <a:r>
              <a:rPr lang="en-US" dirty="0" smtClean="0"/>
              <a:t>         -  i</a:t>
            </a:r>
            <a:r>
              <a:rPr lang="en-US" dirty="0" smtClean="0"/>
              <a:t>n </a:t>
            </a:r>
            <a:r>
              <a:rPr lang="en-US" dirty="0"/>
              <a:t>2010 the </a:t>
            </a:r>
            <a:r>
              <a:rPr lang="en-US" b="1" dirty="0" smtClean="0"/>
              <a:t>contribution </a:t>
            </a:r>
            <a:r>
              <a:rPr lang="en-US" b="1" dirty="0"/>
              <a:t>of the ocean-linked sector to GDP was about 4.4 per cent</a:t>
            </a:r>
            <a:r>
              <a:rPr lang="en-US" dirty="0" smtClean="0"/>
              <a:t>.</a:t>
            </a:r>
          </a:p>
          <a:p>
            <a:pPr marL="0" indent="0">
              <a:buNone/>
            </a:pPr>
            <a:r>
              <a:rPr lang="en-US" dirty="0" smtClean="0"/>
              <a:t>          -  in </a:t>
            </a:r>
            <a:r>
              <a:rPr lang="en-US" dirty="0" smtClean="0"/>
              <a:t>2012 </a:t>
            </a:r>
            <a:r>
              <a:rPr lang="en-US" b="1" dirty="0" smtClean="0"/>
              <a:t>the job contribution of the ocean sector was about  640 000</a:t>
            </a:r>
            <a:r>
              <a:rPr lang="en-US" dirty="0" smtClean="0"/>
              <a:t>.</a:t>
            </a:r>
            <a:endParaRPr lang="en-ZA" dirty="0"/>
          </a:p>
        </p:txBody>
      </p:sp>
    </p:spTree>
    <p:extLst>
      <p:ext uri="{BB962C8B-B14F-4D97-AF65-F5344CB8AC3E}">
        <p14:creationId xmlns:p14="http://schemas.microsoft.com/office/powerpoint/2010/main" val="577502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28545"/>
            <a:ext cx="8271816"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Arial" pitchFamily="34" charset="0"/>
                <a:ea typeface="Calibri" pitchFamily="34" charset="0"/>
                <a:cs typeface="Arial" pitchFamily="34" charset="0"/>
              </a:rPr>
              <a:t>Estimated value added for all sectors in the SA ocean sector - 2010</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035685944"/>
              </p:ext>
            </p:extLst>
          </p:nvPr>
        </p:nvGraphicFramePr>
        <p:xfrm>
          <a:off x="0" y="764703"/>
          <a:ext cx="9036497" cy="5190886"/>
        </p:xfrm>
        <a:graphic>
          <a:graphicData uri="http://schemas.openxmlformats.org/drawingml/2006/table">
            <a:tbl>
              <a:tblPr firstRow="1" firstCol="1" bandRow="1">
                <a:tableStyleId>{5C22544A-7EE6-4342-B048-85BDC9FD1C3A}</a:tableStyleId>
              </a:tblPr>
              <a:tblGrid>
                <a:gridCol w="2557479"/>
                <a:gridCol w="2303562"/>
                <a:gridCol w="1440233"/>
                <a:gridCol w="1439216"/>
                <a:gridCol w="1296007"/>
              </a:tblGrid>
              <a:tr h="2304257">
                <a:tc>
                  <a:txBody>
                    <a:bodyPr/>
                    <a:lstStyle/>
                    <a:p>
                      <a:pPr>
                        <a:lnSpc>
                          <a:spcPct val="115000"/>
                        </a:lnSpc>
                        <a:spcAft>
                          <a:spcPts val="0"/>
                        </a:spcAft>
                      </a:pPr>
                      <a:r>
                        <a:rPr lang="en-US" sz="1600" dirty="0">
                          <a:effectLst/>
                        </a:rPr>
                        <a:t>Industrial sector (and standard industrial code in brackets)</a:t>
                      </a:r>
                      <a:endParaRPr lang="en-ZA" sz="1600" dirty="0">
                        <a:effectLst/>
                        <a:latin typeface="Tahoma"/>
                        <a:ea typeface="Calibri"/>
                      </a:endParaRPr>
                    </a:p>
                  </a:txBody>
                  <a:tcPr marL="44276" marR="44276" marT="0" marB="0"/>
                </a:tc>
                <a:tc>
                  <a:txBody>
                    <a:bodyPr/>
                    <a:lstStyle/>
                    <a:p>
                      <a:pPr algn="ctr">
                        <a:lnSpc>
                          <a:spcPct val="115000"/>
                        </a:lnSpc>
                        <a:spcAft>
                          <a:spcPts val="0"/>
                        </a:spcAft>
                      </a:pPr>
                      <a:r>
                        <a:rPr lang="en-US" sz="1600" dirty="0">
                          <a:effectLst/>
                          <a:latin typeface="+mn-lt"/>
                        </a:rPr>
                        <a:t>Identified sub-sectors with ocean sector qualifying parts  </a:t>
                      </a:r>
                      <a:r>
                        <a:rPr lang="en-US" sz="1600" dirty="0" smtClean="0">
                          <a:effectLst/>
                          <a:latin typeface="+mn-lt"/>
                        </a:rPr>
                        <a:t>in</a:t>
                      </a:r>
                      <a:endParaRPr lang="en-ZA" sz="1600" dirty="0">
                        <a:effectLst/>
                        <a:latin typeface="+mn-lt"/>
                      </a:endParaRPr>
                    </a:p>
                    <a:p>
                      <a:pPr algn="ctr">
                        <a:lnSpc>
                          <a:spcPct val="115000"/>
                        </a:lnSpc>
                        <a:spcAft>
                          <a:spcPts val="0"/>
                        </a:spcAft>
                      </a:pPr>
                      <a:r>
                        <a:rPr lang="en-US" sz="1600" dirty="0">
                          <a:effectLst/>
                          <a:latin typeface="+mn-lt"/>
                        </a:rPr>
                        <a:t>R millions</a:t>
                      </a:r>
                      <a:endParaRPr lang="en-ZA" sz="1600" dirty="0">
                        <a:effectLst/>
                        <a:latin typeface="+mn-lt"/>
                      </a:endParaRPr>
                    </a:p>
                    <a:p>
                      <a:pPr algn="ctr">
                        <a:lnSpc>
                          <a:spcPct val="115000"/>
                        </a:lnSpc>
                        <a:spcAft>
                          <a:spcPts val="0"/>
                        </a:spcAft>
                      </a:pPr>
                      <a:r>
                        <a:rPr lang="en-US" sz="1600" dirty="0">
                          <a:effectLst/>
                          <a:latin typeface="+mn-lt"/>
                        </a:rPr>
                        <a:t>(total industry value added in parenthesis</a:t>
                      </a:r>
                      <a:r>
                        <a:rPr lang="en-US" sz="1600" dirty="0" smtClean="0">
                          <a:effectLst/>
                          <a:latin typeface="+mn-lt"/>
                        </a:rPr>
                        <a:t>)  </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Proportion of sub-sector qualifying as ocean</a:t>
                      </a:r>
                      <a:endParaRPr lang="en-ZA" sz="1600" dirty="0">
                        <a:effectLst/>
                        <a:latin typeface="+mn-lt"/>
                      </a:endParaRPr>
                    </a:p>
                    <a:p>
                      <a:pPr algn="ctr">
                        <a:lnSpc>
                          <a:spcPct val="115000"/>
                        </a:lnSpc>
                        <a:spcAft>
                          <a:spcPts val="0"/>
                        </a:spcAft>
                      </a:pPr>
                      <a:r>
                        <a:rPr lang="en-US" sz="1600" dirty="0" smtClean="0">
                          <a:effectLst/>
                          <a:latin typeface="+mn-lt"/>
                        </a:rPr>
                        <a:t>Sector</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Ocean sector contribution in each sub-sector </a:t>
                      </a:r>
                      <a:endParaRPr lang="en-ZA" sz="1600" dirty="0">
                        <a:effectLst/>
                        <a:latin typeface="+mn-lt"/>
                      </a:endParaRPr>
                    </a:p>
                    <a:p>
                      <a:pPr algn="ctr">
                        <a:lnSpc>
                          <a:spcPct val="115000"/>
                        </a:lnSpc>
                        <a:spcAft>
                          <a:spcPts val="0"/>
                        </a:spcAft>
                      </a:pPr>
                      <a:r>
                        <a:rPr lang="en-US" sz="1600" dirty="0" smtClean="0">
                          <a:effectLst/>
                          <a:latin typeface="+mn-lt"/>
                        </a:rPr>
                        <a:t>In R millions</a:t>
                      </a:r>
                    </a:p>
                    <a:p>
                      <a:pPr algn="ctr">
                        <a:lnSpc>
                          <a:spcPct val="115000"/>
                        </a:lnSpc>
                        <a:spcAft>
                          <a:spcPts val="0"/>
                        </a:spcAft>
                      </a:pPr>
                      <a:r>
                        <a:rPr lang="en-US" sz="1600" dirty="0" smtClean="0">
                          <a:effectLst/>
                          <a:latin typeface="+mn-lt"/>
                          <a:ea typeface="Calibri"/>
                        </a:rPr>
                        <a:t>(% of total in parenthesis)</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Proportion of ocean sector value added to industry sector value added (%)</a:t>
                      </a:r>
                      <a:endParaRPr lang="en-ZA" sz="1600" dirty="0">
                        <a:effectLst/>
                        <a:latin typeface="+mn-lt"/>
                        <a:ea typeface="Calibri"/>
                      </a:endParaRPr>
                    </a:p>
                  </a:txBody>
                  <a:tcPr marL="44276" marR="44276" marT="0" marB="0"/>
                </a:tc>
              </a:tr>
              <a:tr h="641473">
                <a:tc>
                  <a:txBody>
                    <a:bodyPr/>
                    <a:lstStyle/>
                    <a:p>
                      <a:pPr>
                        <a:lnSpc>
                          <a:spcPct val="115000"/>
                        </a:lnSpc>
                        <a:spcAft>
                          <a:spcPts val="0"/>
                        </a:spcAft>
                      </a:pPr>
                      <a:r>
                        <a:rPr lang="en-US" sz="1600" dirty="0">
                          <a:effectLst/>
                        </a:rPr>
                        <a:t>Total for primary </a:t>
                      </a:r>
                      <a:r>
                        <a:rPr lang="en-US" sz="1600" dirty="0" smtClean="0">
                          <a:effectLst/>
                        </a:rPr>
                        <a:t>sector</a:t>
                      </a:r>
                      <a:endParaRPr lang="en-ZA" sz="1600" dirty="0">
                        <a:effectLst/>
                        <a:latin typeface="Tahoma"/>
                        <a:ea typeface="Calibri"/>
                      </a:endParaRPr>
                    </a:p>
                  </a:txBody>
                  <a:tcPr marL="44276" marR="44276" marT="0" marB="0"/>
                </a:tc>
                <a:tc>
                  <a:txBody>
                    <a:bodyPr/>
                    <a:lstStyle/>
                    <a:p>
                      <a:pPr algn="ctr">
                        <a:lnSpc>
                          <a:spcPct val="115000"/>
                        </a:lnSpc>
                        <a:spcAft>
                          <a:spcPts val="0"/>
                        </a:spcAft>
                      </a:pPr>
                      <a:r>
                        <a:rPr lang="en-US" sz="1600" dirty="0" smtClean="0">
                          <a:effectLst/>
                          <a:latin typeface="+mn-lt"/>
                        </a:rPr>
                        <a:t>25 078</a:t>
                      </a:r>
                      <a:endParaRPr lang="en-ZA" sz="1600" dirty="0" smtClean="0">
                        <a:effectLst/>
                        <a:latin typeface="+mn-lt"/>
                      </a:endParaRPr>
                    </a:p>
                    <a:p>
                      <a:pPr algn="ctr">
                        <a:lnSpc>
                          <a:spcPct val="115000"/>
                        </a:lnSpc>
                        <a:spcAft>
                          <a:spcPts val="0"/>
                        </a:spcAft>
                      </a:pPr>
                      <a:r>
                        <a:rPr lang="en-US" sz="1600" dirty="0" smtClean="0">
                          <a:effectLst/>
                          <a:latin typeface="+mn-lt"/>
                        </a:rPr>
                        <a:t>(296 158.1)</a:t>
                      </a:r>
                      <a:endParaRPr lang="en-ZA" sz="1600" dirty="0">
                        <a:effectLst/>
                        <a:latin typeface="+mn-lt"/>
                        <a:ea typeface="Calibri"/>
                      </a:endParaRPr>
                    </a:p>
                  </a:txBody>
                  <a:tcPr marL="49195" marR="49195" marT="0" marB="0"/>
                </a:tc>
                <a:tc>
                  <a:txBody>
                    <a:bodyPr/>
                    <a:lstStyle/>
                    <a:p>
                      <a:pPr algn="ctr">
                        <a:lnSpc>
                          <a:spcPct val="115000"/>
                        </a:lnSpc>
                        <a:spcAft>
                          <a:spcPts val="0"/>
                        </a:spcAft>
                      </a:pPr>
                      <a:r>
                        <a:rPr lang="en-US" sz="1600" dirty="0" smtClean="0">
                          <a:effectLst/>
                          <a:latin typeface="+mn-lt"/>
                        </a:rPr>
                        <a:t> </a:t>
                      </a:r>
                      <a:endParaRPr lang="en-ZA" sz="1600" dirty="0">
                        <a:effectLst/>
                        <a:latin typeface="+mn-lt"/>
                        <a:ea typeface="Calibri"/>
                      </a:endParaRPr>
                    </a:p>
                  </a:txBody>
                  <a:tcPr marL="49195" marR="49195" marT="0" marB="0"/>
                </a:tc>
                <a:tc>
                  <a:txBody>
                    <a:bodyPr/>
                    <a:lstStyle/>
                    <a:p>
                      <a:pPr algn="ctr">
                        <a:lnSpc>
                          <a:spcPct val="115000"/>
                        </a:lnSpc>
                        <a:spcAft>
                          <a:spcPts val="0"/>
                        </a:spcAft>
                      </a:pPr>
                      <a:r>
                        <a:rPr lang="en-US" sz="1600" dirty="0" smtClean="0">
                          <a:effectLst/>
                          <a:latin typeface="+mn-lt"/>
                        </a:rPr>
                        <a:t>18 </a:t>
                      </a:r>
                      <a:r>
                        <a:rPr lang="en-US" sz="1600" dirty="0" smtClean="0">
                          <a:effectLst/>
                          <a:latin typeface="+mn-lt"/>
                        </a:rPr>
                        <a:t>724.3</a:t>
                      </a:r>
                    </a:p>
                    <a:p>
                      <a:pPr algn="ctr">
                        <a:lnSpc>
                          <a:spcPct val="115000"/>
                        </a:lnSpc>
                        <a:spcAft>
                          <a:spcPts val="0"/>
                        </a:spcAft>
                      </a:pPr>
                      <a:r>
                        <a:rPr lang="en-US" sz="1600" dirty="0" smtClean="0">
                          <a:solidFill>
                            <a:srgbClr val="FF0000"/>
                          </a:solidFill>
                          <a:effectLst/>
                          <a:latin typeface="+mn-lt"/>
                          <a:ea typeface="Calibri"/>
                        </a:rPr>
                        <a:t>(17%)</a:t>
                      </a:r>
                      <a:endParaRPr lang="en-ZA" sz="1600" dirty="0">
                        <a:solidFill>
                          <a:srgbClr val="FF0000"/>
                        </a:solidFill>
                        <a:effectLst/>
                        <a:latin typeface="+mn-lt"/>
                        <a:ea typeface="Calibri"/>
                      </a:endParaRPr>
                    </a:p>
                  </a:txBody>
                  <a:tcPr marL="49195" marR="49195" marT="0" marB="0"/>
                </a:tc>
                <a:tc>
                  <a:txBody>
                    <a:bodyPr/>
                    <a:lstStyle/>
                    <a:p>
                      <a:pPr algn="ctr">
                        <a:lnSpc>
                          <a:spcPct val="115000"/>
                        </a:lnSpc>
                        <a:spcAft>
                          <a:spcPts val="0"/>
                        </a:spcAft>
                      </a:pPr>
                      <a:r>
                        <a:rPr lang="en-US" sz="1600" dirty="0">
                          <a:effectLst/>
                          <a:latin typeface="+mn-lt"/>
                        </a:rPr>
                        <a:t>6.3</a:t>
                      </a:r>
                      <a:endParaRPr lang="en-ZA" sz="1600" dirty="0">
                        <a:effectLst/>
                        <a:latin typeface="+mn-lt"/>
                        <a:ea typeface="Calibri"/>
                      </a:endParaRPr>
                    </a:p>
                  </a:txBody>
                  <a:tcPr marL="49195" marR="49195" marT="0" marB="0"/>
                </a:tc>
              </a:tr>
              <a:tr h="641473">
                <a:tc>
                  <a:txBody>
                    <a:bodyPr/>
                    <a:lstStyle/>
                    <a:p>
                      <a:pPr>
                        <a:lnSpc>
                          <a:spcPct val="115000"/>
                        </a:lnSpc>
                        <a:spcAft>
                          <a:spcPts val="0"/>
                        </a:spcAft>
                      </a:pPr>
                      <a:r>
                        <a:rPr lang="en-ZA" sz="1600" dirty="0" smtClean="0">
                          <a:effectLst/>
                          <a:latin typeface="+mn-lt"/>
                          <a:ea typeface="Calibri"/>
                        </a:rPr>
                        <a:t>Total for </a:t>
                      </a:r>
                      <a:r>
                        <a:rPr lang="en-US" sz="1600" dirty="0" smtClean="0">
                          <a:effectLst/>
                          <a:latin typeface="+mn-lt"/>
                        </a:rPr>
                        <a:t>secondary </a:t>
                      </a:r>
                      <a:r>
                        <a:rPr lang="en-US" sz="1600" dirty="0" smtClean="0">
                          <a:effectLst/>
                        </a:rPr>
                        <a:t>sector</a:t>
                      </a:r>
                      <a:endParaRPr lang="en-ZA" sz="1600" dirty="0">
                        <a:effectLst/>
                        <a:latin typeface="Tahoma"/>
                        <a:ea typeface="Calibri"/>
                      </a:endParaRPr>
                    </a:p>
                  </a:txBody>
                  <a:tcPr marL="44276" marR="44276" marT="0" marB="0"/>
                </a:tc>
                <a:tc>
                  <a:txBody>
                    <a:bodyPr/>
                    <a:lstStyle/>
                    <a:p>
                      <a:pPr algn="ctr">
                        <a:lnSpc>
                          <a:spcPct val="115000"/>
                        </a:lnSpc>
                        <a:spcAft>
                          <a:spcPts val="0"/>
                        </a:spcAft>
                      </a:pPr>
                      <a:r>
                        <a:rPr lang="en-US" sz="1600" dirty="0" smtClean="0">
                          <a:effectLst/>
                          <a:latin typeface="+mn-lt"/>
                        </a:rPr>
                        <a:t>197 881.38</a:t>
                      </a:r>
                      <a:endParaRPr lang="en-ZA" sz="1600" dirty="0" smtClean="0">
                        <a:effectLst/>
                        <a:latin typeface="+mn-lt"/>
                      </a:endParaRPr>
                    </a:p>
                    <a:p>
                      <a:pPr algn="ctr">
                        <a:lnSpc>
                          <a:spcPct val="115000"/>
                        </a:lnSpc>
                        <a:spcAft>
                          <a:spcPts val="0"/>
                        </a:spcAft>
                      </a:pPr>
                      <a:r>
                        <a:rPr lang="en-US" sz="1600" dirty="0" smtClean="0">
                          <a:effectLst/>
                          <a:latin typeface="+mn-lt"/>
                        </a:rPr>
                        <a:t>(542 308.4)</a:t>
                      </a:r>
                      <a:endParaRPr lang="en-ZA" sz="1600" dirty="0">
                        <a:effectLst/>
                        <a:latin typeface="+mn-lt"/>
                        <a:ea typeface="Calibri"/>
                      </a:endParaRPr>
                    </a:p>
                  </a:txBody>
                  <a:tcPr marL="49195" marR="49195" marT="0" marB="0"/>
                </a:tc>
                <a:tc>
                  <a:txBody>
                    <a:bodyPr/>
                    <a:lstStyle/>
                    <a:p>
                      <a:pPr algn="ctr">
                        <a:lnSpc>
                          <a:spcPct val="115000"/>
                        </a:lnSpc>
                        <a:spcAft>
                          <a:spcPts val="0"/>
                        </a:spcAft>
                      </a:pPr>
                      <a:r>
                        <a:rPr lang="en-US" sz="1600" dirty="0" smtClean="0">
                          <a:effectLst/>
                          <a:latin typeface="+mn-lt"/>
                        </a:rPr>
                        <a:t> </a:t>
                      </a:r>
                      <a:endParaRPr lang="en-ZA" sz="1600" dirty="0">
                        <a:effectLst/>
                        <a:latin typeface="+mn-lt"/>
                        <a:ea typeface="Calibri"/>
                      </a:endParaRPr>
                    </a:p>
                  </a:txBody>
                  <a:tcPr marL="49195" marR="49195" marT="0" marB="0"/>
                </a:tc>
                <a:tc>
                  <a:txBody>
                    <a:bodyPr/>
                    <a:lstStyle/>
                    <a:p>
                      <a:pPr algn="ctr">
                        <a:lnSpc>
                          <a:spcPct val="115000"/>
                        </a:lnSpc>
                        <a:spcAft>
                          <a:spcPts val="0"/>
                        </a:spcAft>
                      </a:pPr>
                      <a:r>
                        <a:rPr lang="en-US" sz="1600" dirty="0" smtClean="0">
                          <a:effectLst/>
                          <a:latin typeface="+mn-lt"/>
                        </a:rPr>
                        <a:t>15 </a:t>
                      </a:r>
                      <a:r>
                        <a:rPr lang="en-US" sz="1600" dirty="0" smtClean="0">
                          <a:effectLst/>
                          <a:latin typeface="+mn-lt"/>
                        </a:rPr>
                        <a:t>280.2</a:t>
                      </a:r>
                    </a:p>
                    <a:p>
                      <a:pPr algn="ctr">
                        <a:lnSpc>
                          <a:spcPct val="115000"/>
                        </a:lnSpc>
                        <a:spcAft>
                          <a:spcPts val="0"/>
                        </a:spcAft>
                      </a:pPr>
                      <a:r>
                        <a:rPr lang="en-US" sz="1600" dirty="0" smtClean="0">
                          <a:solidFill>
                            <a:srgbClr val="FF0000"/>
                          </a:solidFill>
                          <a:effectLst/>
                          <a:latin typeface="+mn-lt"/>
                          <a:ea typeface="Calibri"/>
                        </a:rPr>
                        <a:t>(14%)</a:t>
                      </a:r>
                      <a:endParaRPr lang="en-ZA" sz="1600" dirty="0">
                        <a:solidFill>
                          <a:srgbClr val="FF0000"/>
                        </a:solidFill>
                        <a:effectLst/>
                        <a:latin typeface="+mn-lt"/>
                        <a:ea typeface="Calibri"/>
                      </a:endParaRPr>
                    </a:p>
                  </a:txBody>
                  <a:tcPr marL="49195" marR="49195" marT="0" marB="0"/>
                </a:tc>
                <a:tc>
                  <a:txBody>
                    <a:bodyPr/>
                    <a:lstStyle/>
                    <a:p>
                      <a:pPr algn="ctr">
                        <a:lnSpc>
                          <a:spcPct val="115000"/>
                        </a:lnSpc>
                        <a:spcAft>
                          <a:spcPts val="0"/>
                        </a:spcAft>
                      </a:pPr>
                      <a:r>
                        <a:rPr lang="en-US" sz="1600" dirty="0">
                          <a:effectLst/>
                          <a:latin typeface="+mn-lt"/>
                        </a:rPr>
                        <a:t>2.8</a:t>
                      </a:r>
                      <a:endParaRPr lang="en-ZA" sz="1600" dirty="0">
                        <a:effectLst/>
                        <a:latin typeface="+mn-lt"/>
                        <a:ea typeface="Calibri"/>
                      </a:endParaRPr>
                    </a:p>
                  </a:txBody>
                  <a:tcPr marL="49195" marR="49195" marT="0" marB="0"/>
                </a:tc>
              </a:tr>
              <a:tr h="641473">
                <a:tc>
                  <a:txBody>
                    <a:bodyPr/>
                    <a:lstStyle/>
                    <a:p>
                      <a:pPr>
                        <a:lnSpc>
                          <a:spcPct val="115000"/>
                        </a:lnSpc>
                        <a:spcAft>
                          <a:spcPts val="0"/>
                        </a:spcAft>
                      </a:pPr>
                      <a:r>
                        <a:rPr lang="en-US" sz="1600" dirty="0">
                          <a:effectLst/>
                        </a:rPr>
                        <a:t>Total for tertiary sector</a:t>
                      </a:r>
                      <a:endParaRPr lang="en-ZA" sz="1600" dirty="0">
                        <a:effectLst/>
                        <a:latin typeface="Tahoma"/>
                        <a:ea typeface="Calibri"/>
                      </a:endParaRPr>
                    </a:p>
                  </a:txBody>
                  <a:tcPr marL="44276" marR="44276" marT="0" marB="0"/>
                </a:tc>
                <a:tc>
                  <a:txBody>
                    <a:bodyPr/>
                    <a:lstStyle/>
                    <a:p>
                      <a:pPr algn="ctr">
                        <a:lnSpc>
                          <a:spcPct val="115000"/>
                        </a:lnSpc>
                        <a:spcAft>
                          <a:spcPts val="0"/>
                        </a:spcAft>
                      </a:pPr>
                      <a:r>
                        <a:rPr lang="en-US" sz="1600" dirty="0">
                          <a:effectLst/>
                          <a:latin typeface="+mn-lt"/>
                        </a:rPr>
                        <a:t>1 017 365.3</a:t>
                      </a:r>
                      <a:endParaRPr lang="en-ZA" sz="1600" dirty="0">
                        <a:effectLst/>
                        <a:latin typeface="+mn-lt"/>
                      </a:endParaRPr>
                    </a:p>
                    <a:p>
                      <a:pPr algn="ctr">
                        <a:lnSpc>
                          <a:spcPct val="115000"/>
                        </a:lnSpc>
                        <a:spcAft>
                          <a:spcPts val="0"/>
                        </a:spcAft>
                      </a:pPr>
                      <a:r>
                        <a:rPr lang="en-US" sz="1600" dirty="0">
                          <a:effectLst/>
                          <a:latin typeface="+mn-lt"/>
                        </a:rPr>
                        <a:t>(1 656 849.2)</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 </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76 </a:t>
                      </a:r>
                      <a:r>
                        <a:rPr lang="en-US" sz="1600" dirty="0" smtClean="0">
                          <a:effectLst/>
                          <a:latin typeface="+mn-lt"/>
                        </a:rPr>
                        <a:t>131.8</a:t>
                      </a:r>
                    </a:p>
                    <a:p>
                      <a:pPr algn="ctr">
                        <a:lnSpc>
                          <a:spcPct val="115000"/>
                        </a:lnSpc>
                        <a:spcAft>
                          <a:spcPts val="0"/>
                        </a:spcAft>
                      </a:pPr>
                      <a:r>
                        <a:rPr lang="en-US" sz="1600" dirty="0" smtClean="0">
                          <a:solidFill>
                            <a:srgbClr val="FF0000"/>
                          </a:solidFill>
                          <a:effectLst/>
                          <a:latin typeface="+mn-lt"/>
                          <a:ea typeface="Calibri"/>
                        </a:rPr>
                        <a:t>(69%)</a:t>
                      </a:r>
                      <a:endParaRPr lang="en-ZA" sz="1600" dirty="0">
                        <a:solidFill>
                          <a:srgbClr val="FF0000"/>
                        </a:solidFill>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4.6</a:t>
                      </a:r>
                      <a:endParaRPr lang="en-ZA" sz="1600" dirty="0">
                        <a:effectLst/>
                        <a:latin typeface="+mn-lt"/>
                        <a:ea typeface="Calibri"/>
                      </a:endParaRPr>
                    </a:p>
                  </a:txBody>
                  <a:tcPr marL="44276" marR="44276" marT="0" marB="0"/>
                </a:tc>
              </a:tr>
              <a:tr h="962210">
                <a:tc>
                  <a:txBody>
                    <a:bodyPr/>
                    <a:lstStyle/>
                    <a:p>
                      <a:pPr>
                        <a:lnSpc>
                          <a:spcPct val="115000"/>
                        </a:lnSpc>
                        <a:spcAft>
                          <a:spcPts val="0"/>
                        </a:spcAft>
                      </a:pPr>
                      <a:r>
                        <a:rPr lang="en-US" sz="1600">
                          <a:effectLst/>
                        </a:rPr>
                        <a:t>Total for primary, secondary and tertiary sectors</a:t>
                      </a:r>
                      <a:endParaRPr lang="en-ZA" sz="1600">
                        <a:effectLst/>
                        <a:latin typeface="Tahoma"/>
                        <a:ea typeface="Calibri"/>
                      </a:endParaRPr>
                    </a:p>
                  </a:txBody>
                  <a:tcPr marL="44276" marR="44276" marT="0" marB="0"/>
                </a:tc>
                <a:tc>
                  <a:txBody>
                    <a:bodyPr/>
                    <a:lstStyle/>
                    <a:p>
                      <a:pPr algn="ctr">
                        <a:lnSpc>
                          <a:spcPct val="115000"/>
                        </a:lnSpc>
                        <a:spcAft>
                          <a:spcPts val="0"/>
                        </a:spcAft>
                      </a:pPr>
                      <a:r>
                        <a:rPr lang="en-US" sz="1600" dirty="0">
                          <a:effectLst/>
                          <a:latin typeface="+mn-lt"/>
                        </a:rPr>
                        <a:t>1 240 324.68</a:t>
                      </a:r>
                      <a:endParaRPr lang="en-ZA" sz="1600" dirty="0">
                        <a:effectLst/>
                        <a:latin typeface="+mn-lt"/>
                      </a:endParaRPr>
                    </a:p>
                    <a:p>
                      <a:pPr algn="ctr">
                        <a:lnSpc>
                          <a:spcPct val="115000"/>
                        </a:lnSpc>
                        <a:spcAft>
                          <a:spcPts val="0"/>
                        </a:spcAft>
                      </a:pPr>
                      <a:r>
                        <a:rPr lang="en-US" sz="1600" dirty="0">
                          <a:effectLst/>
                          <a:latin typeface="+mn-lt"/>
                        </a:rPr>
                        <a:t>(2 495 315.7)</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a:effectLst/>
                          <a:latin typeface="+mn-lt"/>
                        </a:rPr>
                        <a:t> </a:t>
                      </a:r>
                      <a:endParaRPr lang="en-ZA" sz="1600">
                        <a:effectLst/>
                        <a:latin typeface="+mn-lt"/>
                      </a:endParaRPr>
                    </a:p>
                    <a:p>
                      <a:pPr algn="ctr">
                        <a:lnSpc>
                          <a:spcPct val="115000"/>
                        </a:lnSpc>
                        <a:spcAft>
                          <a:spcPts val="0"/>
                        </a:spcAft>
                      </a:pPr>
                      <a:r>
                        <a:rPr lang="en-US" sz="1600">
                          <a:effectLst/>
                          <a:latin typeface="+mn-lt"/>
                        </a:rPr>
                        <a:t> </a:t>
                      </a:r>
                      <a:endParaRPr lang="en-ZA" sz="160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110 136.3</a:t>
                      </a:r>
                      <a:endParaRPr lang="en-ZA" sz="1600" dirty="0">
                        <a:effectLst/>
                        <a:latin typeface="+mn-lt"/>
                        <a:ea typeface="Calibri"/>
                      </a:endParaRPr>
                    </a:p>
                  </a:txBody>
                  <a:tcPr marL="44276" marR="44276" marT="0" marB="0"/>
                </a:tc>
                <a:tc>
                  <a:txBody>
                    <a:bodyPr/>
                    <a:lstStyle/>
                    <a:p>
                      <a:pPr algn="ctr">
                        <a:lnSpc>
                          <a:spcPct val="115000"/>
                        </a:lnSpc>
                        <a:spcAft>
                          <a:spcPts val="0"/>
                        </a:spcAft>
                      </a:pPr>
                      <a:r>
                        <a:rPr lang="en-US" sz="1600" dirty="0">
                          <a:effectLst/>
                          <a:latin typeface="+mn-lt"/>
                        </a:rPr>
                        <a:t>4.4</a:t>
                      </a:r>
                      <a:endParaRPr lang="en-ZA" sz="1600" dirty="0">
                        <a:effectLst/>
                        <a:latin typeface="+mn-lt"/>
                        <a:ea typeface="Calibri"/>
                      </a:endParaRPr>
                    </a:p>
                  </a:txBody>
                  <a:tcPr marL="44276" marR="44276" marT="0" marB="0"/>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Conclusion</a:t>
            </a:r>
            <a:endParaRPr lang="en-ZA" dirty="0"/>
          </a:p>
        </p:txBody>
      </p:sp>
      <p:sp>
        <p:nvSpPr>
          <p:cNvPr id="3" name="Content Placeholder 2"/>
          <p:cNvSpPr>
            <a:spLocks noGrp="1"/>
          </p:cNvSpPr>
          <p:nvPr>
            <p:ph idx="1"/>
          </p:nvPr>
        </p:nvSpPr>
        <p:spPr/>
        <p:txBody>
          <a:bodyPr>
            <a:normAutofit fontScale="92500" lnSpcReduction="10000"/>
          </a:bodyPr>
          <a:lstStyle/>
          <a:p>
            <a:r>
              <a:rPr lang="en-US" dirty="0" smtClean="0"/>
              <a:t>The current relative smallness of the ocean sector contribution, despite the large area covered by it, does not imply that South Africa can almost do without the ocean - the </a:t>
            </a:r>
            <a:r>
              <a:rPr lang="en-US" dirty="0"/>
              <a:t>ocean’s influence is a necessary and non-substitutable input in all economic </a:t>
            </a:r>
            <a:r>
              <a:rPr lang="en-US" dirty="0" smtClean="0"/>
              <a:t>activities</a:t>
            </a:r>
          </a:p>
          <a:p>
            <a:endParaRPr lang="en-US" dirty="0" smtClean="0"/>
          </a:p>
          <a:p>
            <a:r>
              <a:rPr lang="en-US" dirty="0" smtClean="0"/>
              <a:t>What </a:t>
            </a:r>
            <a:r>
              <a:rPr lang="en-US" dirty="0" smtClean="0"/>
              <a:t>income gaps did we come across in the process of deducing the ocean sector contribution? </a:t>
            </a:r>
            <a:endParaRPr lang="en-US" dirty="0"/>
          </a:p>
          <a:p>
            <a:endParaRPr lang="en-US"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b="1" dirty="0" smtClean="0"/>
              <a:t>Example of </a:t>
            </a:r>
            <a:r>
              <a:rPr lang="en-ZA" sz="3600" b="1" dirty="0" smtClean="0"/>
              <a:t>fisheries – consider 2008 estimates of stock status</a:t>
            </a:r>
            <a:endParaRPr lang="en-ZA" sz="36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4752431"/>
              </p:ext>
            </p:extLst>
          </p:nvPr>
        </p:nvGraphicFramePr>
        <p:xfrm>
          <a:off x="107504" y="1772816"/>
          <a:ext cx="9036495" cy="5037511"/>
        </p:xfrm>
        <a:graphic>
          <a:graphicData uri="http://schemas.openxmlformats.org/drawingml/2006/table">
            <a:tbl>
              <a:tblPr firstRow="1" firstCol="1" bandRow="1">
                <a:tableStyleId>{5C22544A-7EE6-4342-B048-85BDC9FD1C3A}</a:tableStyleId>
              </a:tblPr>
              <a:tblGrid>
                <a:gridCol w="3231067"/>
                <a:gridCol w="1938640"/>
                <a:gridCol w="1933394"/>
                <a:gridCol w="1933394"/>
              </a:tblGrid>
              <a:tr h="855972">
                <a:tc>
                  <a:txBody>
                    <a:bodyPr/>
                    <a:lstStyle/>
                    <a:p>
                      <a:pPr>
                        <a:lnSpc>
                          <a:spcPct val="115000"/>
                        </a:lnSpc>
                        <a:spcAft>
                          <a:spcPts val="0"/>
                        </a:spcAft>
                      </a:pPr>
                      <a:r>
                        <a:rPr lang="en-ZA" sz="2400" dirty="0">
                          <a:effectLst/>
                        </a:rPr>
                        <a:t>Fishery Status</a:t>
                      </a:r>
                      <a:endParaRPr lang="en-ZA" sz="2400" dirty="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 of total - Global</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 SA - inshore</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 SA - offshore</a:t>
                      </a:r>
                      <a:endParaRPr lang="en-ZA" sz="2400">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Under exploited</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3</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dirty="0">
                          <a:solidFill>
                            <a:srgbClr val="FF0000"/>
                          </a:solidFill>
                          <a:effectLst/>
                        </a:rPr>
                        <a:t> </a:t>
                      </a:r>
                      <a:endParaRPr lang="en-ZA" sz="2400"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7.4</a:t>
                      </a:r>
                      <a:endParaRPr lang="en-ZA" sz="2400">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Moderately exploited</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12</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dirty="0">
                          <a:solidFill>
                            <a:srgbClr val="FF0000"/>
                          </a:solidFill>
                          <a:effectLst/>
                        </a:rPr>
                        <a:t> </a:t>
                      </a:r>
                      <a:endParaRPr lang="en-ZA" sz="2400"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 </a:t>
                      </a:r>
                      <a:endParaRPr lang="en-ZA" sz="2400">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Fully Fished/exploited</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53</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dirty="0">
                          <a:solidFill>
                            <a:schemeClr val="tx1"/>
                          </a:solidFill>
                          <a:effectLst/>
                        </a:rPr>
                        <a:t>16</a:t>
                      </a:r>
                      <a:endParaRPr lang="en-ZA" sz="2400" dirty="0">
                        <a:solidFill>
                          <a:schemeClr val="tx1"/>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48.1</a:t>
                      </a:r>
                      <a:endParaRPr lang="en-ZA" sz="2400">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Over fished</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28</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11</a:t>
                      </a:r>
                      <a:endParaRPr lang="en-ZA" sz="2400" b="1"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14.8</a:t>
                      </a:r>
                      <a:endParaRPr lang="en-ZA" sz="2400" b="1" dirty="0">
                        <a:solidFill>
                          <a:srgbClr val="FF0000"/>
                        </a:solidFill>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Recovering from depletion</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1</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 </a:t>
                      </a:r>
                      <a:endParaRPr lang="en-ZA" sz="2400" b="1"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 </a:t>
                      </a:r>
                      <a:endParaRPr lang="en-ZA" sz="2400" b="1" dirty="0">
                        <a:solidFill>
                          <a:srgbClr val="FF0000"/>
                        </a:solidFill>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dirty="0">
                          <a:effectLst/>
                        </a:rPr>
                        <a:t>Under review – </a:t>
                      </a:r>
                      <a:r>
                        <a:rPr lang="en-ZA" sz="2400" dirty="0" smtClean="0">
                          <a:effectLst/>
                        </a:rPr>
                        <a:t>uncertain</a:t>
                      </a:r>
                      <a:endParaRPr lang="en-ZA" sz="2400" dirty="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 </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5</a:t>
                      </a:r>
                      <a:endParaRPr lang="en-ZA" sz="2400" b="1"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29.6</a:t>
                      </a:r>
                      <a:endParaRPr lang="en-ZA" sz="2400" b="1" dirty="0">
                        <a:solidFill>
                          <a:srgbClr val="FF0000"/>
                        </a:solidFill>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Depleted</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3</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solidFill>
                            <a:srgbClr val="FF0000"/>
                          </a:solidFill>
                          <a:effectLst/>
                        </a:rPr>
                        <a:t>68</a:t>
                      </a:r>
                      <a:endParaRPr lang="en-ZA" sz="2400" b="1"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b="1" dirty="0">
                          <a:effectLst/>
                        </a:rPr>
                        <a:t> </a:t>
                      </a:r>
                      <a:endParaRPr lang="en-ZA" sz="2400" b="1" dirty="0">
                        <a:effectLst/>
                        <a:latin typeface="Calibri"/>
                        <a:ea typeface="Calibri"/>
                        <a:cs typeface="Times New Roman"/>
                      </a:endParaRPr>
                    </a:p>
                  </a:txBody>
                  <a:tcPr marL="68580" marR="68580" marT="0" marB="0"/>
                </a:tc>
              </a:tr>
              <a:tr h="415061">
                <a:tc>
                  <a:txBody>
                    <a:bodyPr/>
                    <a:lstStyle/>
                    <a:p>
                      <a:pPr>
                        <a:lnSpc>
                          <a:spcPct val="115000"/>
                        </a:lnSpc>
                        <a:spcAft>
                          <a:spcPts val="0"/>
                        </a:spcAft>
                      </a:pPr>
                      <a:r>
                        <a:rPr lang="en-ZA" sz="2400">
                          <a:effectLst/>
                        </a:rPr>
                        <a:t>Total</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a:effectLst/>
                        </a:rPr>
                        <a:t>100</a:t>
                      </a:r>
                      <a:endParaRPr lang="en-ZA" sz="2400">
                        <a:effectLst/>
                        <a:latin typeface="Calibri"/>
                        <a:ea typeface="Calibri"/>
                        <a:cs typeface="Times New Roman"/>
                      </a:endParaRPr>
                    </a:p>
                  </a:txBody>
                  <a:tcPr marL="68580" marR="68580" marT="0" marB="0"/>
                </a:tc>
                <a:tc>
                  <a:txBody>
                    <a:bodyPr/>
                    <a:lstStyle/>
                    <a:p>
                      <a:pPr>
                        <a:lnSpc>
                          <a:spcPct val="115000"/>
                        </a:lnSpc>
                        <a:spcAft>
                          <a:spcPts val="0"/>
                        </a:spcAft>
                      </a:pPr>
                      <a:r>
                        <a:rPr lang="en-ZA" sz="2400" dirty="0">
                          <a:solidFill>
                            <a:srgbClr val="FF0000"/>
                          </a:solidFill>
                          <a:effectLst/>
                        </a:rPr>
                        <a:t> </a:t>
                      </a:r>
                      <a:endParaRPr lang="en-ZA" sz="2400" dirty="0">
                        <a:solidFill>
                          <a:srgbClr val="FF0000"/>
                        </a:solidFill>
                        <a:effectLst/>
                        <a:latin typeface="Calibri"/>
                        <a:ea typeface="Calibri"/>
                        <a:cs typeface="Times New Roman"/>
                      </a:endParaRPr>
                    </a:p>
                  </a:txBody>
                  <a:tcPr marL="68580" marR="68580" marT="0" marB="0"/>
                </a:tc>
                <a:tc>
                  <a:txBody>
                    <a:bodyPr/>
                    <a:lstStyle/>
                    <a:p>
                      <a:pPr>
                        <a:lnSpc>
                          <a:spcPct val="115000"/>
                        </a:lnSpc>
                        <a:spcAft>
                          <a:spcPts val="0"/>
                        </a:spcAft>
                      </a:pPr>
                      <a:r>
                        <a:rPr lang="en-ZA" sz="2400" dirty="0">
                          <a:effectLst/>
                        </a:rPr>
                        <a:t> </a:t>
                      </a:r>
                      <a:endParaRPr lang="en-ZA" sz="24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043985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b="1" dirty="0" smtClean="0"/>
              <a:t>Reported problems in the ocean fishery sector we came across</a:t>
            </a:r>
            <a:endParaRPr lang="en-ZA" b="1" dirty="0"/>
          </a:p>
        </p:txBody>
      </p:sp>
      <p:sp>
        <p:nvSpPr>
          <p:cNvPr id="3" name="Content Placeholder 2"/>
          <p:cNvSpPr>
            <a:spLocks noGrp="1"/>
          </p:cNvSpPr>
          <p:nvPr>
            <p:ph idx="1"/>
          </p:nvPr>
        </p:nvSpPr>
        <p:spPr/>
        <p:txBody>
          <a:bodyPr>
            <a:normAutofit lnSpcReduction="10000"/>
          </a:bodyPr>
          <a:lstStyle/>
          <a:p>
            <a:pPr marL="0" indent="0">
              <a:buNone/>
            </a:pPr>
            <a:r>
              <a:rPr lang="en-ZA" dirty="0"/>
              <a:t>Due to the accessibility of the inshore fishery resources to a wide range of marine user groups, they are more difficult to manage.  </a:t>
            </a:r>
            <a:endParaRPr lang="en-ZA" dirty="0" smtClean="0"/>
          </a:p>
          <a:p>
            <a:pPr marL="0" indent="0">
              <a:buNone/>
            </a:pPr>
            <a:endParaRPr lang="en-ZA" dirty="0" smtClean="0"/>
          </a:p>
          <a:p>
            <a:pPr marL="0" indent="0">
              <a:buNone/>
            </a:pPr>
            <a:r>
              <a:rPr lang="en-ZA" dirty="0" smtClean="0"/>
              <a:t>Users </a:t>
            </a:r>
            <a:r>
              <a:rPr lang="en-ZA" dirty="0"/>
              <a:t>include traditional </a:t>
            </a:r>
            <a:r>
              <a:rPr lang="en-ZA" dirty="0" err="1"/>
              <a:t>linefishers</a:t>
            </a:r>
            <a:r>
              <a:rPr lang="en-ZA" dirty="0"/>
              <a:t>, recreational fishers</a:t>
            </a:r>
            <a:r>
              <a:rPr lang="en-ZA" dirty="0" smtClean="0"/>
              <a:t>, and </a:t>
            </a:r>
            <a:r>
              <a:rPr lang="en-ZA" dirty="0"/>
              <a:t>inshore trawl and </a:t>
            </a:r>
            <a:r>
              <a:rPr lang="en-ZA" dirty="0" err="1"/>
              <a:t>longline</a:t>
            </a:r>
            <a:r>
              <a:rPr lang="en-ZA" dirty="0"/>
              <a:t> fisheries. </a:t>
            </a:r>
            <a:endParaRPr lang="en-ZA" dirty="0" smtClean="0"/>
          </a:p>
          <a:p>
            <a:pPr marL="0" indent="0">
              <a:buNone/>
            </a:pPr>
            <a:endParaRPr lang="en-ZA" u="sng" dirty="0" smtClean="0"/>
          </a:p>
          <a:p>
            <a:pPr marL="0" indent="0">
              <a:buNone/>
            </a:pPr>
            <a:r>
              <a:rPr lang="en-ZA" u="sng" dirty="0" smtClean="0"/>
              <a:t>Illegal </a:t>
            </a:r>
            <a:r>
              <a:rPr lang="en-ZA" u="sng" dirty="0"/>
              <a:t>and uncontrolled harvesting or poaching </a:t>
            </a:r>
            <a:r>
              <a:rPr lang="en-ZA" u="sng" dirty="0" smtClean="0"/>
              <a:t> </a:t>
            </a:r>
            <a:r>
              <a:rPr lang="en-ZA" u="sng" dirty="0"/>
              <a:t>has a major negative impact.  </a:t>
            </a:r>
            <a:endParaRPr lang="en-ZA" dirty="0"/>
          </a:p>
        </p:txBody>
      </p:sp>
    </p:spTree>
    <p:extLst>
      <p:ext uri="{BB962C8B-B14F-4D97-AF65-F5344CB8AC3E}">
        <p14:creationId xmlns:p14="http://schemas.microsoft.com/office/powerpoint/2010/main" val="724447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Examples of poorly managed inshore fishing</a:t>
            </a:r>
            <a:endParaRPr lang="en-ZA" dirty="0"/>
          </a:p>
        </p:txBody>
      </p:sp>
      <p:sp>
        <p:nvSpPr>
          <p:cNvPr id="3" name="Content Placeholder 2"/>
          <p:cNvSpPr>
            <a:spLocks noGrp="1"/>
          </p:cNvSpPr>
          <p:nvPr>
            <p:ph idx="1"/>
          </p:nvPr>
        </p:nvSpPr>
        <p:spPr/>
        <p:txBody>
          <a:bodyPr>
            <a:normAutofit fontScale="92500"/>
          </a:bodyPr>
          <a:lstStyle/>
          <a:p>
            <a:r>
              <a:rPr lang="en-ZA" dirty="0"/>
              <a:t>Illegal abalone harvest is estimated to exceed the legal one by 10 times. </a:t>
            </a:r>
            <a:endParaRPr lang="en-ZA" dirty="0" smtClean="0"/>
          </a:p>
          <a:p>
            <a:r>
              <a:rPr lang="en-ZA" dirty="0" smtClean="0"/>
              <a:t>The </a:t>
            </a:r>
            <a:r>
              <a:rPr lang="en-ZA" dirty="0"/>
              <a:t>West Coast rock lobster </a:t>
            </a:r>
            <a:r>
              <a:rPr lang="en-ZA" dirty="0" smtClean="0"/>
              <a:t>fishery </a:t>
            </a:r>
            <a:r>
              <a:rPr lang="en-ZA" dirty="0"/>
              <a:t>peaked in the early 1950s with an annual catch of 18 000 tonnes. Catches declined by nearly half in the 1960s indicating that the high catches of previous years were unsustainable. </a:t>
            </a:r>
            <a:endParaRPr lang="en-ZA" dirty="0" smtClean="0"/>
          </a:p>
          <a:p>
            <a:r>
              <a:rPr lang="en-ZA" dirty="0" smtClean="0"/>
              <a:t>The current status of the West Coast rock lobster fishery is it requires a long recovery phase </a:t>
            </a:r>
            <a:endParaRPr lang="en-ZA" dirty="0"/>
          </a:p>
        </p:txBody>
      </p:sp>
    </p:spTree>
    <p:extLst>
      <p:ext uri="{BB962C8B-B14F-4D97-AF65-F5344CB8AC3E}">
        <p14:creationId xmlns:p14="http://schemas.microsoft.com/office/powerpoint/2010/main" val="1578991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Offshore commercial fisheries</a:t>
            </a:r>
            <a:endParaRPr lang="en-ZA" dirty="0"/>
          </a:p>
        </p:txBody>
      </p:sp>
      <p:sp>
        <p:nvSpPr>
          <p:cNvPr id="3" name="Content Placeholder 2"/>
          <p:cNvSpPr>
            <a:spLocks noGrp="1"/>
          </p:cNvSpPr>
          <p:nvPr>
            <p:ph idx="1"/>
          </p:nvPr>
        </p:nvSpPr>
        <p:spPr/>
        <p:txBody>
          <a:bodyPr>
            <a:normAutofit fontScale="92500" lnSpcReduction="20000"/>
          </a:bodyPr>
          <a:lstStyle/>
          <a:p>
            <a:r>
              <a:rPr lang="en-ZA" dirty="0" smtClean="0"/>
              <a:t>The </a:t>
            </a:r>
            <a:r>
              <a:rPr lang="en-ZA" dirty="0"/>
              <a:t>Hake fishery is </a:t>
            </a:r>
            <a:r>
              <a:rPr lang="en-ZA" dirty="0" smtClean="0"/>
              <a:t>SA’s </a:t>
            </a:r>
            <a:r>
              <a:rPr lang="en-ZA" dirty="0"/>
              <a:t>single most </a:t>
            </a:r>
            <a:r>
              <a:rPr lang="en-ZA" dirty="0" smtClean="0"/>
              <a:t>valuable one.  </a:t>
            </a:r>
            <a:r>
              <a:rPr lang="en-ZA" dirty="0"/>
              <a:t>The current biomass of deep-water hake </a:t>
            </a:r>
            <a:r>
              <a:rPr lang="en-ZA" dirty="0" smtClean="0"/>
              <a:t>was </a:t>
            </a:r>
            <a:r>
              <a:rPr lang="en-ZA" dirty="0"/>
              <a:t>estimated to be about 15% of </a:t>
            </a:r>
            <a:r>
              <a:rPr lang="en-ZA" dirty="0" smtClean="0"/>
              <a:t>pristine in 2008, </a:t>
            </a:r>
            <a:r>
              <a:rPr lang="en-ZA" dirty="0"/>
              <a:t>i.e. </a:t>
            </a:r>
            <a:r>
              <a:rPr lang="en-ZA" dirty="0" smtClean="0"/>
              <a:t>over-fished </a:t>
            </a:r>
          </a:p>
          <a:p>
            <a:r>
              <a:rPr lang="en-ZA" b="1" dirty="0" smtClean="0"/>
              <a:t>Fishery </a:t>
            </a:r>
            <a:r>
              <a:rPr lang="en-ZA" b="1" dirty="0" smtClean="0"/>
              <a:t>management </a:t>
            </a:r>
            <a:r>
              <a:rPr lang="en-ZA" b="1" dirty="0" smtClean="0"/>
              <a:t>should focus </a:t>
            </a:r>
            <a:r>
              <a:rPr lang="en-ZA" b="1" dirty="0" smtClean="0"/>
              <a:t>attention on </a:t>
            </a:r>
            <a:r>
              <a:rPr lang="en-ZA" b="1" dirty="0"/>
              <a:t>maximising net benefits, such as social and economic yield, rather </a:t>
            </a:r>
            <a:r>
              <a:rPr lang="en-ZA" b="1" dirty="0" smtClean="0"/>
              <a:t>than purely </a:t>
            </a:r>
            <a:r>
              <a:rPr lang="en-ZA" b="1" dirty="0"/>
              <a:t>on biological management strategies</a:t>
            </a:r>
            <a:r>
              <a:rPr lang="en-ZA" dirty="0"/>
              <a:t> </a:t>
            </a:r>
            <a:r>
              <a:rPr lang="en-ZA" dirty="0" smtClean="0"/>
              <a:t> and short-term political popular ones.  </a:t>
            </a:r>
            <a:endParaRPr lang="en-ZA" dirty="0" smtClean="0"/>
          </a:p>
          <a:p>
            <a:r>
              <a:rPr lang="en-ZA" dirty="0" smtClean="0"/>
              <a:t>This </a:t>
            </a:r>
            <a:r>
              <a:rPr lang="en-ZA" dirty="0" smtClean="0"/>
              <a:t>does not seem to be what is being done with hake fishery management. </a:t>
            </a:r>
            <a:endParaRPr lang="en-ZA" dirty="0"/>
          </a:p>
        </p:txBody>
      </p:sp>
    </p:spTree>
    <p:extLst>
      <p:ext uri="{BB962C8B-B14F-4D97-AF65-F5344CB8AC3E}">
        <p14:creationId xmlns:p14="http://schemas.microsoft.com/office/powerpoint/2010/main" val="22196793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Our guess at the fisheries sector income gap was</a:t>
            </a:r>
            <a:endParaRPr lang="en-ZA" dirty="0"/>
          </a:p>
        </p:txBody>
      </p:sp>
      <p:sp>
        <p:nvSpPr>
          <p:cNvPr id="3" name="Content Placeholder 2"/>
          <p:cNvSpPr>
            <a:spLocks noGrp="1"/>
          </p:cNvSpPr>
          <p:nvPr>
            <p:ph idx="1"/>
          </p:nvPr>
        </p:nvSpPr>
        <p:spPr/>
        <p:txBody>
          <a:bodyPr>
            <a:normAutofit fontScale="77500" lnSpcReduction="20000"/>
          </a:bodyPr>
          <a:lstStyle/>
          <a:p>
            <a:pPr marL="0" indent="0">
              <a:buNone/>
            </a:pPr>
            <a:r>
              <a:rPr lang="en-ZA" dirty="0" smtClean="0"/>
              <a:t>Due to :</a:t>
            </a:r>
            <a:endParaRPr lang="en-ZA" dirty="0"/>
          </a:p>
          <a:p>
            <a:pPr lvl="0"/>
            <a:r>
              <a:rPr lang="en-ZA" dirty="0"/>
              <a:t> </a:t>
            </a:r>
            <a:r>
              <a:rPr lang="en-ZA" dirty="0" smtClean="0"/>
              <a:t>Inconsistent and (sometimes) inappropriate and ineffective  governance/management/control (e.g. of inshore fishing),</a:t>
            </a:r>
            <a:endParaRPr lang="en-ZA" dirty="0"/>
          </a:p>
          <a:p>
            <a:pPr lvl="0"/>
            <a:r>
              <a:rPr lang="en-ZA" dirty="0" smtClean="0"/>
              <a:t>Increased uncertainty in the allocation of fishing quotas</a:t>
            </a:r>
          </a:p>
          <a:p>
            <a:pPr lvl="0"/>
            <a:r>
              <a:rPr lang="en-ZA" dirty="0" smtClean="0"/>
              <a:t>Misallocation of fishing quotas to fishers who are unlikely to be able to link to high value markets (like in the allocations of white sand clams)</a:t>
            </a:r>
            <a:endParaRPr lang="en-ZA" dirty="0"/>
          </a:p>
          <a:p>
            <a:pPr lvl="0"/>
            <a:r>
              <a:rPr lang="en-ZA" dirty="0" smtClean="0"/>
              <a:t>Management that encourages the under- and </a:t>
            </a:r>
            <a:r>
              <a:rPr lang="en-ZA" dirty="0" err="1" smtClean="0"/>
              <a:t>mis</a:t>
            </a:r>
            <a:r>
              <a:rPr lang="en-ZA" dirty="0" smtClean="0"/>
              <a:t>-utilisation </a:t>
            </a:r>
            <a:r>
              <a:rPr lang="en-ZA" dirty="0"/>
              <a:t>of lower-value </a:t>
            </a:r>
            <a:r>
              <a:rPr lang="en-ZA" dirty="0" smtClean="0"/>
              <a:t>fish species (anchovies vs hake).</a:t>
            </a:r>
          </a:p>
          <a:p>
            <a:pPr marL="0" indent="0">
              <a:buNone/>
            </a:pPr>
            <a:endParaRPr lang="en-ZA" dirty="0" smtClean="0"/>
          </a:p>
          <a:p>
            <a:pPr marL="0" indent="0">
              <a:buNone/>
            </a:pPr>
            <a:r>
              <a:rPr lang="en-ZA" dirty="0" smtClean="0"/>
              <a:t>The actual </a:t>
            </a:r>
            <a:r>
              <a:rPr lang="en-ZA" dirty="0" smtClean="0"/>
              <a:t>current net </a:t>
            </a:r>
            <a:r>
              <a:rPr lang="en-ZA" dirty="0"/>
              <a:t>economic benefits from </a:t>
            </a:r>
            <a:r>
              <a:rPr lang="en-ZA" dirty="0" smtClean="0"/>
              <a:t>marine fisheries may </a:t>
            </a:r>
            <a:r>
              <a:rPr lang="en-ZA" dirty="0" smtClean="0"/>
              <a:t>be </a:t>
            </a:r>
            <a:r>
              <a:rPr lang="en-ZA" smtClean="0"/>
              <a:t>only yielding </a:t>
            </a:r>
            <a:r>
              <a:rPr lang="en-ZA" dirty="0" smtClean="0"/>
              <a:t>about 60% of the potential net economic benefit.</a:t>
            </a:r>
            <a:endParaRPr lang="en-ZA" dirty="0"/>
          </a:p>
          <a:p>
            <a:endParaRPr lang="en-ZA" dirty="0"/>
          </a:p>
        </p:txBody>
      </p:sp>
    </p:spTree>
    <p:extLst>
      <p:ext uri="{BB962C8B-B14F-4D97-AF65-F5344CB8AC3E}">
        <p14:creationId xmlns:p14="http://schemas.microsoft.com/office/powerpoint/2010/main" val="35151014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end</a:t>
            </a:r>
            <a:endParaRPr lang="en-ZA" dirty="0"/>
          </a:p>
        </p:txBody>
      </p:sp>
    </p:spTree>
    <p:extLst>
      <p:ext uri="{BB962C8B-B14F-4D97-AF65-F5344CB8AC3E}">
        <p14:creationId xmlns:p14="http://schemas.microsoft.com/office/powerpoint/2010/main" val="9514304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430</TotalTime>
  <Words>1353</Words>
  <Application>Microsoft Office PowerPoint</Application>
  <PresentationFormat>On-screen Show (4:3)</PresentationFormat>
  <Paragraphs>161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An economist’s perspective on the contribution of the ocean sector to African economies </vt:lpstr>
      <vt:lpstr>Africa faces many challenging oceans economics policy issues and responsibilities</vt:lpstr>
      <vt:lpstr>Satisfying these needs requires a range of facilitation efforts, like </vt:lpstr>
      <vt:lpstr>Partly in response to the stewardship obligation</vt:lpstr>
      <vt:lpstr>Along with the stewardship responsibility has come additional opportunities as well</vt:lpstr>
      <vt:lpstr>Need for information about the contribution of the ocean sector</vt:lpstr>
      <vt:lpstr>This presentation aims to make a small contribution to this knowledge</vt:lpstr>
      <vt:lpstr>Alternative methods of apportioning GDP into ocean and non-ocean parts</vt:lpstr>
      <vt:lpstr>What do we mean by the ocean sector – case of South Africa? </vt:lpstr>
      <vt:lpstr>Clearly activities related to stewardship responsibility of ocean area is part of it</vt:lpstr>
      <vt:lpstr>But stewardship activities are only one aspect of the ocean sector – trade encompasses more </vt:lpstr>
      <vt:lpstr>Some research findings </vt:lpstr>
      <vt:lpstr>PowerPoint Presentation</vt:lpstr>
      <vt:lpstr>Conclusion</vt:lpstr>
      <vt:lpstr>Example of fisheries – consider 2008 estimates of stock status</vt:lpstr>
      <vt:lpstr>Reported problems in the ocean fishery sector we came across</vt:lpstr>
      <vt:lpstr>Examples of poorly managed inshore fishing</vt:lpstr>
      <vt:lpstr>Offshore commercial fisheries</vt:lpstr>
      <vt:lpstr>Our guess at the fisheries sector income gap was</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Identifying and Assessing Economic Contributions of the Ocean Sector to the South African Economy</dc:title>
  <dc:creator>win7</dc:creator>
  <cp:lastModifiedBy>Administrator</cp:lastModifiedBy>
  <cp:revision>45</cp:revision>
  <dcterms:created xsi:type="dcterms:W3CDTF">2012-05-13T09:46:45Z</dcterms:created>
  <dcterms:modified xsi:type="dcterms:W3CDTF">2014-05-22T08:55:01Z</dcterms:modified>
</cp:coreProperties>
</file>