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3.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6"/>
  </p:notesMasterIdLst>
  <p:sldIdLst>
    <p:sldId id="277" r:id="rId2"/>
    <p:sldId id="258" r:id="rId3"/>
    <p:sldId id="312" r:id="rId4"/>
    <p:sldId id="260" r:id="rId5"/>
    <p:sldId id="306" r:id="rId6"/>
    <p:sldId id="307" r:id="rId7"/>
    <p:sldId id="261" r:id="rId8"/>
    <p:sldId id="347" r:id="rId9"/>
    <p:sldId id="265" r:id="rId10"/>
    <p:sldId id="308" r:id="rId11"/>
    <p:sldId id="297" r:id="rId12"/>
    <p:sldId id="263" r:id="rId13"/>
    <p:sldId id="329" r:id="rId14"/>
    <p:sldId id="311" r:id="rId15"/>
    <p:sldId id="309" r:id="rId16"/>
    <p:sldId id="310" r:id="rId17"/>
    <p:sldId id="313" r:id="rId18"/>
    <p:sldId id="333" r:id="rId19"/>
    <p:sldId id="334" r:id="rId20"/>
    <p:sldId id="336" r:id="rId21"/>
    <p:sldId id="337" r:id="rId22"/>
    <p:sldId id="314" r:id="rId23"/>
    <p:sldId id="338" r:id="rId24"/>
    <p:sldId id="339" r:id="rId25"/>
    <p:sldId id="340" r:id="rId26"/>
    <p:sldId id="341" r:id="rId27"/>
    <p:sldId id="342" r:id="rId28"/>
    <p:sldId id="343" r:id="rId29"/>
    <p:sldId id="344" r:id="rId30"/>
    <p:sldId id="345" r:id="rId31"/>
    <p:sldId id="317" r:id="rId32"/>
    <p:sldId id="264" r:id="rId33"/>
    <p:sldId id="346" r:id="rId34"/>
    <p:sldId id="325" r:id="rId35"/>
  </p:sldIdLst>
  <p:sldSz cx="9144000" cy="6858000" type="screen4x3"/>
  <p:notesSz cx="6810375" cy="994251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showAnimation="0"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37" autoAdjust="0"/>
    <p:restoredTop sz="87101" autoAdjust="0"/>
  </p:normalViewPr>
  <p:slideViewPr>
    <p:cSldViewPr>
      <p:cViewPr varScale="1">
        <p:scale>
          <a:sx n="80" d="100"/>
          <a:sy n="80" d="100"/>
        </p:scale>
        <p:origin x="-1782"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F7A0D3-2A2F-4B48-9077-A06252C27A7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ZA"/>
        </a:p>
      </dgm:t>
    </dgm:pt>
    <dgm:pt modelId="{B6FD99F7-8CDC-4347-810A-3D2D88CA5629}">
      <dgm:prSet phldrT="[Text]" custT="1"/>
      <dgm:spPr/>
      <dgm:t>
        <a:bodyPr/>
        <a:lstStyle/>
        <a:p>
          <a:r>
            <a:rPr lang="en-ZA" sz="1600" b="1" dirty="0" smtClean="0"/>
            <a:t>1. Introduction and background</a:t>
          </a:r>
          <a:endParaRPr lang="en-ZA" sz="1600" b="1" dirty="0"/>
        </a:p>
      </dgm:t>
    </dgm:pt>
    <dgm:pt modelId="{0A99F2B5-413E-4345-A0F4-32D7464294C5}" type="parTrans" cxnId="{EC8418FE-ACAD-4DE8-BFFF-1B47A8D10E80}">
      <dgm:prSet/>
      <dgm:spPr/>
      <dgm:t>
        <a:bodyPr/>
        <a:lstStyle/>
        <a:p>
          <a:endParaRPr lang="en-ZA"/>
        </a:p>
      </dgm:t>
    </dgm:pt>
    <dgm:pt modelId="{A6497605-7FC3-49A2-B8FC-DBB2EBD187CE}" type="sibTrans" cxnId="{EC8418FE-ACAD-4DE8-BFFF-1B47A8D10E80}">
      <dgm:prSet/>
      <dgm:spPr/>
      <dgm:t>
        <a:bodyPr/>
        <a:lstStyle/>
        <a:p>
          <a:endParaRPr lang="en-ZA"/>
        </a:p>
      </dgm:t>
    </dgm:pt>
    <dgm:pt modelId="{0CAF467E-E121-4D41-A221-73481E3D90D9}">
      <dgm:prSet phldrT="[Text]" custT="1"/>
      <dgm:spPr/>
      <dgm:t>
        <a:bodyPr/>
        <a:lstStyle/>
        <a:p>
          <a:r>
            <a:rPr lang="en-ZA" sz="1600" b="1" dirty="0" smtClean="0"/>
            <a:t>2. Methodology</a:t>
          </a:r>
          <a:endParaRPr lang="en-ZA" sz="1600" b="1" dirty="0"/>
        </a:p>
      </dgm:t>
    </dgm:pt>
    <dgm:pt modelId="{E89FF89B-95B4-4B6F-A0A5-AF18F3BE646C}" type="parTrans" cxnId="{38CF7410-72B2-49D3-9F5F-F43FC5F1F5E2}">
      <dgm:prSet/>
      <dgm:spPr/>
      <dgm:t>
        <a:bodyPr/>
        <a:lstStyle/>
        <a:p>
          <a:endParaRPr lang="en-ZA"/>
        </a:p>
      </dgm:t>
    </dgm:pt>
    <dgm:pt modelId="{BB219F15-28E9-48CC-942D-2E7B40CEF8E2}" type="sibTrans" cxnId="{38CF7410-72B2-49D3-9F5F-F43FC5F1F5E2}">
      <dgm:prSet/>
      <dgm:spPr/>
      <dgm:t>
        <a:bodyPr/>
        <a:lstStyle/>
        <a:p>
          <a:endParaRPr lang="en-ZA"/>
        </a:p>
      </dgm:t>
    </dgm:pt>
    <dgm:pt modelId="{C3A94F17-71BF-4D30-B020-BA4F96E5A0C7}">
      <dgm:prSet phldrT="[Text]" custT="1"/>
      <dgm:spPr/>
      <dgm:t>
        <a:bodyPr/>
        <a:lstStyle/>
        <a:p>
          <a:r>
            <a:rPr lang="en-ZA" sz="1600" b="1" dirty="0" smtClean="0">
              <a:solidFill>
                <a:schemeClr val="tx1"/>
              </a:solidFill>
            </a:rPr>
            <a:t>3. Literature review</a:t>
          </a:r>
          <a:endParaRPr lang="en-ZA" sz="1600" b="1" dirty="0">
            <a:solidFill>
              <a:schemeClr val="tx1"/>
            </a:solidFill>
          </a:endParaRPr>
        </a:p>
      </dgm:t>
    </dgm:pt>
    <dgm:pt modelId="{020ADFD0-2BAB-4B15-A77B-DCCD9A08EC97}" type="parTrans" cxnId="{2D52792F-CE77-4AA6-8709-FC6E64E6A361}">
      <dgm:prSet/>
      <dgm:spPr/>
      <dgm:t>
        <a:bodyPr/>
        <a:lstStyle/>
        <a:p>
          <a:endParaRPr lang="en-ZA"/>
        </a:p>
      </dgm:t>
    </dgm:pt>
    <dgm:pt modelId="{3E20B4BD-A060-4B74-89E8-EDA46180D99E}" type="sibTrans" cxnId="{2D52792F-CE77-4AA6-8709-FC6E64E6A361}">
      <dgm:prSet/>
      <dgm:spPr/>
      <dgm:t>
        <a:bodyPr/>
        <a:lstStyle/>
        <a:p>
          <a:endParaRPr lang="en-ZA"/>
        </a:p>
      </dgm:t>
    </dgm:pt>
    <dgm:pt modelId="{2CA3B99E-8AD7-435F-9B25-14F0C8081A15}">
      <dgm:prSet phldrT="[Text]" custT="1"/>
      <dgm:spPr/>
      <dgm:t>
        <a:bodyPr/>
        <a:lstStyle/>
        <a:p>
          <a:r>
            <a:rPr lang="en-ZA" sz="1600" b="1" dirty="0" smtClean="0"/>
            <a:t>4. Discussion and study findings</a:t>
          </a:r>
          <a:endParaRPr lang="en-ZA" sz="1600" b="1" dirty="0"/>
        </a:p>
      </dgm:t>
    </dgm:pt>
    <dgm:pt modelId="{7A3B1F82-8DA4-4EB3-A34F-2E6D9F0FC69E}" type="parTrans" cxnId="{08BDDFFE-C353-444C-B40D-76E9F9A77F61}">
      <dgm:prSet/>
      <dgm:spPr/>
      <dgm:t>
        <a:bodyPr/>
        <a:lstStyle/>
        <a:p>
          <a:endParaRPr lang="en-ZA"/>
        </a:p>
      </dgm:t>
    </dgm:pt>
    <dgm:pt modelId="{FA53710D-720C-4492-818D-3999A874CDBE}" type="sibTrans" cxnId="{08BDDFFE-C353-444C-B40D-76E9F9A77F61}">
      <dgm:prSet/>
      <dgm:spPr/>
      <dgm:t>
        <a:bodyPr/>
        <a:lstStyle/>
        <a:p>
          <a:endParaRPr lang="en-ZA"/>
        </a:p>
      </dgm:t>
    </dgm:pt>
    <dgm:pt modelId="{32ECEF7C-A979-4175-BF1A-05075851C32B}">
      <dgm:prSet phldrT="[Text]" custT="1"/>
      <dgm:spPr/>
      <dgm:t>
        <a:bodyPr/>
        <a:lstStyle/>
        <a:p>
          <a:r>
            <a:rPr lang="en-ZA" sz="1600" b="1" dirty="0" smtClean="0"/>
            <a:t>5. Conclusion and recommendation</a:t>
          </a:r>
          <a:endParaRPr lang="en-ZA" sz="1600" b="1" dirty="0"/>
        </a:p>
      </dgm:t>
    </dgm:pt>
    <dgm:pt modelId="{2C84F4F4-DF35-4D10-B520-7FC710011C01}" type="parTrans" cxnId="{086B680E-DC86-4E57-B061-B3C543AE7946}">
      <dgm:prSet/>
      <dgm:spPr/>
      <dgm:t>
        <a:bodyPr/>
        <a:lstStyle/>
        <a:p>
          <a:endParaRPr lang="en-ZA"/>
        </a:p>
      </dgm:t>
    </dgm:pt>
    <dgm:pt modelId="{BB1E4E84-DE10-4301-8F0C-A50857AB5064}" type="sibTrans" cxnId="{086B680E-DC86-4E57-B061-B3C543AE7946}">
      <dgm:prSet/>
      <dgm:spPr/>
      <dgm:t>
        <a:bodyPr/>
        <a:lstStyle/>
        <a:p>
          <a:endParaRPr lang="en-ZA"/>
        </a:p>
      </dgm:t>
    </dgm:pt>
    <dgm:pt modelId="{617206AC-6770-42FF-856F-B59F7950A5EB}">
      <dgm:prSet phldrT="[Text]"/>
      <dgm:spPr/>
      <dgm:t>
        <a:bodyPr/>
        <a:lstStyle/>
        <a:p>
          <a:pPr algn="ctr"/>
          <a:r>
            <a:rPr lang="en-ZA" b="1" dirty="0" smtClean="0"/>
            <a:t>STRUCTURE OF </a:t>
          </a:r>
          <a:r>
            <a:rPr lang="en-ZA" b="1" dirty="0" smtClean="0"/>
            <a:t>PAPER PRESENTATION</a:t>
          </a:r>
          <a:endParaRPr lang="en-ZA" b="1" dirty="0"/>
        </a:p>
      </dgm:t>
    </dgm:pt>
    <dgm:pt modelId="{A0E38884-E665-4721-B73A-3D43179AE474}" type="sibTrans" cxnId="{616C5E07-ACA4-41E5-B15A-4AC3BD2C3C24}">
      <dgm:prSet/>
      <dgm:spPr/>
      <dgm:t>
        <a:bodyPr/>
        <a:lstStyle/>
        <a:p>
          <a:endParaRPr lang="en-ZA"/>
        </a:p>
      </dgm:t>
    </dgm:pt>
    <dgm:pt modelId="{2F3E9D5A-A4A1-4454-835C-6945BD36BED9}" type="parTrans" cxnId="{616C5E07-ACA4-41E5-B15A-4AC3BD2C3C24}">
      <dgm:prSet/>
      <dgm:spPr/>
      <dgm:t>
        <a:bodyPr/>
        <a:lstStyle/>
        <a:p>
          <a:endParaRPr lang="en-ZA"/>
        </a:p>
      </dgm:t>
    </dgm:pt>
    <dgm:pt modelId="{EE529406-7CB2-4248-BA13-473D7BB4AA5C}" type="pres">
      <dgm:prSet presAssocID="{C3F7A0D3-2A2F-4B48-9077-A06252C27A7C}" presName="vert0" presStyleCnt="0">
        <dgm:presLayoutVars>
          <dgm:dir/>
          <dgm:animOne val="branch"/>
          <dgm:animLvl val="lvl"/>
        </dgm:presLayoutVars>
      </dgm:prSet>
      <dgm:spPr/>
      <dgm:t>
        <a:bodyPr/>
        <a:lstStyle/>
        <a:p>
          <a:endParaRPr lang="en-ZA"/>
        </a:p>
      </dgm:t>
    </dgm:pt>
    <dgm:pt modelId="{4D892F45-6F1B-4AE5-BF33-382DAE20ABD6}" type="pres">
      <dgm:prSet presAssocID="{617206AC-6770-42FF-856F-B59F7950A5EB}" presName="thickLine" presStyleLbl="alignNode1" presStyleIdx="0" presStyleCnt="1"/>
      <dgm:spPr/>
    </dgm:pt>
    <dgm:pt modelId="{9925C726-9576-404A-9DBC-A0DD63D5C840}" type="pres">
      <dgm:prSet presAssocID="{617206AC-6770-42FF-856F-B59F7950A5EB}" presName="horz1" presStyleCnt="0"/>
      <dgm:spPr/>
    </dgm:pt>
    <dgm:pt modelId="{E42B578C-D715-4070-B1C0-C3AE44771B39}" type="pres">
      <dgm:prSet presAssocID="{617206AC-6770-42FF-856F-B59F7950A5EB}" presName="tx1" presStyleLbl="revTx" presStyleIdx="0" presStyleCnt="6" custAng="16200000" custFlipVert="1" custScaleX="209159" custScaleY="25583" custLinFactNeighborX="121" custLinFactNeighborY="36259"/>
      <dgm:spPr/>
      <dgm:t>
        <a:bodyPr/>
        <a:lstStyle/>
        <a:p>
          <a:endParaRPr lang="en-ZA"/>
        </a:p>
      </dgm:t>
    </dgm:pt>
    <dgm:pt modelId="{BE830A52-A293-44CB-923F-5029618502C4}" type="pres">
      <dgm:prSet presAssocID="{617206AC-6770-42FF-856F-B59F7950A5EB}" presName="vert1" presStyleCnt="0"/>
      <dgm:spPr/>
    </dgm:pt>
    <dgm:pt modelId="{90871D15-1DEB-4EC9-AE8B-1E7634EAD806}" type="pres">
      <dgm:prSet presAssocID="{B6FD99F7-8CDC-4347-810A-3D2D88CA5629}" presName="vertSpace2a" presStyleCnt="0"/>
      <dgm:spPr/>
    </dgm:pt>
    <dgm:pt modelId="{421D2472-9428-4E00-BF35-C839FF2A0EAF}" type="pres">
      <dgm:prSet presAssocID="{B6FD99F7-8CDC-4347-810A-3D2D88CA5629}" presName="horz2" presStyleCnt="0"/>
      <dgm:spPr/>
    </dgm:pt>
    <dgm:pt modelId="{FA02426F-EF01-4A60-B505-E01781DBD37A}" type="pres">
      <dgm:prSet presAssocID="{B6FD99F7-8CDC-4347-810A-3D2D88CA5629}" presName="horzSpace2" presStyleCnt="0"/>
      <dgm:spPr/>
    </dgm:pt>
    <dgm:pt modelId="{70363B68-7C13-4033-A9EC-7AC8442A76C6}" type="pres">
      <dgm:prSet presAssocID="{B6FD99F7-8CDC-4347-810A-3D2D88CA5629}" presName="tx2" presStyleLbl="revTx" presStyleIdx="1" presStyleCnt="6"/>
      <dgm:spPr/>
      <dgm:t>
        <a:bodyPr/>
        <a:lstStyle/>
        <a:p>
          <a:endParaRPr lang="en-ZA"/>
        </a:p>
      </dgm:t>
    </dgm:pt>
    <dgm:pt modelId="{25A35CE0-75E6-486E-9C58-804B3325EA0F}" type="pres">
      <dgm:prSet presAssocID="{B6FD99F7-8CDC-4347-810A-3D2D88CA5629}" presName="vert2" presStyleCnt="0"/>
      <dgm:spPr/>
    </dgm:pt>
    <dgm:pt modelId="{8D4D554F-4479-496D-B820-AC498B341FDF}" type="pres">
      <dgm:prSet presAssocID="{B6FD99F7-8CDC-4347-810A-3D2D88CA5629}" presName="thinLine2b" presStyleLbl="callout" presStyleIdx="0" presStyleCnt="5"/>
      <dgm:spPr/>
    </dgm:pt>
    <dgm:pt modelId="{A34CB4D2-7D39-4EFC-B7AF-8458DAF0D9DA}" type="pres">
      <dgm:prSet presAssocID="{B6FD99F7-8CDC-4347-810A-3D2D88CA5629}" presName="vertSpace2b" presStyleCnt="0"/>
      <dgm:spPr/>
    </dgm:pt>
    <dgm:pt modelId="{F6EC1FDC-3FBE-4EAF-B39A-F8C154C800DB}" type="pres">
      <dgm:prSet presAssocID="{0CAF467E-E121-4D41-A221-73481E3D90D9}" presName="horz2" presStyleCnt="0"/>
      <dgm:spPr/>
    </dgm:pt>
    <dgm:pt modelId="{883EA3E2-C1F9-4F37-8E5A-03A3FCD3AD5E}" type="pres">
      <dgm:prSet presAssocID="{0CAF467E-E121-4D41-A221-73481E3D90D9}" presName="horzSpace2" presStyleCnt="0"/>
      <dgm:spPr/>
    </dgm:pt>
    <dgm:pt modelId="{9240D066-E61C-44E1-9C8C-28D3E17A5E6F}" type="pres">
      <dgm:prSet presAssocID="{0CAF467E-E121-4D41-A221-73481E3D90D9}" presName="tx2" presStyleLbl="revTx" presStyleIdx="2" presStyleCnt="6"/>
      <dgm:spPr/>
      <dgm:t>
        <a:bodyPr/>
        <a:lstStyle/>
        <a:p>
          <a:endParaRPr lang="en-ZA"/>
        </a:p>
      </dgm:t>
    </dgm:pt>
    <dgm:pt modelId="{B5DB7ECE-E098-431D-9A37-9633C72F2C9D}" type="pres">
      <dgm:prSet presAssocID="{0CAF467E-E121-4D41-A221-73481E3D90D9}" presName="vert2" presStyleCnt="0"/>
      <dgm:spPr/>
    </dgm:pt>
    <dgm:pt modelId="{3AB67B1F-9C7B-4F00-8068-9FEBF2996909}" type="pres">
      <dgm:prSet presAssocID="{0CAF467E-E121-4D41-A221-73481E3D90D9}" presName="thinLine2b" presStyleLbl="callout" presStyleIdx="1" presStyleCnt="5"/>
      <dgm:spPr/>
    </dgm:pt>
    <dgm:pt modelId="{20AA538C-531C-448E-866E-B1E3AC9EFF59}" type="pres">
      <dgm:prSet presAssocID="{0CAF467E-E121-4D41-A221-73481E3D90D9}" presName="vertSpace2b" presStyleCnt="0"/>
      <dgm:spPr/>
    </dgm:pt>
    <dgm:pt modelId="{C1786821-A68B-4BB9-AF70-9E4581FE4B26}" type="pres">
      <dgm:prSet presAssocID="{C3A94F17-71BF-4D30-B020-BA4F96E5A0C7}" presName="horz2" presStyleCnt="0"/>
      <dgm:spPr/>
    </dgm:pt>
    <dgm:pt modelId="{BC56B500-97A9-4B5C-9D1D-1F41B0D58443}" type="pres">
      <dgm:prSet presAssocID="{C3A94F17-71BF-4D30-B020-BA4F96E5A0C7}" presName="horzSpace2" presStyleCnt="0"/>
      <dgm:spPr/>
    </dgm:pt>
    <dgm:pt modelId="{6D9E9988-6E87-453C-AFE8-C0B3256F1156}" type="pres">
      <dgm:prSet presAssocID="{C3A94F17-71BF-4D30-B020-BA4F96E5A0C7}" presName="tx2" presStyleLbl="revTx" presStyleIdx="3" presStyleCnt="6"/>
      <dgm:spPr/>
      <dgm:t>
        <a:bodyPr/>
        <a:lstStyle/>
        <a:p>
          <a:endParaRPr lang="en-ZA"/>
        </a:p>
      </dgm:t>
    </dgm:pt>
    <dgm:pt modelId="{9D5E0B50-4DFF-4C05-99A2-2542F8DD357C}" type="pres">
      <dgm:prSet presAssocID="{C3A94F17-71BF-4D30-B020-BA4F96E5A0C7}" presName="vert2" presStyleCnt="0"/>
      <dgm:spPr/>
    </dgm:pt>
    <dgm:pt modelId="{5CC5FD9F-2A46-43AF-AC00-41BC93696761}" type="pres">
      <dgm:prSet presAssocID="{C3A94F17-71BF-4D30-B020-BA4F96E5A0C7}" presName="thinLine2b" presStyleLbl="callout" presStyleIdx="2" presStyleCnt="5"/>
      <dgm:spPr/>
    </dgm:pt>
    <dgm:pt modelId="{6E0157F4-A0FC-43B6-8369-52F60EBBB1F9}" type="pres">
      <dgm:prSet presAssocID="{C3A94F17-71BF-4D30-B020-BA4F96E5A0C7}" presName="vertSpace2b" presStyleCnt="0"/>
      <dgm:spPr/>
    </dgm:pt>
    <dgm:pt modelId="{BC7CCECA-D515-4D7F-A3E7-955B5B052DA9}" type="pres">
      <dgm:prSet presAssocID="{2CA3B99E-8AD7-435F-9B25-14F0C8081A15}" presName="horz2" presStyleCnt="0"/>
      <dgm:spPr/>
    </dgm:pt>
    <dgm:pt modelId="{767919A4-E805-4AB6-8988-F1689246E297}" type="pres">
      <dgm:prSet presAssocID="{2CA3B99E-8AD7-435F-9B25-14F0C8081A15}" presName="horzSpace2" presStyleCnt="0"/>
      <dgm:spPr/>
    </dgm:pt>
    <dgm:pt modelId="{C0BBEB2B-EB56-4D4F-B014-771DADE58B22}" type="pres">
      <dgm:prSet presAssocID="{2CA3B99E-8AD7-435F-9B25-14F0C8081A15}" presName="tx2" presStyleLbl="revTx" presStyleIdx="4" presStyleCnt="6"/>
      <dgm:spPr/>
      <dgm:t>
        <a:bodyPr/>
        <a:lstStyle/>
        <a:p>
          <a:endParaRPr lang="en-ZA"/>
        </a:p>
      </dgm:t>
    </dgm:pt>
    <dgm:pt modelId="{25026A9F-ED5F-4B18-8130-1DD8865D549F}" type="pres">
      <dgm:prSet presAssocID="{2CA3B99E-8AD7-435F-9B25-14F0C8081A15}" presName="vert2" presStyleCnt="0"/>
      <dgm:spPr/>
    </dgm:pt>
    <dgm:pt modelId="{052499DA-557A-4F22-9B18-0CBBF97B4581}" type="pres">
      <dgm:prSet presAssocID="{2CA3B99E-8AD7-435F-9B25-14F0C8081A15}" presName="thinLine2b" presStyleLbl="callout" presStyleIdx="3" presStyleCnt="5"/>
      <dgm:spPr/>
    </dgm:pt>
    <dgm:pt modelId="{31773B0A-5248-4D72-9CF8-592D25644196}" type="pres">
      <dgm:prSet presAssocID="{2CA3B99E-8AD7-435F-9B25-14F0C8081A15}" presName="vertSpace2b" presStyleCnt="0"/>
      <dgm:spPr/>
    </dgm:pt>
    <dgm:pt modelId="{25F008E3-AB0A-4B2C-B112-602C42CFC200}" type="pres">
      <dgm:prSet presAssocID="{32ECEF7C-A979-4175-BF1A-05075851C32B}" presName="horz2" presStyleCnt="0"/>
      <dgm:spPr/>
    </dgm:pt>
    <dgm:pt modelId="{26114745-0841-4621-93F3-D928D47FD7E0}" type="pres">
      <dgm:prSet presAssocID="{32ECEF7C-A979-4175-BF1A-05075851C32B}" presName="horzSpace2" presStyleCnt="0"/>
      <dgm:spPr/>
    </dgm:pt>
    <dgm:pt modelId="{3728CC37-18D8-42CD-976E-5884709D6EC2}" type="pres">
      <dgm:prSet presAssocID="{32ECEF7C-A979-4175-BF1A-05075851C32B}" presName="tx2" presStyleLbl="revTx" presStyleIdx="5" presStyleCnt="6"/>
      <dgm:spPr/>
      <dgm:t>
        <a:bodyPr/>
        <a:lstStyle/>
        <a:p>
          <a:endParaRPr lang="en-ZA"/>
        </a:p>
      </dgm:t>
    </dgm:pt>
    <dgm:pt modelId="{58A62F14-7242-4B33-8D8B-B1B6EEEC474A}" type="pres">
      <dgm:prSet presAssocID="{32ECEF7C-A979-4175-BF1A-05075851C32B}" presName="vert2" presStyleCnt="0"/>
      <dgm:spPr/>
    </dgm:pt>
    <dgm:pt modelId="{1B11C978-2FF8-4099-901A-03383CA53F6E}" type="pres">
      <dgm:prSet presAssocID="{32ECEF7C-A979-4175-BF1A-05075851C32B}" presName="thinLine2b" presStyleLbl="callout" presStyleIdx="4" presStyleCnt="5"/>
      <dgm:spPr/>
    </dgm:pt>
    <dgm:pt modelId="{36FA11C4-5805-499B-89CA-4C304D927A98}" type="pres">
      <dgm:prSet presAssocID="{32ECEF7C-A979-4175-BF1A-05075851C32B}" presName="vertSpace2b" presStyleCnt="0"/>
      <dgm:spPr/>
    </dgm:pt>
  </dgm:ptLst>
  <dgm:cxnLst>
    <dgm:cxn modelId="{0BF5A57B-0138-4CD0-B19D-C1BE8DD25294}" type="presOf" srcId="{C3F7A0D3-2A2F-4B48-9077-A06252C27A7C}" destId="{EE529406-7CB2-4248-BA13-473D7BB4AA5C}" srcOrd="0" destOrd="0" presId="urn:microsoft.com/office/officeart/2008/layout/LinedList"/>
    <dgm:cxn modelId="{08BDDFFE-C353-444C-B40D-76E9F9A77F61}" srcId="{617206AC-6770-42FF-856F-B59F7950A5EB}" destId="{2CA3B99E-8AD7-435F-9B25-14F0C8081A15}" srcOrd="3" destOrd="0" parTransId="{7A3B1F82-8DA4-4EB3-A34F-2E6D9F0FC69E}" sibTransId="{FA53710D-720C-4492-818D-3999A874CDBE}"/>
    <dgm:cxn modelId="{7C297C03-4496-4755-9A22-6C84F2E70334}" type="presOf" srcId="{2CA3B99E-8AD7-435F-9B25-14F0C8081A15}" destId="{C0BBEB2B-EB56-4D4F-B014-771DADE58B22}" srcOrd="0" destOrd="0" presId="urn:microsoft.com/office/officeart/2008/layout/LinedList"/>
    <dgm:cxn modelId="{2D52792F-CE77-4AA6-8709-FC6E64E6A361}" srcId="{617206AC-6770-42FF-856F-B59F7950A5EB}" destId="{C3A94F17-71BF-4D30-B020-BA4F96E5A0C7}" srcOrd="2" destOrd="0" parTransId="{020ADFD0-2BAB-4B15-A77B-DCCD9A08EC97}" sibTransId="{3E20B4BD-A060-4B74-89E8-EDA46180D99E}"/>
    <dgm:cxn modelId="{086B680E-DC86-4E57-B061-B3C543AE7946}" srcId="{617206AC-6770-42FF-856F-B59F7950A5EB}" destId="{32ECEF7C-A979-4175-BF1A-05075851C32B}" srcOrd="4" destOrd="0" parTransId="{2C84F4F4-DF35-4D10-B520-7FC710011C01}" sibTransId="{BB1E4E84-DE10-4301-8F0C-A50857AB5064}"/>
    <dgm:cxn modelId="{65D43725-1BAC-4D3F-B40B-85B33F778EA5}" type="presOf" srcId="{617206AC-6770-42FF-856F-B59F7950A5EB}" destId="{E42B578C-D715-4070-B1C0-C3AE44771B39}" srcOrd="0" destOrd="0" presId="urn:microsoft.com/office/officeart/2008/layout/LinedList"/>
    <dgm:cxn modelId="{BD1187B1-FC34-4E67-85B0-FADF2DA3E114}" type="presOf" srcId="{32ECEF7C-A979-4175-BF1A-05075851C32B}" destId="{3728CC37-18D8-42CD-976E-5884709D6EC2}" srcOrd="0" destOrd="0" presId="urn:microsoft.com/office/officeart/2008/layout/LinedList"/>
    <dgm:cxn modelId="{EC8418FE-ACAD-4DE8-BFFF-1B47A8D10E80}" srcId="{617206AC-6770-42FF-856F-B59F7950A5EB}" destId="{B6FD99F7-8CDC-4347-810A-3D2D88CA5629}" srcOrd="0" destOrd="0" parTransId="{0A99F2B5-413E-4345-A0F4-32D7464294C5}" sibTransId="{A6497605-7FC3-49A2-B8FC-DBB2EBD187CE}"/>
    <dgm:cxn modelId="{C91883E9-B158-404D-A7E3-2BD9F7FC10A8}" type="presOf" srcId="{0CAF467E-E121-4D41-A221-73481E3D90D9}" destId="{9240D066-E61C-44E1-9C8C-28D3E17A5E6F}" srcOrd="0" destOrd="0" presId="urn:microsoft.com/office/officeart/2008/layout/LinedList"/>
    <dgm:cxn modelId="{616C5E07-ACA4-41E5-B15A-4AC3BD2C3C24}" srcId="{C3F7A0D3-2A2F-4B48-9077-A06252C27A7C}" destId="{617206AC-6770-42FF-856F-B59F7950A5EB}" srcOrd="0" destOrd="0" parTransId="{2F3E9D5A-A4A1-4454-835C-6945BD36BED9}" sibTransId="{A0E38884-E665-4721-B73A-3D43179AE474}"/>
    <dgm:cxn modelId="{46232156-512F-4C8D-BB6A-697B36DB3624}" type="presOf" srcId="{B6FD99F7-8CDC-4347-810A-3D2D88CA5629}" destId="{70363B68-7C13-4033-A9EC-7AC8442A76C6}" srcOrd="0" destOrd="0" presId="urn:microsoft.com/office/officeart/2008/layout/LinedList"/>
    <dgm:cxn modelId="{FFCCE323-6A7A-44D9-8F70-4A695D5D80F0}" type="presOf" srcId="{C3A94F17-71BF-4D30-B020-BA4F96E5A0C7}" destId="{6D9E9988-6E87-453C-AFE8-C0B3256F1156}" srcOrd="0" destOrd="0" presId="urn:microsoft.com/office/officeart/2008/layout/LinedList"/>
    <dgm:cxn modelId="{38CF7410-72B2-49D3-9F5F-F43FC5F1F5E2}" srcId="{617206AC-6770-42FF-856F-B59F7950A5EB}" destId="{0CAF467E-E121-4D41-A221-73481E3D90D9}" srcOrd="1" destOrd="0" parTransId="{E89FF89B-95B4-4B6F-A0A5-AF18F3BE646C}" sibTransId="{BB219F15-28E9-48CC-942D-2E7B40CEF8E2}"/>
    <dgm:cxn modelId="{A6F53C5D-F59C-43EB-A436-30856E682D61}" type="presParOf" srcId="{EE529406-7CB2-4248-BA13-473D7BB4AA5C}" destId="{4D892F45-6F1B-4AE5-BF33-382DAE20ABD6}" srcOrd="0" destOrd="0" presId="urn:microsoft.com/office/officeart/2008/layout/LinedList"/>
    <dgm:cxn modelId="{99944D17-77E8-4D64-A776-1C01883D3B7D}" type="presParOf" srcId="{EE529406-7CB2-4248-BA13-473D7BB4AA5C}" destId="{9925C726-9576-404A-9DBC-A0DD63D5C840}" srcOrd="1" destOrd="0" presId="urn:microsoft.com/office/officeart/2008/layout/LinedList"/>
    <dgm:cxn modelId="{BBEB680C-20FC-4C12-AE94-77D6DADD76CA}" type="presParOf" srcId="{9925C726-9576-404A-9DBC-A0DD63D5C840}" destId="{E42B578C-D715-4070-B1C0-C3AE44771B39}" srcOrd="0" destOrd="0" presId="urn:microsoft.com/office/officeart/2008/layout/LinedList"/>
    <dgm:cxn modelId="{5918E299-2E41-4FD5-8B68-BCAFCDC6713E}" type="presParOf" srcId="{9925C726-9576-404A-9DBC-A0DD63D5C840}" destId="{BE830A52-A293-44CB-923F-5029618502C4}" srcOrd="1" destOrd="0" presId="urn:microsoft.com/office/officeart/2008/layout/LinedList"/>
    <dgm:cxn modelId="{EE04BE04-F87D-45A7-9BF6-A6891A684DFF}" type="presParOf" srcId="{BE830A52-A293-44CB-923F-5029618502C4}" destId="{90871D15-1DEB-4EC9-AE8B-1E7634EAD806}" srcOrd="0" destOrd="0" presId="urn:microsoft.com/office/officeart/2008/layout/LinedList"/>
    <dgm:cxn modelId="{E64E81AC-E3FD-4F3C-9BBA-8894280AE9FD}" type="presParOf" srcId="{BE830A52-A293-44CB-923F-5029618502C4}" destId="{421D2472-9428-4E00-BF35-C839FF2A0EAF}" srcOrd="1" destOrd="0" presId="urn:microsoft.com/office/officeart/2008/layout/LinedList"/>
    <dgm:cxn modelId="{76075AC5-E98B-4D19-9880-3A6982D1B45C}" type="presParOf" srcId="{421D2472-9428-4E00-BF35-C839FF2A0EAF}" destId="{FA02426F-EF01-4A60-B505-E01781DBD37A}" srcOrd="0" destOrd="0" presId="urn:microsoft.com/office/officeart/2008/layout/LinedList"/>
    <dgm:cxn modelId="{2B08D8CD-F874-4F05-8F00-6EC3C111F506}" type="presParOf" srcId="{421D2472-9428-4E00-BF35-C839FF2A0EAF}" destId="{70363B68-7C13-4033-A9EC-7AC8442A76C6}" srcOrd="1" destOrd="0" presId="urn:microsoft.com/office/officeart/2008/layout/LinedList"/>
    <dgm:cxn modelId="{4D1A65FE-52F5-4428-82C5-0735FA609486}" type="presParOf" srcId="{421D2472-9428-4E00-BF35-C839FF2A0EAF}" destId="{25A35CE0-75E6-486E-9C58-804B3325EA0F}" srcOrd="2" destOrd="0" presId="urn:microsoft.com/office/officeart/2008/layout/LinedList"/>
    <dgm:cxn modelId="{954D4F21-4AC2-4270-B17E-0ECAABAFFB0C}" type="presParOf" srcId="{BE830A52-A293-44CB-923F-5029618502C4}" destId="{8D4D554F-4479-496D-B820-AC498B341FDF}" srcOrd="2" destOrd="0" presId="urn:microsoft.com/office/officeart/2008/layout/LinedList"/>
    <dgm:cxn modelId="{CCD1E2CF-6EEC-485F-9C19-71D2F08AEC7F}" type="presParOf" srcId="{BE830A52-A293-44CB-923F-5029618502C4}" destId="{A34CB4D2-7D39-4EFC-B7AF-8458DAF0D9DA}" srcOrd="3" destOrd="0" presId="urn:microsoft.com/office/officeart/2008/layout/LinedList"/>
    <dgm:cxn modelId="{BF637C32-1BDC-4ECB-BBBD-57233B19E333}" type="presParOf" srcId="{BE830A52-A293-44CB-923F-5029618502C4}" destId="{F6EC1FDC-3FBE-4EAF-B39A-F8C154C800DB}" srcOrd="4" destOrd="0" presId="urn:microsoft.com/office/officeart/2008/layout/LinedList"/>
    <dgm:cxn modelId="{9A768DBF-65C2-4DFC-9D4D-47F647417FAF}" type="presParOf" srcId="{F6EC1FDC-3FBE-4EAF-B39A-F8C154C800DB}" destId="{883EA3E2-C1F9-4F37-8E5A-03A3FCD3AD5E}" srcOrd="0" destOrd="0" presId="urn:microsoft.com/office/officeart/2008/layout/LinedList"/>
    <dgm:cxn modelId="{1EA3B6A0-0C2B-4405-AD98-6209036BB04D}" type="presParOf" srcId="{F6EC1FDC-3FBE-4EAF-B39A-F8C154C800DB}" destId="{9240D066-E61C-44E1-9C8C-28D3E17A5E6F}" srcOrd="1" destOrd="0" presId="urn:microsoft.com/office/officeart/2008/layout/LinedList"/>
    <dgm:cxn modelId="{EA27718A-49EA-40BA-938A-997CFC24EC6E}" type="presParOf" srcId="{F6EC1FDC-3FBE-4EAF-B39A-F8C154C800DB}" destId="{B5DB7ECE-E098-431D-9A37-9633C72F2C9D}" srcOrd="2" destOrd="0" presId="urn:microsoft.com/office/officeart/2008/layout/LinedList"/>
    <dgm:cxn modelId="{F083382B-5DFE-4A7A-9BA0-1F949D1EFDF1}" type="presParOf" srcId="{BE830A52-A293-44CB-923F-5029618502C4}" destId="{3AB67B1F-9C7B-4F00-8068-9FEBF2996909}" srcOrd="5" destOrd="0" presId="urn:microsoft.com/office/officeart/2008/layout/LinedList"/>
    <dgm:cxn modelId="{1A54B0BF-733D-433B-AC4A-B6B68B677BE7}" type="presParOf" srcId="{BE830A52-A293-44CB-923F-5029618502C4}" destId="{20AA538C-531C-448E-866E-B1E3AC9EFF59}" srcOrd="6" destOrd="0" presId="urn:microsoft.com/office/officeart/2008/layout/LinedList"/>
    <dgm:cxn modelId="{700092AC-36CD-4599-9D10-A7B57383F65C}" type="presParOf" srcId="{BE830A52-A293-44CB-923F-5029618502C4}" destId="{C1786821-A68B-4BB9-AF70-9E4581FE4B26}" srcOrd="7" destOrd="0" presId="urn:microsoft.com/office/officeart/2008/layout/LinedList"/>
    <dgm:cxn modelId="{1A74FCA3-3855-45D4-9FFA-39C99BB99F95}" type="presParOf" srcId="{C1786821-A68B-4BB9-AF70-9E4581FE4B26}" destId="{BC56B500-97A9-4B5C-9D1D-1F41B0D58443}" srcOrd="0" destOrd="0" presId="urn:microsoft.com/office/officeart/2008/layout/LinedList"/>
    <dgm:cxn modelId="{9B5C13C9-C6CB-42C9-8E24-229E677CB039}" type="presParOf" srcId="{C1786821-A68B-4BB9-AF70-9E4581FE4B26}" destId="{6D9E9988-6E87-453C-AFE8-C0B3256F1156}" srcOrd="1" destOrd="0" presId="urn:microsoft.com/office/officeart/2008/layout/LinedList"/>
    <dgm:cxn modelId="{94397BF2-DA2A-44F2-8231-97FC47CEBB05}" type="presParOf" srcId="{C1786821-A68B-4BB9-AF70-9E4581FE4B26}" destId="{9D5E0B50-4DFF-4C05-99A2-2542F8DD357C}" srcOrd="2" destOrd="0" presId="urn:microsoft.com/office/officeart/2008/layout/LinedList"/>
    <dgm:cxn modelId="{29DF1116-69EE-4D49-B2CF-A7152B81CFBC}" type="presParOf" srcId="{BE830A52-A293-44CB-923F-5029618502C4}" destId="{5CC5FD9F-2A46-43AF-AC00-41BC93696761}" srcOrd="8" destOrd="0" presId="urn:microsoft.com/office/officeart/2008/layout/LinedList"/>
    <dgm:cxn modelId="{013AD6B0-37EE-4E44-A730-C262E648FF30}" type="presParOf" srcId="{BE830A52-A293-44CB-923F-5029618502C4}" destId="{6E0157F4-A0FC-43B6-8369-52F60EBBB1F9}" srcOrd="9" destOrd="0" presId="urn:microsoft.com/office/officeart/2008/layout/LinedList"/>
    <dgm:cxn modelId="{BCFF103D-AB58-49E0-B65E-111800ECB3A9}" type="presParOf" srcId="{BE830A52-A293-44CB-923F-5029618502C4}" destId="{BC7CCECA-D515-4D7F-A3E7-955B5B052DA9}" srcOrd="10" destOrd="0" presId="urn:microsoft.com/office/officeart/2008/layout/LinedList"/>
    <dgm:cxn modelId="{010641FF-3B8E-447D-8A08-DCB803FB1F08}" type="presParOf" srcId="{BC7CCECA-D515-4D7F-A3E7-955B5B052DA9}" destId="{767919A4-E805-4AB6-8988-F1689246E297}" srcOrd="0" destOrd="0" presId="urn:microsoft.com/office/officeart/2008/layout/LinedList"/>
    <dgm:cxn modelId="{28E1600C-E067-4294-AB2B-43A45549BD72}" type="presParOf" srcId="{BC7CCECA-D515-4D7F-A3E7-955B5B052DA9}" destId="{C0BBEB2B-EB56-4D4F-B014-771DADE58B22}" srcOrd="1" destOrd="0" presId="urn:microsoft.com/office/officeart/2008/layout/LinedList"/>
    <dgm:cxn modelId="{0114BFC1-D788-4D38-A534-327B6C9440AA}" type="presParOf" srcId="{BC7CCECA-D515-4D7F-A3E7-955B5B052DA9}" destId="{25026A9F-ED5F-4B18-8130-1DD8865D549F}" srcOrd="2" destOrd="0" presId="urn:microsoft.com/office/officeart/2008/layout/LinedList"/>
    <dgm:cxn modelId="{37539FA8-1DF0-4A4B-A46D-3673BE182C5E}" type="presParOf" srcId="{BE830A52-A293-44CB-923F-5029618502C4}" destId="{052499DA-557A-4F22-9B18-0CBBF97B4581}" srcOrd="11" destOrd="0" presId="urn:microsoft.com/office/officeart/2008/layout/LinedList"/>
    <dgm:cxn modelId="{44B62CB5-A548-4983-8C2A-47B7D59E301A}" type="presParOf" srcId="{BE830A52-A293-44CB-923F-5029618502C4}" destId="{31773B0A-5248-4D72-9CF8-592D25644196}" srcOrd="12" destOrd="0" presId="urn:microsoft.com/office/officeart/2008/layout/LinedList"/>
    <dgm:cxn modelId="{6429BAC9-4AD8-414D-B532-D92E511B83F3}" type="presParOf" srcId="{BE830A52-A293-44CB-923F-5029618502C4}" destId="{25F008E3-AB0A-4B2C-B112-602C42CFC200}" srcOrd="13" destOrd="0" presId="urn:microsoft.com/office/officeart/2008/layout/LinedList"/>
    <dgm:cxn modelId="{1C46CF05-63FE-4F2C-9218-16383E24B7AD}" type="presParOf" srcId="{25F008E3-AB0A-4B2C-B112-602C42CFC200}" destId="{26114745-0841-4621-93F3-D928D47FD7E0}" srcOrd="0" destOrd="0" presId="urn:microsoft.com/office/officeart/2008/layout/LinedList"/>
    <dgm:cxn modelId="{80F039CD-4E7D-4EE5-B3A9-DFE405342C46}" type="presParOf" srcId="{25F008E3-AB0A-4B2C-B112-602C42CFC200}" destId="{3728CC37-18D8-42CD-976E-5884709D6EC2}" srcOrd="1" destOrd="0" presId="urn:microsoft.com/office/officeart/2008/layout/LinedList"/>
    <dgm:cxn modelId="{98E43ED5-F011-482C-9F04-31618BC5FB2E}" type="presParOf" srcId="{25F008E3-AB0A-4B2C-B112-602C42CFC200}" destId="{58A62F14-7242-4B33-8D8B-B1B6EEEC474A}" srcOrd="2" destOrd="0" presId="urn:microsoft.com/office/officeart/2008/layout/LinedList"/>
    <dgm:cxn modelId="{52A2F453-FCBA-407E-8EAA-09A4E46A7437}" type="presParOf" srcId="{BE830A52-A293-44CB-923F-5029618502C4}" destId="{1B11C978-2FF8-4099-901A-03383CA53F6E}" srcOrd="14" destOrd="0" presId="urn:microsoft.com/office/officeart/2008/layout/LinedList"/>
    <dgm:cxn modelId="{1AC9CAD7-BFD8-4132-B356-5C5E531ED5EC}" type="presParOf" srcId="{BE830A52-A293-44CB-923F-5029618502C4}" destId="{36FA11C4-5805-499B-89CA-4C304D927A98}" srcOrd="15"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92F45-6F1B-4AE5-BF33-382DAE20ABD6}">
      <dsp:nvSpPr>
        <dsp:cNvPr id="0" name=""/>
        <dsp:cNvSpPr/>
      </dsp:nvSpPr>
      <dsp:spPr>
        <a:xfrm>
          <a:off x="0" y="2182"/>
          <a:ext cx="60960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2B578C-D715-4070-B1C0-C3AE44771B39}">
      <dsp:nvSpPr>
        <dsp:cNvPr id="0" name=""/>
        <dsp:cNvSpPr/>
      </dsp:nvSpPr>
      <dsp:spPr>
        <a:xfrm rot="5400000" flipV="1">
          <a:off x="4840" y="1475748"/>
          <a:ext cx="2091851" cy="10396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ctr" defTabSz="933450">
            <a:lnSpc>
              <a:spcPct val="90000"/>
            </a:lnSpc>
            <a:spcBef>
              <a:spcPct val="0"/>
            </a:spcBef>
            <a:spcAft>
              <a:spcPct val="35000"/>
            </a:spcAft>
          </a:pPr>
          <a:r>
            <a:rPr lang="en-ZA" sz="2100" b="1" kern="1200" dirty="0" smtClean="0"/>
            <a:t>STRUCTURE OF </a:t>
          </a:r>
          <a:r>
            <a:rPr lang="en-ZA" sz="2100" b="1" kern="1200" dirty="0" smtClean="0"/>
            <a:t>PAPER PRESENTATION</a:t>
          </a:r>
          <a:endParaRPr lang="en-ZA" sz="2100" b="1" kern="1200" dirty="0"/>
        </a:p>
      </dsp:txBody>
      <dsp:txXfrm rot="10800000">
        <a:off x="4840" y="1475748"/>
        <a:ext cx="2091851" cy="1039693"/>
      </dsp:txXfrm>
    </dsp:sp>
    <dsp:sp modelId="{70363B68-7C13-4033-A9EC-7AC8442A76C6}">
      <dsp:nvSpPr>
        <dsp:cNvPr id="0" name=""/>
        <dsp:cNvSpPr/>
      </dsp:nvSpPr>
      <dsp:spPr>
        <a:xfrm>
          <a:off x="2166860" y="40481"/>
          <a:ext cx="3925490" cy="765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ZA" sz="1600" b="1" kern="1200" dirty="0" smtClean="0"/>
            <a:t>1. Introduction and background</a:t>
          </a:r>
          <a:endParaRPr lang="en-ZA" sz="1600" b="1" kern="1200" dirty="0"/>
        </a:p>
      </dsp:txBody>
      <dsp:txXfrm>
        <a:off x="2166860" y="40481"/>
        <a:ext cx="3925490" cy="765968"/>
      </dsp:txXfrm>
    </dsp:sp>
    <dsp:sp modelId="{8D4D554F-4479-496D-B820-AC498B341FDF}">
      <dsp:nvSpPr>
        <dsp:cNvPr id="0" name=""/>
        <dsp:cNvSpPr/>
      </dsp:nvSpPr>
      <dsp:spPr>
        <a:xfrm>
          <a:off x="2091851" y="806450"/>
          <a:ext cx="400049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240D066-E61C-44E1-9C8C-28D3E17A5E6F}">
      <dsp:nvSpPr>
        <dsp:cNvPr id="0" name=""/>
        <dsp:cNvSpPr/>
      </dsp:nvSpPr>
      <dsp:spPr>
        <a:xfrm>
          <a:off x="2166860" y="844748"/>
          <a:ext cx="3925490" cy="765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ZA" sz="1600" b="1" kern="1200" dirty="0" smtClean="0"/>
            <a:t>2. Methodology</a:t>
          </a:r>
          <a:endParaRPr lang="en-ZA" sz="1600" b="1" kern="1200" dirty="0"/>
        </a:p>
      </dsp:txBody>
      <dsp:txXfrm>
        <a:off x="2166860" y="844748"/>
        <a:ext cx="3925490" cy="765968"/>
      </dsp:txXfrm>
    </dsp:sp>
    <dsp:sp modelId="{3AB67B1F-9C7B-4F00-8068-9FEBF2996909}">
      <dsp:nvSpPr>
        <dsp:cNvPr id="0" name=""/>
        <dsp:cNvSpPr/>
      </dsp:nvSpPr>
      <dsp:spPr>
        <a:xfrm>
          <a:off x="2091851" y="1610717"/>
          <a:ext cx="400049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D9E9988-6E87-453C-AFE8-C0B3256F1156}">
      <dsp:nvSpPr>
        <dsp:cNvPr id="0" name=""/>
        <dsp:cNvSpPr/>
      </dsp:nvSpPr>
      <dsp:spPr>
        <a:xfrm>
          <a:off x="2166860" y="1649015"/>
          <a:ext cx="3925490" cy="765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ZA" sz="1600" b="1" kern="1200" dirty="0" smtClean="0">
              <a:solidFill>
                <a:schemeClr val="tx1"/>
              </a:solidFill>
            </a:rPr>
            <a:t>3. Literature review</a:t>
          </a:r>
          <a:endParaRPr lang="en-ZA" sz="1600" b="1" kern="1200" dirty="0">
            <a:solidFill>
              <a:schemeClr val="tx1"/>
            </a:solidFill>
          </a:endParaRPr>
        </a:p>
      </dsp:txBody>
      <dsp:txXfrm>
        <a:off x="2166860" y="1649015"/>
        <a:ext cx="3925490" cy="765968"/>
      </dsp:txXfrm>
    </dsp:sp>
    <dsp:sp modelId="{5CC5FD9F-2A46-43AF-AC00-41BC93696761}">
      <dsp:nvSpPr>
        <dsp:cNvPr id="0" name=""/>
        <dsp:cNvSpPr/>
      </dsp:nvSpPr>
      <dsp:spPr>
        <a:xfrm>
          <a:off x="2091851" y="2414984"/>
          <a:ext cx="400049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BBEB2B-EB56-4D4F-B014-771DADE58B22}">
      <dsp:nvSpPr>
        <dsp:cNvPr id="0" name=""/>
        <dsp:cNvSpPr/>
      </dsp:nvSpPr>
      <dsp:spPr>
        <a:xfrm>
          <a:off x="2166860" y="2453282"/>
          <a:ext cx="3925490" cy="765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ZA" sz="1600" b="1" kern="1200" dirty="0" smtClean="0"/>
            <a:t>4. Discussion and study findings</a:t>
          </a:r>
          <a:endParaRPr lang="en-ZA" sz="1600" b="1" kern="1200" dirty="0"/>
        </a:p>
      </dsp:txBody>
      <dsp:txXfrm>
        <a:off x="2166860" y="2453282"/>
        <a:ext cx="3925490" cy="765968"/>
      </dsp:txXfrm>
    </dsp:sp>
    <dsp:sp modelId="{052499DA-557A-4F22-9B18-0CBBF97B4581}">
      <dsp:nvSpPr>
        <dsp:cNvPr id="0" name=""/>
        <dsp:cNvSpPr/>
      </dsp:nvSpPr>
      <dsp:spPr>
        <a:xfrm>
          <a:off x="2091851" y="3219251"/>
          <a:ext cx="400049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28CC37-18D8-42CD-976E-5884709D6EC2}">
      <dsp:nvSpPr>
        <dsp:cNvPr id="0" name=""/>
        <dsp:cNvSpPr/>
      </dsp:nvSpPr>
      <dsp:spPr>
        <a:xfrm>
          <a:off x="2166860" y="3257549"/>
          <a:ext cx="3925490" cy="765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ZA" sz="1600" b="1" kern="1200" dirty="0" smtClean="0"/>
            <a:t>5. Conclusion and recommendation</a:t>
          </a:r>
          <a:endParaRPr lang="en-ZA" sz="1600" b="1" kern="1200" dirty="0"/>
        </a:p>
      </dsp:txBody>
      <dsp:txXfrm>
        <a:off x="2166860" y="3257549"/>
        <a:ext cx="3925490" cy="765968"/>
      </dsp:txXfrm>
    </dsp:sp>
    <dsp:sp modelId="{1B11C978-2FF8-4099-901A-03383CA53F6E}">
      <dsp:nvSpPr>
        <dsp:cNvPr id="0" name=""/>
        <dsp:cNvSpPr/>
      </dsp:nvSpPr>
      <dsp:spPr>
        <a:xfrm>
          <a:off x="2091851" y="4023518"/>
          <a:ext cx="400049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6888"/>
          </a:xfrm>
          <a:prstGeom prst="rect">
            <a:avLst/>
          </a:prstGeom>
        </p:spPr>
        <p:txBody>
          <a:bodyPr vert="horz" lIns="95720" tIns="47860" rIns="95720" bIns="47860" rtlCol="0"/>
          <a:lstStyle>
            <a:lvl1pPr algn="l" fontAlgn="auto">
              <a:spcBef>
                <a:spcPts val="0"/>
              </a:spcBef>
              <a:spcAft>
                <a:spcPts val="0"/>
              </a:spcAft>
              <a:defRPr sz="1300">
                <a:latin typeface="+mn-lt"/>
                <a:cs typeface="+mn-cs"/>
              </a:defRPr>
            </a:lvl1pPr>
          </a:lstStyle>
          <a:p>
            <a:pPr>
              <a:defRPr/>
            </a:pPr>
            <a:endParaRPr lang="en-US"/>
          </a:p>
        </p:txBody>
      </p:sp>
      <p:sp>
        <p:nvSpPr>
          <p:cNvPr id="3" name="Date Placeholder 2"/>
          <p:cNvSpPr>
            <a:spLocks noGrp="1"/>
          </p:cNvSpPr>
          <p:nvPr>
            <p:ph type="dt" idx="1"/>
          </p:nvPr>
        </p:nvSpPr>
        <p:spPr>
          <a:xfrm>
            <a:off x="3857625" y="0"/>
            <a:ext cx="2951163" cy="496888"/>
          </a:xfrm>
          <a:prstGeom prst="rect">
            <a:avLst/>
          </a:prstGeom>
        </p:spPr>
        <p:txBody>
          <a:bodyPr vert="horz" lIns="95720" tIns="47860" rIns="95720" bIns="47860" rtlCol="0"/>
          <a:lstStyle>
            <a:lvl1pPr algn="r" fontAlgn="auto">
              <a:spcBef>
                <a:spcPts val="0"/>
              </a:spcBef>
              <a:spcAft>
                <a:spcPts val="0"/>
              </a:spcAft>
              <a:defRPr sz="1300">
                <a:latin typeface="+mn-lt"/>
                <a:cs typeface="+mn-cs"/>
              </a:defRPr>
            </a:lvl1pPr>
          </a:lstStyle>
          <a:p>
            <a:pPr>
              <a:defRPr/>
            </a:pPr>
            <a:fld id="{7E3E2BBC-2FD9-448B-9163-F584AF4C5734}" type="datetimeFigureOut">
              <a:rPr lang="en-US"/>
              <a:pPr>
                <a:defRPr/>
              </a:pPr>
              <a:t>5/20/2014</a:t>
            </a:fld>
            <a:endParaRPr lang="en-US" dirty="0"/>
          </a:p>
        </p:txBody>
      </p:sp>
      <p:sp>
        <p:nvSpPr>
          <p:cNvPr id="4" name="Slide Image Placeholder 3"/>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5720" tIns="47860" rIns="95720" bIns="47860" rtlCol="0" anchor="ctr"/>
          <a:lstStyle/>
          <a:p>
            <a:pPr lvl="0"/>
            <a:endParaRPr lang="en-US" noProof="0" dirty="0"/>
          </a:p>
        </p:txBody>
      </p:sp>
      <p:sp>
        <p:nvSpPr>
          <p:cNvPr id="5" name="Notes Placeholder 4"/>
          <p:cNvSpPr>
            <a:spLocks noGrp="1"/>
          </p:cNvSpPr>
          <p:nvPr>
            <p:ph type="body" sz="quarter" idx="3"/>
          </p:nvPr>
        </p:nvSpPr>
        <p:spPr>
          <a:xfrm>
            <a:off x="681038" y="4722813"/>
            <a:ext cx="5448300" cy="4473575"/>
          </a:xfrm>
          <a:prstGeom prst="rect">
            <a:avLst/>
          </a:prstGeom>
        </p:spPr>
        <p:txBody>
          <a:bodyPr vert="horz" lIns="95720" tIns="47860" rIns="95720" bIns="4786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9444038"/>
            <a:ext cx="2951163" cy="496887"/>
          </a:xfrm>
          <a:prstGeom prst="rect">
            <a:avLst/>
          </a:prstGeom>
        </p:spPr>
        <p:txBody>
          <a:bodyPr vert="horz" lIns="95720" tIns="47860" rIns="95720" bIns="47860" rtlCol="0" anchor="b"/>
          <a:lstStyle>
            <a:lvl1pPr algn="l" fontAlgn="auto">
              <a:spcBef>
                <a:spcPts val="0"/>
              </a:spcBef>
              <a:spcAft>
                <a:spcPts val="0"/>
              </a:spcAft>
              <a:defRPr sz="13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57625" y="9444038"/>
            <a:ext cx="2951163" cy="496887"/>
          </a:xfrm>
          <a:prstGeom prst="rect">
            <a:avLst/>
          </a:prstGeom>
        </p:spPr>
        <p:txBody>
          <a:bodyPr vert="horz" lIns="95720" tIns="47860" rIns="95720" bIns="47860" rtlCol="0" anchor="b"/>
          <a:lstStyle>
            <a:lvl1pPr algn="r" fontAlgn="auto">
              <a:spcBef>
                <a:spcPts val="0"/>
              </a:spcBef>
              <a:spcAft>
                <a:spcPts val="0"/>
              </a:spcAft>
              <a:defRPr sz="1300">
                <a:latin typeface="+mn-lt"/>
                <a:cs typeface="+mn-cs"/>
              </a:defRPr>
            </a:lvl1pPr>
          </a:lstStyle>
          <a:p>
            <a:pPr>
              <a:defRPr/>
            </a:pPr>
            <a:fld id="{BFC44CA0-2007-47E4-90D1-D40C626C4D69}" type="slidenum">
              <a:rPr lang="en-US"/>
              <a:pPr>
                <a:defRPr/>
              </a:pPr>
              <a:t>‹#›</a:t>
            </a:fld>
            <a:endParaRPr lang="en-US" dirty="0"/>
          </a:p>
        </p:txBody>
      </p:sp>
    </p:spTree>
    <p:extLst>
      <p:ext uri="{BB962C8B-B14F-4D97-AF65-F5344CB8AC3E}">
        <p14:creationId xmlns:p14="http://schemas.microsoft.com/office/powerpoint/2010/main" val="31737182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This presentation demonstrates the new capabilities of PowerPoint and it is best viewed in Slide Show. These slides are designed to give you great ideas for the presentations you’ll create in PowerPoint 2010!</a:t>
            </a:r>
          </a:p>
          <a:p>
            <a:pPr eaLnBrk="1" hangingPunct="1">
              <a:spcBef>
                <a:spcPct val="0"/>
              </a:spcBef>
            </a:pPr>
            <a:endParaRPr lang="en-US" altLang="en-US" smtClean="0"/>
          </a:p>
          <a:p>
            <a:pPr eaLnBrk="1" hangingPunct="1">
              <a:spcBef>
                <a:spcPct val="0"/>
              </a:spcBef>
            </a:pPr>
            <a:r>
              <a:rPr lang="en-US" altLang="en-US" smtClean="0"/>
              <a:t>For more sample templates, click the File tab, and then on the New tab, click Sample Templates.</a:t>
            </a:r>
          </a:p>
        </p:txBody>
      </p:sp>
      <p:sp>
        <p:nvSpPr>
          <p:cNvPr id="542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ADF783E-2E61-4248-899E-A6DC5536E404}" type="slidenum">
              <a:rPr lang="en-US" smtClean="0"/>
              <a:pPr fontAlgn="base">
                <a:spcBef>
                  <a:spcPct val="0"/>
                </a:spcBef>
                <a:spcAft>
                  <a:spcPct val="0"/>
                </a:spcAft>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53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C587C6-AB35-48C6-AB0E-75D687711A3D}" type="slidenum">
              <a:rPr lang="en-US" smtClean="0"/>
              <a:pPr fontAlgn="base">
                <a:spcBef>
                  <a:spcPct val="0"/>
                </a:spcBef>
                <a:spcAft>
                  <a:spcPct val="0"/>
                </a:spcAft>
                <a:defRPr/>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632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C7C49AD-BBF1-4469-B48A-EBC1DAA5EC24}" type="slidenum">
              <a:rPr lang="en-US" smtClean="0">
                <a:solidFill>
                  <a:srgbClr val="000000"/>
                </a:solidFill>
              </a:rPr>
              <a:pPr fontAlgn="base">
                <a:spcBef>
                  <a:spcPct val="0"/>
                </a:spcBef>
                <a:spcAft>
                  <a:spcPct val="0"/>
                </a:spcAft>
                <a:defRPr/>
              </a:pPr>
              <a:t>3</a:t>
            </a:fld>
            <a:endParaRPr lang="en-US" smtClean="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Economic growth</a:t>
            </a:r>
          </a:p>
        </p:txBody>
      </p:sp>
      <p:sp>
        <p:nvSpPr>
          <p:cNvPr id="573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E048CF-43AF-45C2-88D6-EF5378330C6A}" type="slidenum">
              <a:rPr lang="en-US" smtClean="0">
                <a:solidFill>
                  <a:srgbClr val="000000"/>
                </a:solidFill>
              </a:rPr>
              <a:pPr fontAlgn="base">
                <a:spcBef>
                  <a:spcPct val="0"/>
                </a:spcBef>
                <a:spcAft>
                  <a:spcPct val="0"/>
                </a:spcAft>
                <a:defRPr/>
              </a:pPr>
              <a:t>4</a:t>
            </a:fld>
            <a:endParaRPr lang="en-US" smtClean="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837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F70644C-17FA-407C-8C1A-84F904488E3D}" type="slidenum">
              <a:rPr lang="en-US" smtClean="0">
                <a:solidFill>
                  <a:srgbClr val="000000"/>
                </a:solidFill>
              </a:rPr>
              <a:pPr fontAlgn="base">
                <a:spcBef>
                  <a:spcPct val="0"/>
                </a:spcBef>
                <a:spcAft>
                  <a:spcPct val="0"/>
                </a:spcAft>
                <a:defRPr/>
              </a:pPr>
              <a:t>5</a:t>
            </a:fld>
            <a:endParaRPr lang="en-US" smtClean="0">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93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E03B49D-0A79-4582-8F12-55C62878C331}" type="slidenum">
              <a:rPr lang="en-US" smtClean="0">
                <a:solidFill>
                  <a:srgbClr val="000000"/>
                </a:solidFill>
              </a:rPr>
              <a:pPr fontAlgn="base">
                <a:spcBef>
                  <a:spcPct val="0"/>
                </a:spcBef>
                <a:spcAft>
                  <a:spcPct val="0"/>
                </a:spcAft>
                <a:defRPr/>
              </a:pPr>
              <a:t>6</a:t>
            </a:fld>
            <a:endParaRPr lang="en-US" smtClean="0">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14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AE0F2D7-878F-4DC0-BE8B-9ED6D1EB7FA7}" type="slidenum">
              <a:rPr lang="en-US" smtClean="0">
                <a:solidFill>
                  <a:srgbClr val="000000"/>
                </a:solidFill>
              </a:rPr>
              <a:pPr fontAlgn="base">
                <a:spcBef>
                  <a:spcPct val="0"/>
                </a:spcBef>
                <a:spcAft>
                  <a:spcPct val="0"/>
                </a:spcAft>
                <a:defRPr/>
              </a:pPr>
              <a:t>7</a:t>
            </a:fld>
            <a:endParaRPr lang="en-US" smtClean="0">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14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2206116-D42F-4184-923B-0251323AB76C}" type="slidenum">
              <a:rPr lang="en-US" smtClean="0">
                <a:solidFill>
                  <a:srgbClr val="000000"/>
                </a:solidFill>
              </a:rPr>
              <a:pPr fontAlgn="base">
                <a:spcBef>
                  <a:spcPct val="0"/>
                </a:spcBef>
                <a:spcAft>
                  <a:spcPct val="0"/>
                </a:spcAft>
                <a:defRPr/>
              </a:pPr>
              <a:t>8</a:t>
            </a:fld>
            <a:endParaRPr lang="en-US" smtClean="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37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ED73140-1914-418E-AAA2-126F17C3B6B4}" type="slidenum">
              <a:rPr lang="en-US" smtClean="0">
                <a:solidFill>
                  <a:srgbClr val="000000"/>
                </a:solidFill>
              </a:rPr>
              <a:pPr fontAlgn="base">
                <a:spcBef>
                  <a:spcPct val="0"/>
                </a:spcBef>
                <a:spcAft>
                  <a:spcPct val="0"/>
                </a:spcAft>
                <a:defRPr/>
              </a:pPr>
              <a:t>9</a:t>
            </a:fld>
            <a:endParaRPr lang="en-US" smtClean="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24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D7DBC38-D602-45A8-B656-E3949C960727}" type="slidenum">
              <a:rPr lang="en-US" smtClean="0">
                <a:solidFill>
                  <a:srgbClr val="000000"/>
                </a:solidFill>
              </a:rPr>
              <a:pPr fontAlgn="base">
                <a:spcBef>
                  <a:spcPct val="0"/>
                </a:spcBef>
                <a:spcAft>
                  <a:spcPct val="0"/>
                </a:spcAft>
                <a:defRPr/>
              </a:pPr>
              <a:t>10</a:t>
            </a:fld>
            <a:endParaRPr lang="en-US" smtClean="0">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34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289A50C-391B-4E46-AEDB-9B9881F98A6C}" type="slidenum">
              <a:rPr lang="en-US" smtClean="0">
                <a:solidFill>
                  <a:srgbClr val="000000"/>
                </a:solidFill>
              </a:rPr>
              <a:pPr fontAlgn="base">
                <a:spcBef>
                  <a:spcPct val="0"/>
                </a:spcBef>
                <a:spcAft>
                  <a:spcPct val="0"/>
                </a:spcAft>
                <a:defRPr/>
              </a:pPr>
              <a:t>11</a:t>
            </a:fld>
            <a:endParaRPr lang="en-US" smtClean="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45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07117AF-DB81-4F98-A419-6F4FADF6A6BE}" type="slidenum">
              <a:rPr lang="en-US" smtClean="0">
                <a:solidFill>
                  <a:srgbClr val="000000"/>
                </a:solidFill>
              </a:rPr>
              <a:pPr fontAlgn="base">
                <a:spcBef>
                  <a:spcPct val="0"/>
                </a:spcBef>
                <a:spcAft>
                  <a:spcPct val="0"/>
                </a:spcAft>
                <a:defRPr/>
              </a:pPr>
              <a:t>12</a:t>
            </a:fld>
            <a:endParaRPr lang="en-US" smtClean="0">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04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C2D662E-C882-444A-BAA9-B8C8D64907E3}" type="slidenum">
              <a:rPr lang="en-US" smtClean="0"/>
              <a:pPr fontAlgn="base">
                <a:spcBef>
                  <a:spcPct val="0"/>
                </a:spcBef>
                <a:spcAft>
                  <a:spcPct val="0"/>
                </a:spcAft>
                <a:defRPr/>
              </a:pPr>
              <a:t>13</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758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A07F1B7-FB00-4D53-A8E0-6DE91EE83F32}" type="slidenum">
              <a:rPr lang="en-US" smtClean="0">
                <a:solidFill>
                  <a:srgbClr val="000000"/>
                </a:solidFill>
              </a:rPr>
              <a:pPr fontAlgn="base">
                <a:spcBef>
                  <a:spcPct val="0"/>
                </a:spcBef>
                <a:spcAft>
                  <a:spcPct val="0"/>
                </a:spcAft>
                <a:defRPr/>
              </a:pPr>
              <a:t>14</a:t>
            </a:fld>
            <a:endParaRPr lang="en-US" smtClean="0">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554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30729A-9492-4112-9311-2CFEFD7B87E4}" type="slidenum">
              <a:rPr lang="en-US" smtClean="0">
                <a:solidFill>
                  <a:srgbClr val="000000"/>
                </a:solidFill>
              </a:rPr>
              <a:pPr fontAlgn="base">
                <a:spcBef>
                  <a:spcPct val="0"/>
                </a:spcBef>
                <a:spcAft>
                  <a:spcPct val="0"/>
                </a:spcAft>
                <a:defRPr/>
              </a:pPr>
              <a:t>15</a:t>
            </a:fld>
            <a:endParaRPr lang="en-US" smtClean="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656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A6F724A-BC2C-4457-A436-2409F2A10F5E}" type="slidenum">
              <a:rPr lang="en-US" smtClean="0">
                <a:solidFill>
                  <a:srgbClr val="000000"/>
                </a:solidFill>
              </a:rPr>
              <a:pPr fontAlgn="base">
                <a:spcBef>
                  <a:spcPct val="0"/>
                </a:spcBef>
                <a:spcAft>
                  <a:spcPct val="0"/>
                </a:spcAft>
                <a:defRPr/>
              </a:pPr>
              <a:t>16</a:t>
            </a:fld>
            <a:endParaRPr lang="en-US" smtClean="0">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F025A2D-32B0-43AA-8DF9-F7A7B37AF8F9}" type="slidenum">
              <a:rPr lang="en-US" smtClean="0">
                <a:solidFill>
                  <a:srgbClr val="000000"/>
                </a:solidFill>
              </a:rPr>
              <a:pPr fontAlgn="base">
                <a:spcBef>
                  <a:spcPct val="0"/>
                </a:spcBef>
                <a:spcAft>
                  <a:spcPct val="0"/>
                </a:spcAft>
                <a:defRPr/>
              </a:pPr>
              <a:t>17</a:t>
            </a:fld>
            <a:endParaRPr lang="en-US" smtClean="0">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A6049DE-6251-40C5-B3D5-F6AA35E2F2FB}" type="slidenum">
              <a:rPr lang="en-US" smtClean="0">
                <a:solidFill>
                  <a:srgbClr val="000000"/>
                </a:solidFill>
              </a:rPr>
              <a:pPr fontAlgn="base">
                <a:spcBef>
                  <a:spcPct val="0"/>
                </a:spcBef>
                <a:spcAft>
                  <a:spcPct val="0"/>
                </a:spcAft>
                <a:defRPr/>
              </a:pPr>
              <a:t>18</a:t>
            </a:fld>
            <a:endParaRPr lang="en-US" smtClean="0">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42910B-A527-400A-BD88-A1CEB8D9BD46}" type="slidenum">
              <a:rPr lang="en-US" smtClean="0">
                <a:solidFill>
                  <a:srgbClr val="000000"/>
                </a:solidFill>
              </a:rPr>
              <a:pPr fontAlgn="base">
                <a:spcBef>
                  <a:spcPct val="0"/>
                </a:spcBef>
                <a:spcAft>
                  <a:spcPct val="0"/>
                </a:spcAft>
                <a:defRPr/>
              </a:pPr>
              <a:t>19</a:t>
            </a:fld>
            <a:endParaRPr lang="en-US" smtClean="0">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CB32C20-16EE-4BFF-A5B8-DEA0CC8DAE9A}" type="slidenum">
              <a:rPr lang="en-US" smtClean="0">
                <a:solidFill>
                  <a:srgbClr val="000000"/>
                </a:solidFill>
              </a:rPr>
              <a:pPr fontAlgn="base">
                <a:spcBef>
                  <a:spcPct val="0"/>
                </a:spcBef>
                <a:spcAft>
                  <a:spcPct val="0"/>
                </a:spcAft>
                <a:defRPr/>
              </a:pPr>
              <a:t>20</a:t>
            </a:fld>
            <a:endParaRPr lang="en-US" smtClean="0">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8367E79-8E46-4CC5-BC7D-299643A185A5}" type="slidenum">
              <a:rPr lang="en-US" smtClean="0">
                <a:solidFill>
                  <a:srgbClr val="000000"/>
                </a:solidFill>
              </a:rPr>
              <a:pPr fontAlgn="base">
                <a:spcBef>
                  <a:spcPct val="0"/>
                </a:spcBef>
                <a:spcAft>
                  <a:spcPct val="0"/>
                </a:spcAft>
                <a:defRPr/>
              </a:pPr>
              <a:t>21</a:t>
            </a:fld>
            <a:endParaRPr lang="en-US" smtClean="0">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C9703A3-DA03-4B93-852F-8FCE36659174}" type="slidenum">
              <a:rPr lang="en-US" smtClean="0">
                <a:solidFill>
                  <a:srgbClr val="000000"/>
                </a:solidFill>
              </a:rPr>
              <a:pPr fontAlgn="base">
                <a:spcBef>
                  <a:spcPct val="0"/>
                </a:spcBef>
                <a:spcAft>
                  <a:spcPct val="0"/>
                </a:spcAft>
                <a:defRPr/>
              </a:pPr>
              <a:t>22</a:t>
            </a:fld>
            <a:endParaRPr lang="en-US" smtClean="0">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C27B6AE-50A0-476D-9D8C-45500D5B8936}" type="slidenum">
              <a:rPr lang="en-US" smtClean="0">
                <a:solidFill>
                  <a:srgbClr val="000000"/>
                </a:solidFill>
              </a:rPr>
              <a:pPr fontAlgn="base">
                <a:spcBef>
                  <a:spcPct val="0"/>
                </a:spcBef>
                <a:spcAft>
                  <a:spcPct val="0"/>
                </a:spcAft>
                <a:defRPr/>
              </a:pPr>
              <a:t>23</a:t>
            </a:fld>
            <a:endParaRPr lang="en-US" smtClean="0">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24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B98B960-FE33-4358-95C1-13E770F64F4D}" type="slidenum">
              <a:rPr lang="en-US" smtClean="0">
                <a:solidFill>
                  <a:srgbClr val="000000"/>
                </a:solidFill>
              </a:rPr>
              <a:pPr fontAlgn="base">
                <a:spcBef>
                  <a:spcPct val="0"/>
                </a:spcBef>
                <a:spcAft>
                  <a:spcPct val="0"/>
                </a:spcAft>
                <a:defRPr/>
              </a:pPr>
              <a:t>24</a:t>
            </a:fld>
            <a:endParaRPr lang="en-US" smtClean="0">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025F7B7-5E61-40F5-BC6B-F5D81CA81124}" type="slidenum">
              <a:rPr lang="en-US" smtClean="0">
                <a:solidFill>
                  <a:srgbClr val="000000"/>
                </a:solidFill>
              </a:rPr>
              <a:pPr fontAlgn="base">
                <a:spcBef>
                  <a:spcPct val="0"/>
                </a:spcBef>
                <a:spcAft>
                  <a:spcPct val="0"/>
                </a:spcAft>
                <a:defRPr/>
              </a:pPr>
              <a:t>25</a:t>
            </a:fld>
            <a:endParaRPr lang="en-US" smtClean="0">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47080AD-350C-4058-A99F-AF587C14D0AB}" type="slidenum">
              <a:rPr lang="en-US" smtClean="0">
                <a:solidFill>
                  <a:srgbClr val="000000"/>
                </a:solidFill>
              </a:rPr>
              <a:pPr fontAlgn="base">
                <a:spcBef>
                  <a:spcPct val="0"/>
                </a:spcBef>
                <a:spcAft>
                  <a:spcPct val="0"/>
                </a:spcAft>
                <a:defRPr/>
              </a:pPr>
              <a:t>26</a:t>
            </a:fld>
            <a:endParaRPr lang="en-US" smtClean="0">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BD5A984-36FE-4DA1-A068-8CFEC76250BD}" type="slidenum">
              <a:rPr lang="en-US" smtClean="0">
                <a:solidFill>
                  <a:srgbClr val="000000"/>
                </a:solidFill>
              </a:rPr>
              <a:pPr fontAlgn="base">
                <a:spcBef>
                  <a:spcPct val="0"/>
                </a:spcBef>
                <a:spcAft>
                  <a:spcPct val="0"/>
                </a:spcAft>
                <a:defRPr/>
              </a:pPr>
              <a:t>27</a:t>
            </a:fld>
            <a:endParaRPr lang="en-US" smtClean="0">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6AA8829-C017-40B2-AA3B-AF6B136EAF73}" type="slidenum">
              <a:rPr lang="en-US" smtClean="0">
                <a:solidFill>
                  <a:srgbClr val="000000"/>
                </a:solidFill>
              </a:rPr>
              <a:pPr fontAlgn="base">
                <a:spcBef>
                  <a:spcPct val="0"/>
                </a:spcBef>
                <a:spcAft>
                  <a:spcPct val="0"/>
                </a:spcAft>
                <a:defRPr/>
              </a:pPr>
              <a:t>28</a:t>
            </a:fld>
            <a:endParaRPr lang="en-US" smtClean="0">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F4238D2-5EE8-4FB7-B75B-1965E6DB874D}" type="slidenum">
              <a:rPr lang="en-US" smtClean="0">
                <a:solidFill>
                  <a:srgbClr val="000000"/>
                </a:solidFill>
              </a:rPr>
              <a:pPr fontAlgn="base">
                <a:spcBef>
                  <a:spcPct val="0"/>
                </a:spcBef>
                <a:spcAft>
                  <a:spcPct val="0"/>
                </a:spcAft>
                <a:defRPr/>
              </a:pPr>
              <a:t>29</a:t>
            </a:fld>
            <a:endParaRPr lang="en-US" smtClean="0">
              <a:solidFill>
                <a:srgbClr val="000000"/>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86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304A760-03AF-490A-8D46-AC32B0024FA7}" type="slidenum">
              <a:rPr lang="en-US" smtClean="0">
                <a:solidFill>
                  <a:srgbClr val="000000"/>
                </a:solidFill>
              </a:rPr>
              <a:pPr fontAlgn="base">
                <a:spcBef>
                  <a:spcPct val="0"/>
                </a:spcBef>
                <a:spcAft>
                  <a:spcPct val="0"/>
                </a:spcAft>
                <a:defRPr/>
              </a:pPr>
              <a:t>30</a:t>
            </a:fld>
            <a:endParaRPr lang="en-US" smtClean="0">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475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B47E5D6-EA05-44FF-A856-56EB0EF47940}" type="slidenum">
              <a:rPr lang="en-US" smtClean="0">
                <a:solidFill>
                  <a:srgbClr val="000000"/>
                </a:solidFill>
              </a:rPr>
              <a:pPr fontAlgn="base">
                <a:spcBef>
                  <a:spcPct val="0"/>
                </a:spcBef>
                <a:spcAft>
                  <a:spcPct val="0"/>
                </a:spcAft>
                <a:defRPr/>
              </a:pPr>
              <a:t>31</a:t>
            </a:fld>
            <a:endParaRPr lang="en-US" smtClean="0">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270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FF76676-D788-4D0D-A52C-D192824BC943}" type="slidenum">
              <a:rPr lang="en-US" smtClean="0">
                <a:solidFill>
                  <a:srgbClr val="000000"/>
                </a:solidFill>
              </a:rPr>
              <a:pPr fontAlgn="base">
                <a:spcBef>
                  <a:spcPct val="0"/>
                </a:spcBef>
                <a:spcAft>
                  <a:spcPct val="0"/>
                </a:spcAft>
                <a:defRPr/>
              </a:pPr>
              <a:t>32</a:t>
            </a:fld>
            <a:endParaRPr lang="en-US" smtClean="0">
              <a:solidFill>
                <a:srgbClr val="000000"/>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04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1E119A0-400A-4FCD-BE05-728C5D378816}" type="slidenum">
              <a:rPr lang="en-US" smtClean="0"/>
              <a:pPr fontAlgn="base">
                <a:spcBef>
                  <a:spcPct val="0"/>
                </a:spcBef>
                <a:spcAft>
                  <a:spcPct val="0"/>
                </a:spcAft>
                <a:defRPr/>
              </a:pPr>
              <a:t>33</a:t>
            </a:fld>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This presentation demonstrates the new capabilities of PowerPoint and it is best viewed in Slide Show. These slides are designed to give you great ideas for the presentations you’ll create in PowerPoint 2010!</a:t>
            </a:r>
          </a:p>
          <a:p>
            <a:pPr eaLnBrk="1" hangingPunct="1">
              <a:spcBef>
                <a:spcPct val="0"/>
              </a:spcBef>
            </a:pPr>
            <a:endParaRPr lang="en-US" altLang="en-US" smtClean="0"/>
          </a:p>
          <a:p>
            <a:pPr eaLnBrk="1" hangingPunct="1">
              <a:spcBef>
                <a:spcPct val="0"/>
              </a:spcBef>
            </a:pPr>
            <a:r>
              <a:rPr lang="en-US" altLang="en-US" smtClean="0"/>
              <a:t>For more sample templates, click the File tab, and then on the New tab, click Sample Templates.</a:t>
            </a:r>
          </a:p>
        </p:txBody>
      </p:sp>
      <p:sp>
        <p:nvSpPr>
          <p:cNvPr id="880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CA69C87-D519-481F-9F86-5B15C9803104}" type="slidenum">
              <a:rPr lang="en-US" smtClean="0"/>
              <a:pPr fontAlgn="base">
                <a:spcBef>
                  <a:spcPct val="0"/>
                </a:spcBef>
                <a:spcAft>
                  <a:spcPct val="0"/>
                </a:spcAft>
                <a:defRPr/>
              </a:pPr>
              <a:t>34</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638" y="20638"/>
            <a:ext cx="3498850"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503613" y="20638"/>
            <a:ext cx="5624512" cy="28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0638" y="2817813"/>
            <a:ext cx="7669212" cy="229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662863" y="2819400"/>
            <a:ext cx="146050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0638" y="5089525"/>
            <a:ext cx="9097962"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userDrawn="1"/>
        </p:nvSpPr>
        <p:spPr>
          <a:xfrm>
            <a:off x="8755063" y="2470150"/>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F47F28"/>
              </a:solidFill>
            </a:endParaRPr>
          </a:p>
        </p:txBody>
      </p:sp>
      <p:sp>
        <p:nvSpPr>
          <p:cNvPr id="15" name="Text Placeholder 15"/>
          <p:cNvSpPr>
            <a:spLocks noGrp="1"/>
          </p:cNvSpPr>
          <p:nvPr>
            <p:ph type="body" sz="quarter" idx="14"/>
          </p:nvPr>
        </p:nvSpPr>
        <p:spPr>
          <a:xfrm>
            <a:off x="3581400" y="1295400"/>
            <a:ext cx="5105400" cy="1416269"/>
          </a:xfrm>
        </p:spPr>
        <p:txBody>
          <a:bodyPr anchor="b">
            <a:normAutofit/>
          </a:bodyPr>
          <a:lstStyle>
            <a:lvl1pPr algn="r">
              <a:buNone/>
              <a:defRPr lang="en-US" sz="2200" kern="1200" dirty="0" smtClean="0">
                <a:solidFill>
                  <a:schemeClr val="tx1">
                    <a:lumMod val="75000"/>
                    <a:lumOff val="25000"/>
                  </a:schemeClr>
                </a:solidFill>
                <a:latin typeface="Calibri" pitchFamily="34" charset="0"/>
                <a:ea typeface="+mn-ea"/>
                <a:cs typeface="+mn-cs"/>
              </a:defRPr>
            </a:lvl1pPr>
          </a:lstStyle>
          <a:p>
            <a:pPr lvl="0"/>
            <a:r>
              <a:rPr lang="en-US" smtClean="0"/>
              <a:t>Click to edit Master text styles</a:t>
            </a:r>
          </a:p>
        </p:txBody>
      </p:sp>
      <p:sp>
        <p:nvSpPr>
          <p:cNvPr id="2" name="Title 1"/>
          <p:cNvSpPr>
            <a:spLocks noGrp="1"/>
          </p:cNvSpPr>
          <p:nvPr>
            <p:ph type="title"/>
          </p:nvPr>
        </p:nvSpPr>
        <p:spPr>
          <a:xfrm>
            <a:off x="106344" y="4114800"/>
            <a:ext cx="7315200" cy="914400"/>
          </a:xfrm>
        </p:spPr>
        <p:txBody>
          <a:bodyPr anchor="b">
            <a:normAutofit/>
          </a:bodyPr>
          <a:lstStyle>
            <a:lvl1pPr marL="0" indent="0">
              <a:defRPr lang="en-US" sz="3600" b="1" kern="1200" baseline="0">
                <a:solidFill>
                  <a:schemeClr val="bg1"/>
                </a:solidFill>
                <a:latin typeface="Arial" pitchFamily="34" charset="0"/>
                <a:ea typeface="+mn-ea"/>
                <a:cs typeface="Arial" pitchFamily="34" charset="0"/>
              </a:defRPr>
            </a:lvl1pPr>
          </a:lstStyle>
          <a:p>
            <a:pPr lvl="0"/>
            <a:r>
              <a:rPr lang="en-US" smtClean="0"/>
              <a:t>Click to edit Master title style</a:t>
            </a:r>
            <a:endParaRPr lang="en-US" dirty="0"/>
          </a:p>
        </p:txBody>
      </p:sp>
      <p:sp>
        <p:nvSpPr>
          <p:cNvPr id="10" name="Date Placeholder 3"/>
          <p:cNvSpPr>
            <a:spLocks noGrp="1"/>
          </p:cNvSpPr>
          <p:nvPr>
            <p:ph type="dt" sz="half" idx="15"/>
          </p:nvPr>
        </p:nvSpPr>
        <p:spPr/>
        <p:txBody>
          <a:bodyPr/>
          <a:lstStyle>
            <a:lvl1pPr>
              <a:defRPr>
                <a:solidFill>
                  <a:schemeClr val="bg1"/>
                </a:solidFill>
              </a:defRPr>
            </a:lvl1pPr>
          </a:lstStyle>
          <a:p>
            <a:pPr>
              <a:defRPr/>
            </a:pPr>
            <a:fld id="{E21C605A-4292-4555-8EA0-8B2026BC6178}" type="datetimeFigureOut">
              <a:rPr lang="en-US"/>
              <a:pPr>
                <a:defRPr/>
              </a:pPr>
              <a:t>5/20/2014</a:t>
            </a:fld>
            <a:endParaRPr lang="en-US" dirty="0"/>
          </a:p>
        </p:txBody>
      </p:sp>
      <p:sp>
        <p:nvSpPr>
          <p:cNvPr id="11" name="Footer Placeholder 4"/>
          <p:cNvSpPr>
            <a:spLocks noGrp="1"/>
          </p:cNvSpPr>
          <p:nvPr>
            <p:ph type="ftr" sz="quarter" idx="16"/>
          </p:nvPr>
        </p:nvSpPr>
        <p:spPr/>
        <p:txBody>
          <a:bodyPr/>
          <a:lstStyle>
            <a:lvl1pPr>
              <a:defRPr>
                <a:solidFill>
                  <a:schemeClr val="bg1"/>
                </a:solidFill>
              </a:defRPr>
            </a:lvl1pPr>
          </a:lstStyle>
          <a:p>
            <a:pPr>
              <a:defRPr/>
            </a:pPr>
            <a:endParaRPr lang="en-US"/>
          </a:p>
        </p:txBody>
      </p:sp>
      <p:sp>
        <p:nvSpPr>
          <p:cNvPr id="12" name="Slide Number Placeholder 5"/>
          <p:cNvSpPr>
            <a:spLocks noGrp="1"/>
          </p:cNvSpPr>
          <p:nvPr>
            <p:ph type="sldNum" sz="quarter" idx="17"/>
          </p:nvPr>
        </p:nvSpPr>
        <p:spPr/>
        <p:txBody>
          <a:bodyPr/>
          <a:lstStyle>
            <a:lvl1pPr>
              <a:defRPr>
                <a:solidFill>
                  <a:schemeClr val="bg1"/>
                </a:solidFill>
              </a:defRPr>
            </a:lvl1pPr>
          </a:lstStyle>
          <a:p>
            <a:pPr>
              <a:defRPr/>
            </a:pPr>
            <a:fld id="{36826DED-1845-4F1D-966C-EB97DC5D0C25}" type="slidenum">
              <a:rPr lang="en-US"/>
              <a:pPr>
                <a:defRPr/>
              </a:pPr>
              <a:t>‹#›</a:t>
            </a:fld>
            <a:endParaRPr lang="en-US" dirty="0"/>
          </a:p>
        </p:txBody>
      </p:sp>
    </p:spTree>
    <p:extLst>
      <p:ext uri="{BB962C8B-B14F-4D97-AF65-F5344CB8AC3E}">
        <p14:creationId xmlns:p14="http://schemas.microsoft.com/office/powerpoint/2010/main" val="1149989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anim calcmode="lin" valueType="num">
                                      <p:cBhvr>
                                        <p:cTn id="16" dur="500" fill="hold"/>
                                        <p:tgtEl>
                                          <p:spTgt spid="8"/>
                                        </p:tgtEl>
                                        <p:attrNameLst>
                                          <p:attrName>ppt_x</p:attrName>
                                        </p:attrNameLst>
                                      </p:cBhvr>
                                      <p:tavLst>
                                        <p:tav tm="0">
                                          <p:val>
                                            <p:strVal val="#ppt_x"/>
                                          </p:val>
                                        </p:tav>
                                        <p:tav tm="100000">
                                          <p:val>
                                            <p:strVal val="#ppt_x"/>
                                          </p:val>
                                        </p:tav>
                                      </p:tavLst>
                                    </p:anim>
                                    <p:anim calcmode="lin" valueType="num">
                                      <p:cBhvr>
                                        <p:cTn id="17" dur="500" fill="hold"/>
                                        <p:tgtEl>
                                          <p:spTgt spid="8"/>
                                        </p:tgtEl>
                                        <p:attrNameLst>
                                          <p:attrName>ppt_y</p:attrName>
                                        </p:attrNameLst>
                                      </p:cBhvr>
                                      <p:tavLst>
                                        <p:tav tm="0">
                                          <p:val>
                                            <p:strVal val="#ppt_y+.1"/>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0-#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Oval 3"/>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             </a:t>
            </a:r>
          </a:p>
        </p:txBody>
      </p:sp>
      <p:sp>
        <p:nvSpPr>
          <p:cNvPr id="5" name="Rectangle 4"/>
          <p:cNvSpPr/>
          <p:nvPr userDrawn="1"/>
        </p:nvSpPr>
        <p:spPr>
          <a:xfrm>
            <a:off x="8686800" y="5265738"/>
            <a:ext cx="457200" cy="9683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rgbClr val="FF6600"/>
                </a:solidFill>
              </a:rPr>
              <a:t>           </a:t>
            </a:r>
          </a:p>
        </p:txBody>
      </p:sp>
      <p:sp>
        <p:nvSpPr>
          <p:cNvPr id="6" name="Oval 5"/>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       </a:t>
            </a:r>
          </a:p>
        </p:txBody>
      </p:sp>
      <p:sp>
        <p:nvSpPr>
          <p:cNvPr id="2" name="Title 1"/>
          <p:cNvSpPr>
            <a:spLocks noGrp="1"/>
          </p:cNvSpPr>
          <p:nvPr>
            <p:ph type="title"/>
          </p:nvPr>
        </p:nvSpPr>
        <p:spPr>
          <a:xfrm>
            <a:off x="2971800" y="1992354"/>
            <a:ext cx="5867400" cy="1970046"/>
          </a:xfrm>
        </p:spPr>
        <p:txBody>
          <a:bodyPr>
            <a:normAutofit/>
          </a:bodyPr>
          <a:lstStyle>
            <a:lvl1pPr algn="l">
              <a:defRPr sz="3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Footer Placeholder 4"/>
          <p:cNvSpPr>
            <a:spLocks noGrp="1"/>
          </p:cNvSpPr>
          <p:nvPr>
            <p:ph type="ftr" sz="quarter" idx="10"/>
          </p:nvPr>
        </p:nvSpPr>
        <p:spPr/>
        <p:txBody>
          <a:bodyPr/>
          <a:lstStyle>
            <a:lvl1pPr>
              <a:defRPr>
                <a:solidFill>
                  <a:schemeClr val="tx1">
                    <a:lumMod val="85000"/>
                    <a:lumOff val="15000"/>
                  </a:schemeClr>
                </a:solidFill>
              </a:defRPr>
            </a:lvl1pPr>
          </a:lstStyle>
          <a:p>
            <a:pPr>
              <a:defRPr/>
            </a:pPr>
            <a:endParaRPr lang="en-US"/>
          </a:p>
        </p:txBody>
      </p:sp>
      <p:sp>
        <p:nvSpPr>
          <p:cNvPr id="8" name="Slide Number Placeholder 5"/>
          <p:cNvSpPr>
            <a:spLocks noGrp="1"/>
          </p:cNvSpPr>
          <p:nvPr>
            <p:ph type="sldNum" sz="quarter" idx="11"/>
          </p:nvPr>
        </p:nvSpPr>
        <p:spPr/>
        <p:txBody>
          <a:bodyPr/>
          <a:lstStyle>
            <a:lvl1pPr>
              <a:defRPr>
                <a:solidFill>
                  <a:schemeClr val="tx1">
                    <a:lumMod val="85000"/>
                    <a:lumOff val="15000"/>
                  </a:schemeClr>
                </a:solidFill>
              </a:defRPr>
            </a:lvl1pPr>
          </a:lstStyle>
          <a:p>
            <a:pPr>
              <a:defRPr/>
            </a:pPr>
            <a:fld id="{17E4E5CF-0A15-4847-97CF-EF5BB099D9AE}" type="slidenum">
              <a:rPr lang="en-US"/>
              <a:pPr>
                <a:defRPr/>
              </a:pPr>
              <a:t>‹#›</a:t>
            </a:fld>
            <a:endParaRPr lang="en-US" dirty="0"/>
          </a:p>
        </p:txBody>
      </p:sp>
    </p:spTree>
    <p:extLst>
      <p:ext uri="{BB962C8B-B14F-4D97-AF65-F5344CB8AC3E}">
        <p14:creationId xmlns:p14="http://schemas.microsoft.com/office/powerpoint/2010/main" val="1810092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36180" y="76200"/>
            <a:ext cx="8403020" cy="685800"/>
          </a:xfrm>
        </p:spPr>
        <p:txBody>
          <a:bodyPr>
            <a:normAutofit/>
          </a:bodyPr>
          <a:lstStyle>
            <a:lvl1pPr algn="l">
              <a:defRPr sz="3000" b="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solidFill>
                  <a:schemeClr val="tx1">
                    <a:lumMod val="85000"/>
                    <a:lumOff val="15000"/>
                  </a:schemeClr>
                </a:solidFill>
              </a:defRPr>
            </a:lvl1pPr>
          </a:lstStyle>
          <a:p>
            <a:pPr>
              <a:defRPr/>
            </a:pPr>
            <a:fld id="{6D30B6EF-8004-4939-B824-A3FC5068F134}" type="datetimeFigureOut">
              <a:rPr lang="en-US"/>
              <a:pPr>
                <a:defRPr/>
              </a:pPr>
              <a:t>5/20/2014</a:t>
            </a:fld>
            <a:endParaRPr lang="en-US" dirty="0"/>
          </a:p>
        </p:txBody>
      </p:sp>
      <p:sp>
        <p:nvSpPr>
          <p:cNvPr id="6" name="Footer Placeholder 4"/>
          <p:cNvSpPr>
            <a:spLocks noGrp="1"/>
          </p:cNvSpPr>
          <p:nvPr>
            <p:ph type="ftr" sz="quarter" idx="11"/>
          </p:nvPr>
        </p:nvSpPr>
        <p:spPr/>
        <p:txBody>
          <a:bodyPr/>
          <a:lstStyle>
            <a:lvl1pPr>
              <a:defRPr>
                <a:solidFill>
                  <a:schemeClr val="tx1">
                    <a:lumMod val="85000"/>
                    <a:lumOff val="15000"/>
                  </a:schemeClr>
                </a:solidFill>
              </a:defRPr>
            </a:lvl1pPr>
          </a:lstStyle>
          <a:p>
            <a:pPr>
              <a:defRPr/>
            </a:pPr>
            <a:endParaRPr lang="en-US"/>
          </a:p>
        </p:txBody>
      </p:sp>
      <p:sp>
        <p:nvSpPr>
          <p:cNvPr id="7"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pPr>
              <a:defRPr/>
            </a:pPr>
            <a:fld id="{F0E8952F-1D04-43EF-987B-B921CFF6CAF8}" type="slidenum">
              <a:rPr lang="en-US"/>
              <a:pPr>
                <a:defRPr/>
              </a:pPr>
              <a:t>‹#›</a:t>
            </a:fld>
            <a:endParaRPr lang="en-US" dirty="0"/>
          </a:p>
        </p:txBody>
      </p:sp>
    </p:spTree>
    <p:extLst>
      <p:ext uri="{BB962C8B-B14F-4D97-AF65-F5344CB8AC3E}">
        <p14:creationId xmlns:p14="http://schemas.microsoft.com/office/powerpoint/2010/main" val="372084806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457200" y="1600200"/>
            <a:ext cx="8229600" cy="452596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2"/>
          <p:cNvSpPr>
            <a:spLocks noGrp="1"/>
          </p:cNvSpPr>
          <p:nvPr>
            <p:ph type="dt" sz="half" idx="10"/>
          </p:nvPr>
        </p:nvSpPr>
        <p:spPr/>
        <p:txBody>
          <a:bodyPr/>
          <a:lstStyle>
            <a:lvl1pPr>
              <a:defRPr>
                <a:solidFill>
                  <a:schemeClr val="tx1">
                    <a:lumMod val="85000"/>
                    <a:lumOff val="15000"/>
                  </a:schemeClr>
                </a:solidFill>
              </a:defRPr>
            </a:lvl1pPr>
          </a:lstStyle>
          <a:p>
            <a:pPr>
              <a:defRPr/>
            </a:pPr>
            <a:fld id="{0B556FA5-20C0-4FF5-86CE-A8CA3B4FE441}" type="datetimeFigureOut">
              <a:rPr lang="en-US"/>
              <a:pPr>
                <a:defRPr/>
              </a:pPr>
              <a:t>5/20/2014</a:t>
            </a:fld>
            <a:endParaRPr lang="en-US" dirty="0"/>
          </a:p>
        </p:txBody>
      </p:sp>
      <p:sp>
        <p:nvSpPr>
          <p:cNvPr id="5" name="Footer Placeholder 3"/>
          <p:cNvSpPr>
            <a:spLocks noGrp="1"/>
          </p:cNvSpPr>
          <p:nvPr>
            <p:ph type="ftr" sz="quarter" idx="11"/>
          </p:nvPr>
        </p:nvSpPr>
        <p:spPr/>
        <p:txBody>
          <a:bodyPr/>
          <a:lstStyle>
            <a:lvl1pPr>
              <a:defRPr>
                <a:solidFill>
                  <a:schemeClr val="tx1">
                    <a:lumMod val="85000"/>
                    <a:lumOff val="15000"/>
                  </a:schemeClr>
                </a:solidFill>
              </a:defRPr>
            </a:lvl1pPr>
          </a:lstStyle>
          <a:p>
            <a:pPr>
              <a:defRPr/>
            </a:pPr>
            <a:endParaRPr lang="en-US"/>
          </a:p>
        </p:txBody>
      </p:sp>
      <p:sp>
        <p:nvSpPr>
          <p:cNvPr id="7" name="Slide Number Placeholder 4"/>
          <p:cNvSpPr>
            <a:spLocks noGrp="1"/>
          </p:cNvSpPr>
          <p:nvPr>
            <p:ph type="sldNum" sz="quarter" idx="12"/>
          </p:nvPr>
        </p:nvSpPr>
        <p:spPr/>
        <p:txBody>
          <a:bodyPr/>
          <a:lstStyle>
            <a:lvl1pPr>
              <a:defRPr>
                <a:solidFill>
                  <a:schemeClr val="tx1">
                    <a:lumMod val="85000"/>
                    <a:lumOff val="15000"/>
                  </a:schemeClr>
                </a:solidFill>
              </a:defRPr>
            </a:lvl1pPr>
          </a:lstStyle>
          <a:p>
            <a:pPr>
              <a:defRPr/>
            </a:pPr>
            <a:fld id="{9DA97E94-A1EB-4147-A5C5-1EC348DAA324}" type="slidenum">
              <a:rPr lang="en-US"/>
              <a:pPr>
                <a:defRPr/>
              </a:pPr>
              <a:t>‹#›</a:t>
            </a:fld>
            <a:endParaRPr lang="en-US" dirty="0"/>
          </a:p>
        </p:txBody>
      </p:sp>
    </p:spTree>
    <p:extLst>
      <p:ext uri="{BB962C8B-B14F-4D97-AF65-F5344CB8AC3E}">
        <p14:creationId xmlns:p14="http://schemas.microsoft.com/office/powerpoint/2010/main" val="510915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76402"/>
            <a:ext cx="4038600" cy="3971455"/>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6400"/>
            <a:ext cx="4038600" cy="3971454"/>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4A099507-C1A7-4A87-8703-4E3D2E88A48B}" type="datetimeFigureOut">
              <a:rPr lang="en-US"/>
              <a:pPr>
                <a:defRPr/>
              </a:pPr>
              <a:t>5/20/2014</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7F9576A3-4A22-443B-90D5-CCF10EFEF8F1}" type="slidenum">
              <a:rPr lang="en-US"/>
              <a:pPr>
                <a:defRPr/>
              </a:pPr>
              <a:t>‹#›</a:t>
            </a:fld>
            <a:endParaRPr lang="en-US" dirty="0"/>
          </a:p>
        </p:txBody>
      </p:sp>
    </p:spTree>
    <p:extLst>
      <p:ext uri="{BB962C8B-B14F-4D97-AF65-F5344CB8AC3E}">
        <p14:creationId xmlns:p14="http://schemas.microsoft.com/office/powerpoint/2010/main" val="2772979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762000"/>
            <a:ext cx="24447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124400" y="2077200"/>
            <a:ext cx="7010400" cy="1143000"/>
          </a:xfrm>
        </p:spPr>
        <p:txBody>
          <a:bodyPr/>
          <a:lstStyle>
            <a:lvl1pPr algn="l">
              <a:defRPr/>
            </a:lvl1p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solidFill>
                  <a:schemeClr val="bg1"/>
                </a:solidFill>
              </a:defRPr>
            </a:lvl1pPr>
          </a:lstStyle>
          <a:p>
            <a:pPr>
              <a:defRPr/>
            </a:pPr>
            <a:fld id="{37AB7E46-076E-4BE5-9042-7CDC507B0E16}" type="datetimeFigureOut">
              <a:rPr lang="en-US"/>
              <a:pPr>
                <a:defRPr/>
              </a:pPr>
              <a:t>5/20/2014</a:t>
            </a:fld>
            <a:endParaRPr lang="en-US" dirty="0"/>
          </a:p>
        </p:txBody>
      </p:sp>
      <p:sp>
        <p:nvSpPr>
          <p:cNvPr id="5" name="Footer Placeholder 3"/>
          <p:cNvSpPr>
            <a:spLocks noGrp="1"/>
          </p:cNvSpPr>
          <p:nvPr>
            <p:ph type="ftr" sz="quarter" idx="11"/>
          </p:nvPr>
        </p:nvSpPr>
        <p:spPr/>
        <p:txBody>
          <a:bodyPr/>
          <a:lstStyle>
            <a:lvl1pPr>
              <a:defRPr>
                <a:solidFill>
                  <a:schemeClr val="bg1"/>
                </a:solidFill>
              </a:defRPr>
            </a:lvl1pPr>
          </a:lstStyle>
          <a:p>
            <a:pPr>
              <a:defRPr/>
            </a:pPr>
            <a:endParaRPr lang="en-US"/>
          </a:p>
        </p:txBody>
      </p:sp>
      <p:sp>
        <p:nvSpPr>
          <p:cNvPr id="6" name="Slide Number Placeholder 4"/>
          <p:cNvSpPr>
            <a:spLocks noGrp="1"/>
          </p:cNvSpPr>
          <p:nvPr>
            <p:ph type="sldNum" sz="quarter" idx="12"/>
          </p:nvPr>
        </p:nvSpPr>
        <p:spPr/>
        <p:txBody>
          <a:bodyPr/>
          <a:lstStyle>
            <a:lvl1pPr>
              <a:defRPr>
                <a:solidFill>
                  <a:schemeClr val="bg1"/>
                </a:solidFill>
              </a:defRPr>
            </a:lvl1pPr>
          </a:lstStyle>
          <a:p>
            <a:pPr>
              <a:defRPr/>
            </a:pPr>
            <a:fld id="{4FFD7EED-F481-43E2-AAB2-AE536AAF1A5B}" type="slidenum">
              <a:rPr lang="en-US"/>
              <a:pPr>
                <a:defRPr/>
              </a:pPr>
              <a:t>‹#›</a:t>
            </a:fld>
            <a:endParaRPr lang="en-US" dirty="0"/>
          </a:p>
        </p:txBody>
      </p:sp>
    </p:spTree>
    <p:extLst>
      <p:ext uri="{BB962C8B-B14F-4D97-AF65-F5344CB8AC3E}">
        <p14:creationId xmlns:p14="http://schemas.microsoft.com/office/powerpoint/2010/main" val="77414215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Only: Emphasis">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290400" y="3081000"/>
            <a:ext cx="8686800" cy="1095600"/>
          </a:xfrm>
        </p:spPr>
        <p:txBody>
          <a:bodyPr>
            <a:normAutofit/>
          </a:bodyPr>
          <a:lstStyle>
            <a:lvl1pPr algn="ctr">
              <a:defRPr lang="en-US" sz="4600" b="1" kern="1200" spc="-150" baseline="0" dirty="0" smtClean="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lang="en-US" smtClean="0"/>
              <a:t>Click to edit Master title style</a:t>
            </a:r>
            <a:endParaRPr lang="en-US" dirty="0"/>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a:buNone/>
              <a:defRPr lang="en-US" sz="2800" kern="1200" dirty="0" smtClean="0">
                <a:solidFill>
                  <a:srgbClr val="2E507A">
                    <a:alpha val="81000"/>
                  </a:srgb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Date Placeholder 1"/>
          <p:cNvSpPr>
            <a:spLocks noGrp="1"/>
          </p:cNvSpPr>
          <p:nvPr>
            <p:ph type="dt" sz="half" idx="10"/>
          </p:nvPr>
        </p:nvSpPr>
        <p:spPr/>
        <p:txBody>
          <a:bodyPr/>
          <a:lstStyle>
            <a:lvl1pPr>
              <a:defRPr/>
            </a:lvl1pPr>
          </a:lstStyle>
          <a:p>
            <a:pPr>
              <a:defRPr/>
            </a:pPr>
            <a:fld id="{2533B80C-AC91-46E9-AFF4-05902DC2BC41}" type="datetimeFigureOut">
              <a:rPr lang="en-US"/>
              <a:pPr>
                <a:defRPr/>
              </a:pPr>
              <a:t>5/20/2014</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8" name="Slide Number Placeholder 3"/>
          <p:cNvSpPr>
            <a:spLocks noGrp="1"/>
          </p:cNvSpPr>
          <p:nvPr>
            <p:ph type="sldNum" sz="quarter" idx="12"/>
          </p:nvPr>
        </p:nvSpPr>
        <p:spPr/>
        <p:txBody>
          <a:bodyPr/>
          <a:lstStyle>
            <a:lvl1pPr>
              <a:defRPr/>
            </a:lvl1pPr>
          </a:lstStyle>
          <a:p>
            <a:pPr>
              <a:defRPr/>
            </a:pPr>
            <a:fld id="{931FF4DA-1609-4F21-A12F-99885561CCA3}" type="slidenum">
              <a:rPr lang="en-US"/>
              <a:pPr>
                <a:defRPr/>
              </a:pPr>
              <a:t>‹#›</a:t>
            </a:fld>
            <a:endParaRPr lang="en-US" dirty="0"/>
          </a:p>
        </p:txBody>
      </p:sp>
    </p:spTree>
    <p:extLst>
      <p:ext uri="{BB962C8B-B14F-4D97-AF65-F5344CB8AC3E}">
        <p14:creationId xmlns:p14="http://schemas.microsoft.com/office/powerpoint/2010/main" val="228404616"/>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with Text ">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0" y="2895600"/>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Title 1"/>
          <p:cNvSpPr>
            <a:spLocks noGrp="1"/>
          </p:cNvSpPr>
          <p:nvPr>
            <p:ph type="title"/>
          </p:nvPr>
        </p:nvSpPr>
        <p:spPr>
          <a:xfrm>
            <a:off x="414867" y="3200400"/>
            <a:ext cx="7010400" cy="1676400"/>
          </a:xfrm>
        </p:spPr>
        <p:txBody>
          <a:bodyPr>
            <a:normAutofit/>
          </a:bodyPr>
          <a:lstStyle>
            <a:lvl1pPr marL="0" algn="l" defTabSz="914400" rtl="0" eaLnBrk="1" latinLnBrk="0" hangingPunct="1">
              <a:defRPr lang="en-US" sz="4000" kern="1200" dirty="0">
                <a:solidFill>
                  <a:schemeClr val="bg1"/>
                </a:solidFill>
                <a:latin typeface="+mn-lt"/>
                <a:ea typeface="+mn-ea"/>
                <a:cs typeface="+mn-cs"/>
              </a:defRPr>
            </a:lvl1pPr>
          </a:lstStyle>
          <a:p>
            <a:r>
              <a:rPr lang="en-US" smtClean="0"/>
              <a:t>Click to edit Master title style</a:t>
            </a:r>
            <a:endParaRPr lang="en-US" dirty="0"/>
          </a:p>
        </p:txBody>
      </p:sp>
      <p:sp>
        <p:nvSpPr>
          <p:cNvPr id="10" name="Text Placeholder 15"/>
          <p:cNvSpPr>
            <a:spLocks noGrp="1"/>
          </p:cNvSpPr>
          <p:nvPr>
            <p:ph type="body" sz="quarter" idx="14"/>
          </p:nvPr>
        </p:nvSpPr>
        <p:spPr>
          <a:xfrm>
            <a:off x="4648200" y="664780"/>
            <a:ext cx="4191000" cy="381000"/>
          </a:xfrm>
        </p:spPr>
        <p:txBody>
          <a:bodyPr>
            <a:normAutofit/>
          </a:bodyPr>
          <a:lstStyle>
            <a:lvl1pPr algn="r">
              <a:buNone/>
              <a:defRPr lang="en-US" sz="1800" b="1" kern="1200" dirty="0" smtClean="0">
                <a:solidFill>
                  <a:schemeClr val="bg1">
                    <a:lumMod val="65000"/>
                  </a:schemeClr>
                </a:solidFill>
                <a:latin typeface="Calibri" pitchFamily="34" charset="0"/>
                <a:ea typeface="+mn-ea"/>
                <a:cs typeface="+mn-cs"/>
              </a:defRPr>
            </a:lvl1pPr>
          </a:lstStyle>
          <a:p>
            <a:pPr lvl="0"/>
            <a:r>
              <a:rPr lang="en-US" smtClean="0"/>
              <a:t>Click to edit Master text styles</a:t>
            </a:r>
          </a:p>
        </p:txBody>
      </p:sp>
      <p:sp>
        <p:nvSpPr>
          <p:cNvPr id="5" name="Date Placeholder 2"/>
          <p:cNvSpPr>
            <a:spLocks noGrp="1"/>
          </p:cNvSpPr>
          <p:nvPr>
            <p:ph type="dt" sz="half" idx="15"/>
          </p:nvPr>
        </p:nvSpPr>
        <p:spPr/>
        <p:txBody>
          <a:bodyPr/>
          <a:lstStyle>
            <a:lvl1pPr>
              <a:defRPr>
                <a:solidFill>
                  <a:schemeClr val="bg1"/>
                </a:solidFill>
              </a:defRPr>
            </a:lvl1pPr>
          </a:lstStyle>
          <a:p>
            <a:pPr>
              <a:defRPr/>
            </a:pPr>
            <a:fld id="{9F536AFE-ED46-46C1-AF8F-872AC855EA25}" type="datetimeFigureOut">
              <a:rPr lang="en-US"/>
              <a:pPr>
                <a:defRPr/>
              </a:pPr>
              <a:t>5/20/2014</a:t>
            </a:fld>
            <a:endParaRPr lang="en-US" dirty="0"/>
          </a:p>
        </p:txBody>
      </p:sp>
      <p:sp>
        <p:nvSpPr>
          <p:cNvPr id="6" name="Footer Placeholder 3"/>
          <p:cNvSpPr>
            <a:spLocks noGrp="1"/>
          </p:cNvSpPr>
          <p:nvPr>
            <p:ph type="ftr" sz="quarter" idx="16"/>
          </p:nvPr>
        </p:nvSpPr>
        <p:spPr/>
        <p:txBody>
          <a:bodyPr/>
          <a:lstStyle>
            <a:lvl1pPr>
              <a:defRPr>
                <a:solidFill>
                  <a:schemeClr val="bg1"/>
                </a:solidFill>
              </a:defRPr>
            </a:lvl1pPr>
          </a:lstStyle>
          <a:p>
            <a:pPr>
              <a:defRPr/>
            </a:pPr>
            <a:endParaRPr lang="en-US"/>
          </a:p>
        </p:txBody>
      </p:sp>
      <p:sp>
        <p:nvSpPr>
          <p:cNvPr id="7" name="Slide Number Placeholder 4"/>
          <p:cNvSpPr>
            <a:spLocks noGrp="1"/>
          </p:cNvSpPr>
          <p:nvPr>
            <p:ph type="sldNum" sz="quarter" idx="17"/>
          </p:nvPr>
        </p:nvSpPr>
        <p:spPr/>
        <p:txBody>
          <a:bodyPr/>
          <a:lstStyle>
            <a:lvl1pPr>
              <a:defRPr>
                <a:solidFill>
                  <a:schemeClr val="bg1"/>
                </a:solidFill>
              </a:defRPr>
            </a:lvl1pPr>
          </a:lstStyle>
          <a:p>
            <a:pPr>
              <a:defRPr/>
            </a:pPr>
            <a:fld id="{09242C5F-3CD0-432C-BEA3-CC7F2FC61ED4}" type="slidenum">
              <a:rPr lang="en-US"/>
              <a:pPr>
                <a:defRPr/>
              </a:pPr>
              <a:t>‹#›</a:t>
            </a:fld>
            <a:endParaRPr lang="en-US" dirty="0"/>
          </a:p>
        </p:txBody>
      </p:sp>
    </p:spTree>
    <p:extLst>
      <p:ext uri="{BB962C8B-B14F-4D97-AF65-F5344CB8AC3E}">
        <p14:creationId xmlns:p14="http://schemas.microsoft.com/office/powerpoint/2010/main" val="384073151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75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803650" y="609600"/>
            <a:ext cx="5111750" cy="5334000"/>
          </a:xfrm>
        </p:spPr>
        <p:txBody>
          <a:bodyPr/>
          <a:lstStyle>
            <a:lvl1pPr>
              <a:defRPr sz="28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8600" y="1435101"/>
            <a:ext cx="3008313" cy="3822699"/>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pPr>
              <a:defRPr/>
            </a:pPr>
            <a:fld id="{12E9FF7A-204B-46EA-8848-D4A6E9614A7A}" type="datetimeFigureOut">
              <a:rPr lang="en-US"/>
              <a:pPr>
                <a:defRPr/>
              </a:pPr>
              <a:t>5/20/2014</a:t>
            </a:fld>
            <a:endParaRPr lang="en-US" dirty="0"/>
          </a:p>
        </p:txBody>
      </p:sp>
      <p:sp>
        <p:nvSpPr>
          <p:cNvPr id="6" name="Footer Placeholder 5"/>
          <p:cNvSpPr>
            <a:spLocks noGrp="1"/>
          </p:cNvSpPr>
          <p:nvPr>
            <p:ph type="ftr" sz="quarter" idx="11"/>
          </p:nvPr>
        </p:nvSpPr>
        <p:spPr/>
        <p:txBody>
          <a:bodyPr/>
          <a:lstStyle>
            <a:lvl1pPr>
              <a:defRPr>
                <a:solidFill>
                  <a:schemeClr val="bg1"/>
                </a:solidFill>
              </a:defRPr>
            </a:lvl1pPr>
          </a:lstStyle>
          <a:p>
            <a:pPr>
              <a:defRPr/>
            </a:pPr>
            <a:endParaRPr lang="en-US"/>
          </a:p>
        </p:txBody>
      </p:sp>
      <p:sp>
        <p:nvSpPr>
          <p:cNvPr id="7" name="Slide Number Placeholder 6"/>
          <p:cNvSpPr>
            <a:spLocks noGrp="1"/>
          </p:cNvSpPr>
          <p:nvPr>
            <p:ph type="sldNum" sz="quarter" idx="12"/>
          </p:nvPr>
        </p:nvSpPr>
        <p:spPr/>
        <p:txBody>
          <a:bodyPr/>
          <a:lstStyle>
            <a:lvl1pPr>
              <a:defRPr>
                <a:solidFill>
                  <a:schemeClr val="bg1"/>
                </a:solidFill>
              </a:defRPr>
            </a:lvl1pPr>
          </a:lstStyle>
          <a:p>
            <a:pPr>
              <a:defRPr/>
            </a:pPr>
            <a:fld id="{BCCF6294-516F-4D4F-9AB1-FB34BD68570D}" type="slidenum">
              <a:rPr lang="en-US"/>
              <a:pPr>
                <a:defRPr/>
              </a:pPr>
              <a:t>‹#›</a:t>
            </a:fld>
            <a:endParaRPr lang="en-US" dirty="0"/>
          </a:p>
        </p:txBody>
      </p:sp>
    </p:spTree>
    <p:extLst>
      <p:ext uri="{BB962C8B-B14F-4D97-AF65-F5344CB8AC3E}">
        <p14:creationId xmlns:p14="http://schemas.microsoft.com/office/powerpoint/2010/main" val="135819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Media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595313" y="4800600"/>
            <a:ext cx="4873625"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b="1" dirty="0">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9" name="Media Placeholder 8"/>
          <p:cNvSpPr>
            <a:spLocks noGrp="1"/>
          </p:cNvSpPr>
          <p:nvPr>
            <p:ph type="media" sz="quarter" idx="13"/>
          </p:nvPr>
        </p:nvSpPr>
        <p:spPr>
          <a:xfrm>
            <a:off x="587022" y="838200"/>
            <a:ext cx="4873752" cy="3812822"/>
          </a:xfrm>
        </p:spPr>
        <p:txBody>
          <a:bodyPr rtlCol="0">
            <a:normAutofit/>
          </a:bodyPr>
          <a:lstStyle>
            <a:lvl1pPr>
              <a:buNone/>
              <a:defRPr/>
            </a:lvl1pPr>
          </a:lstStyle>
          <a:p>
            <a:pPr lvl="0"/>
            <a:r>
              <a:rPr lang="en-US" noProof="0" dirty="0" smtClean="0"/>
              <a:t>Click icon to add media</a:t>
            </a:r>
            <a:endParaRPr lang="en-US" noProof="0" dirty="0"/>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a:buNone/>
              <a:defRPr sz="2400">
                <a:solidFill>
                  <a:schemeClr val="bg1"/>
                </a:solidFill>
              </a:defRPr>
            </a:lvl1pPr>
          </a:lstStyle>
          <a:p>
            <a:pPr lvl="0"/>
            <a:r>
              <a:rPr lang="en-US" smtClean="0"/>
              <a:t>Click to edit Master text styles</a:t>
            </a:r>
          </a:p>
        </p:txBody>
      </p:sp>
      <p:sp>
        <p:nvSpPr>
          <p:cNvPr id="6" name="Date Placeholder 2"/>
          <p:cNvSpPr>
            <a:spLocks noGrp="1"/>
          </p:cNvSpPr>
          <p:nvPr>
            <p:ph type="dt" sz="half" idx="15"/>
          </p:nvPr>
        </p:nvSpPr>
        <p:spPr/>
        <p:txBody>
          <a:bodyPr/>
          <a:lstStyle>
            <a:lvl1pPr>
              <a:defRPr>
                <a:solidFill>
                  <a:schemeClr val="bg1"/>
                </a:solidFill>
              </a:defRPr>
            </a:lvl1pPr>
          </a:lstStyle>
          <a:p>
            <a:pPr>
              <a:defRPr/>
            </a:pPr>
            <a:fld id="{85CB503B-CD30-49C4-A720-749FE2AD42AF}" type="datetimeFigureOut">
              <a:rPr lang="en-US"/>
              <a:pPr>
                <a:defRPr/>
              </a:pPr>
              <a:t>5/20/2014</a:t>
            </a:fld>
            <a:endParaRPr lang="en-US" dirty="0"/>
          </a:p>
        </p:txBody>
      </p:sp>
      <p:sp>
        <p:nvSpPr>
          <p:cNvPr id="8" name="Footer Placeholder 3"/>
          <p:cNvSpPr>
            <a:spLocks noGrp="1"/>
          </p:cNvSpPr>
          <p:nvPr>
            <p:ph type="ftr" sz="quarter" idx="16"/>
          </p:nvPr>
        </p:nvSpPr>
        <p:spPr/>
        <p:txBody>
          <a:bodyPr/>
          <a:lstStyle>
            <a:lvl1pPr>
              <a:defRPr>
                <a:solidFill>
                  <a:schemeClr val="bg1"/>
                </a:solidFill>
              </a:defRPr>
            </a:lvl1pPr>
          </a:lstStyle>
          <a:p>
            <a:pPr>
              <a:defRPr/>
            </a:pPr>
            <a:endParaRPr lang="en-US"/>
          </a:p>
        </p:txBody>
      </p:sp>
      <p:sp>
        <p:nvSpPr>
          <p:cNvPr id="10" name="Slide Number Placeholder 4"/>
          <p:cNvSpPr>
            <a:spLocks noGrp="1"/>
          </p:cNvSpPr>
          <p:nvPr>
            <p:ph type="sldNum" sz="quarter" idx="17"/>
          </p:nvPr>
        </p:nvSpPr>
        <p:spPr/>
        <p:txBody>
          <a:bodyPr/>
          <a:lstStyle>
            <a:lvl1pPr>
              <a:defRPr>
                <a:solidFill>
                  <a:schemeClr val="bg1"/>
                </a:solidFill>
              </a:defRPr>
            </a:lvl1pPr>
          </a:lstStyle>
          <a:p>
            <a:pPr>
              <a:defRPr/>
            </a:pPr>
            <a:fld id="{A9AD4775-E566-4FA6-9A59-5B4F6EAF2D99}" type="slidenum">
              <a:rPr lang="en-US"/>
              <a:pPr>
                <a:defRPr/>
              </a:pPr>
              <a:t>‹#›</a:t>
            </a:fld>
            <a:endParaRPr lang="en-US" dirty="0"/>
          </a:p>
        </p:txBody>
      </p:sp>
    </p:spTree>
    <p:extLst>
      <p:ext uri="{BB962C8B-B14F-4D97-AF65-F5344CB8AC3E}">
        <p14:creationId xmlns:p14="http://schemas.microsoft.com/office/powerpoint/2010/main" val="282382694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userDrawn="1"/>
        </p:nvSpPr>
        <p:spPr>
          <a:xfrm>
            <a:off x="1792288" y="4800600"/>
            <a:ext cx="5500687"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b="1" dirty="0">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562600"/>
            <a:ext cx="5486400" cy="60960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solidFill>
                  <a:schemeClr val="bg1"/>
                </a:solidFill>
              </a:defRPr>
            </a:lvl1pPr>
          </a:lstStyle>
          <a:p>
            <a:pPr>
              <a:defRPr/>
            </a:pPr>
            <a:fld id="{863CDCA2-A9C1-4541-894F-34A4E1956A40}" type="datetimeFigureOut">
              <a:rPr lang="en-US"/>
              <a:pPr>
                <a:defRPr/>
              </a:pPr>
              <a:t>5/20/2014</a:t>
            </a:fld>
            <a:endParaRPr lang="en-US" dirty="0"/>
          </a:p>
        </p:txBody>
      </p:sp>
      <p:sp>
        <p:nvSpPr>
          <p:cNvPr id="7" name="Footer Placeholder 5"/>
          <p:cNvSpPr>
            <a:spLocks noGrp="1"/>
          </p:cNvSpPr>
          <p:nvPr>
            <p:ph type="ftr" sz="quarter" idx="11"/>
          </p:nvPr>
        </p:nvSpPr>
        <p:spPr/>
        <p:txBody>
          <a:bodyPr/>
          <a:lstStyle>
            <a:lvl1pPr>
              <a:defRPr>
                <a:solidFill>
                  <a:schemeClr val="bg1"/>
                </a:solidFill>
              </a:defRPr>
            </a:lvl1pPr>
          </a:lstStyle>
          <a:p>
            <a:pPr>
              <a:defRPr/>
            </a:pPr>
            <a:endParaRPr lang="en-US"/>
          </a:p>
        </p:txBody>
      </p:sp>
      <p:sp>
        <p:nvSpPr>
          <p:cNvPr id="8" name="Slide Number Placeholder 6"/>
          <p:cNvSpPr>
            <a:spLocks noGrp="1"/>
          </p:cNvSpPr>
          <p:nvPr>
            <p:ph type="sldNum" sz="quarter" idx="12"/>
          </p:nvPr>
        </p:nvSpPr>
        <p:spPr/>
        <p:txBody>
          <a:bodyPr/>
          <a:lstStyle>
            <a:lvl1pPr>
              <a:defRPr>
                <a:solidFill>
                  <a:schemeClr val="bg1"/>
                </a:solidFill>
              </a:defRPr>
            </a:lvl1pPr>
          </a:lstStyle>
          <a:p>
            <a:pPr>
              <a:defRPr/>
            </a:pPr>
            <a:fld id="{56FD16E7-FFF7-4BB3-B407-D257BDAD2ACB}" type="slidenum">
              <a:rPr lang="en-US"/>
              <a:pPr>
                <a:defRPr/>
              </a:pPr>
              <a:t>‹#›</a:t>
            </a:fld>
            <a:endParaRPr lang="en-US" dirty="0"/>
          </a:p>
        </p:txBody>
      </p:sp>
    </p:spTree>
    <p:extLst>
      <p:ext uri="{BB962C8B-B14F-4D97-AF65-F5344CB8AC3E}">
        <p14:creationId xmlns:p14="http://schemas.microsoft.com/office/powerpoint/2010/main" val="3958953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nd Vertical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4" name="Title 1"/>
          <p:cNvSpPr>
            <a:spLocks noGrp="1"/>
          </p:cNvSpPr>
          <p:nvPr>
            <p:ph type="title"/>
          </p:nvPr>
        </p:nvSpPr>
        <p:spPr>
          <a:xfrm>
            <a:off x="0" y="414867"/>
            <a:ext cx="5029200" cy="457200"/>
          </a:xfrm>
          <a:solidFill>
            <a:schemeClr val="tx1">
              <a:lumMod val="50000"/>
              <a:lumOff val="50000"/>
            </a:schemeClr>
          </a:solidFill>
        </p:spPr>
        <p:txBody>
          <a:bodyPr>
            <a:normAutofit/>
          </a:bodyPr>
          <a:lstStyle>
            <a:lvl1pPr algn="l">
              <a:defRPr lang="en-US" sz="2800" b="1" kern="1200" baseline="0" dirty="0">
                <a:solidFill>
                  <a:schemeClr val="bg1"/>
                </a:solidFill>
                <a:latin typeface="+mn-lt"/>
                <a:ea typeface="+mn-ea"/>
                <a:cs typeface="+mn-cs"/>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937DC4D2-74B3-4FDD-AC47-1A441400DC53}" type="datetimeFigureOut">
              <a:rPr lang="en-US"/>
              <a:pPr>
                <a:defRPr/>
              </a:pPr>
              <a:t>5/20/2014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2985A99-8CC9-4579-B07A-F8AA2BCB83D7}" type="slidenum">
              <a:rPr lang="en-US"/>
              <a:pPr>
                <a:defRPr/>
              </a:pPr>
              <a:t>‹#›</a:t>
            </a:fld>
            <a:endParaRPr lang="en-US" dirty="0"/>
          </a:p>
        </p:txBody>
      </p:sp>
    </p:spTree>
    <p:extLst>
      <p:ext uri="{BB962C8B-B14F-4D97-AF65-F5344CB8AC3E}">
        <p14:creationId xmlns:p14="http://schemas.microsoft.com/office/powerpoint/2010/main" val="1609089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150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5105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chemeClr val="tx1">
                    <a:lumMod val="85000"/>
                    <a:lumOff val="15000"/>
                  </a:schemeClr>
                </a:solidFill>
              </a:defRPr>
            </a:lvl1pPr>
          </a:lstStyle>
          <a:p>
            <a:pPr>
              <a:defRPr/>
            </a:pPr>
            <a:fld id="{B61B0611-0B6D-42AF-B0F5-91054F86EDE6}" type="datetimeFigureOut">
              <a:rPr lang="en-US"/>
              <a:pPr>
                <a:defRPr/>
              </a:pPr>
              <a:t>5/20/2014</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pPr>
              <a:defRPr/>
            </a:pPr>
            <a:fld id="{AEB93502-5589-4C26-8CD4-3E33FA9E55CB}" type="slidenum">
              <a:rPr lang="en-US"/>
              <a:pPr>
                <a:defRPr/>
              </a:pPr>
              <a:t>‹#›</a:t>
            </a:fld>
            <a:endParaRPr lang="en-US" dirty="0"/>
          </a:p>
        </p:txBody>
      </p:sp>
    </p:spTree>
    <p:extLst>
      <p:ext uri="{BB962C8B-B14F-4D97-AF65-F5344CB8AC3E}">
        <p14:creationId xmlns:p14="http://schemas.microsoft.com/office/powerpoint/2010/main" val="19652993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p:txBody>
          <a:bodyPr/>
          <a:lstStyle>
            <a:lvl1pPr>
              <a:defRPr/>
            </a:lvl1pPr>
          </a:lstStyle>
          <a:p>
            <a:pPr>
              <a:defRPr/>
            </a:pPr>
            <a:fld id="{B1D33AF2-F757-4FBF-A7E2-16D92BB35189}" type="datetimeFigureOut">
              <a:rPr lang="en-US"/>
              <a:pPr>
                <a:defRPr/>
              </a:pPr>
              <a:t>5/20/2014</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7E14947E-B42D-4B34-8432-82656B1E968C}" type="slidenum">
              <a:rPr lang="en-US"/>
              <a:pPr>
                <a:defRPr/>
              </a:pPr>
              <a:t>‹#›</a:t>
            </a:fld>
            <a:endParaRPr lang="en-US" dirty="0"/>
          </a:p>
        </p:txBody>
      </p:sp>
    </p:spTree>
    <p:extLst>
      <p:ext uri="{BB962C8B-B14F-4D97-AF65-F5344CB8AC3E}">
        <p14:creationId xmlns:p14="http://schemas.microsoft.com/office/powerpoint/2010/main" val="113423081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218" name="Picture 6"/>
          <p:cNvPicPr>
            <a:picLocks noChangeAspect="1"/>
          </p:cNvPicPr>
          <p:nvPr/>
        </p:nvPicPr>
        <p:blipFill>
          <a:blip r:embed="rId16">
            <a:extLst>
              <a:ext uri="{28A0092B-C50C-407E-A947-70E740481C1C}">
                <a14:useLocalDpi xmlns:a14="http://schemas.microsoft.com/office/drawing/2010/main" val="0"/>
              </a:ext>
            </a:extLst>
          </a:blip>
          <a:srcRect l="2599" r="5875" b="5263"/>
          <a:stretch>
            <a:fillRect/>
          </a:stretch>
        </p:blipFill>
        <p:spPr bwMode="auto">
          <a:xfrm>
            <a:off x="3175" y="5867400"/>
            <a:ext cx="9144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73BC920-C57F-407B-A643-712B0ACF819A}" type="datetimeFigureOut">
              <a:rPr lang="en-US"/>
              <a:pPr>
                <a:defRPr/>
              </a:pPr>
              <a:t>5/20/2014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EC058D-F03D-433C-9CE4-44B67840EC09}" type="slidenum">
              <a:rPr lang="en-US"/>
              <a:pPr>
                <a:defRPr/>
              </a:pPr>
              <a:t>‹#›</a:t>
            </a:fld>
            <a:endParaRPr lang="en-US" dirty="0"/>
          </a:p>
        </p:txBody>
      </p:sp>
      <p:sp>
        <p:nvSpPr>
          <p:cNvPr id="922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2.xml"/><Relationship Id="rId7" Type="http://schemas.openxmlformats.org/officeDocument/2006/relationships/diagramColors" Target="../diagrams/colors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28.png"/><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30.emf"/><Relationship Id="rId4" Type="http://schemas.openxmlformats.org/officeDocument/2006/relationships/oleObject" Target="../embeddings/oleObject1.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31.emf"/><Relationship Id="rId4" Type="http://schemas.openxmlformats.org/officeDocument/2006/relationships/oleObject" Target="../embeddings/oleObject2.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vmlDrawing" Target="../drawings/vmlDrawing3.vml"/><Relationship Id="rId5" Type="http://schemas.openxmlformats.org/officeDocument/2006/relationships/image" Target="../media/image32.emf"/><Relationship Id="rId4" Type="http://schemas.openxmlformats.org/officeDocument/2006/relationships/oleObject" Target="../embeddings/oleObject3.bin"/></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vmlDrawing" Target="../drawings/vmlDrawing4.vml"/><Relationship Id="rId5" Type="http://schemas.openxmlformats.org/officeDocument/2006/relationships/image" Target="../media/image33.emf"/><Relationship Id="rId4" Type="http://schemas.openxmlformats.org/officeDocument/2006/relationships/package" Target="../embeddings/Microsoft_Word_Document1.docx"/></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4.xml"/><Relationship Id="rId1" Type="http://schemas.openxmlformats.org/officeDocument/2006/relationships/vmlDrawing" Target="../drawings/vmlDrawing5.vml"/><Relationship Id="rId6" Type="http://schemas.openxmlformats.org/officeDocument/2006/relationships/image" Target="../media/image34.emf"/><Relationship Id="rId5" Type="http://schemas.openxmlformats.org/officeDocument/2006/relationships/oleObject" Target="../embeddings/oleObject4.bin"/><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vmlDrawing" Target="../drawings/vmlDrawing6.vml"/><Relationship Id="rId5" Type="http://schemas.openxmlformats.org/officeDocument/2006/relationships/image" Target="../media/image35.emf"/><Relationship Id="rId4"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vmlDrawing" Target="../drawings/vmlDrawing7.vml"/><Relationship Id="rId5" Type="http://schemas.openxmlformats.org/officeDocument/2006/relationships/image" Target="../media/image37.emf"/><Relationship Id="rId4" Type="http://schemas.openxmlformats.org/officeDocument/2006/relationships/oleObject" Target="../embeddings/oleObject6.bin"/></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vmlDrawing" Target="../drawings/vmlDrawing8.vml"/><Relationship Id="rId5" Type="http://schemas.openxmlformats.org/officeDocument/2006/relationships/image" Target="../media/image38.emf"/><Relationship Id="rId4" Type="http://schemas.openxmlformats.org/officeDocument/2006/relationships/oleObject" Target="../embeddings/oleObject7.bin"/></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6.xml"/><Relationship Id="rId1" Type="http://schemas.openxmlformats.org/officeDocument/2006/relationships/tags" Target="../tags/tag3.xml"/><Relationship Id="rId5" Type="http://schemas.openxmlformats.org/officeDocument/2006/relationships/image" Target="../media/image12.jpeg"/><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3851275" y="549275"/>
            <a:ext cx="4835525" cy="2159000"/>
          </a:xfrm>
        </p:spPr>
        <p:txBody>
          <a:bodyPr rtlCol="0">
            <a:normAutofit fontScale="92500" lnSpcReduction="20000"/>
          </a:bodyPr>
          <a:lstStyle/>
          <a:p>
            <a:pPr eaLnBrk="1" fontAlgn="auto" hangingPunct="1">
              <a:spcAft>
                <a:spcPts val="0"/>
              </a:spcAft>
              <a:buFont typeface="Arial" pitchFamily="34" charset="0"/>
              <a:buNone/>
              <a:defRPr/>
            </a:pPr>
            <a:r>
              <a:rPr lang="en-US" sz="3000" b="1" dirty="0" smtClean="0"/>
              <a:t>16</a:t>
            </a:r>
            <a:r>
              <a:rPr lang="en-US" sz="3000" b="1" baseline="30000" dirty="0" smtClean="0"/>
              <a:t>th</a:t>
            </a:r>
            <a:r>
              <a:rPr lang="en-US" sz="3000" b="1" dirty="0" smtClean="0"/>
              <a:t> African Renaissance Conference</a:t>
            </a:r>
            <a:endParaRPr sz="3000" b="1" dirty="0"/>
          </a:p>
          <a:p>
            <a:pPr eaLnBrk="1" fontAlgn="auto" hangingPunct="1">
              <a:spcAft>
                <a:spcPts val="0"/>
              </a:spcAft>
              <a:buFont typeface="Arial" pitchFamily="34" charset="0"/>
              <a:buNone/>
              <a:defRPr/>
            </a:pPr>
            <a:r>
              <a:rPr b="1" dirty="0" smtClean="0"/>
              <a:t>"AFRICA IN MOTION"</a:t>
            </a:r>
          </a:p>
          <a:p>
            <a:pPr eaLnBrk="1" fontAlgn="auto" hangingPunct="1">
              <a:spcAft>
                <a:spcPts val="0"/>
              </a:spcAft>
              <a:buFont typeface="Arial" pitchFamily="34" charset="0"/>
              <a:buNone/>
              <a:defRPr/>
            </a:pPr>
            <a:r>
              <a:rPr b="1" dirty="0" smtClean="0"/>
              <a:t>ICC Durban</a:t>
            </a:r>
            <a:endParaRPr b="1" dirty="0"/>
          </a:p>
          <a:p>
            <a:pPr eaLnBrk="1" fontAlgn="auto" hangingPunct="1">
              <a:spcAft>
                <a:spcPts val="0"/>
              </a:spcAft>
              <a:buFont typeface="Arial" pitchFamily="34" charset="0"/>
              <a:buNone/>
              <a:defRPr/>
            </a:pPr>
            <a:endParaRPr b="1" dirty="0"/>
          </a:p>
          <a:p>
            <a:pPr eaLnBrk="1" fontAlgn="auto" hangingPunct="1">
              <a:spcAft>
                <a:spcPts val="0"/>
              </a:spcAft>
              <a:buFont typeface="Arial" pitchFamily="34" charset="0"/>
              <a:buNone/>
              <a:defRPr/>
            </a:pPr>
            <a:r>
              <a:rPr b="1" dirty="0" smtClean="0"/>
              <a:t>(22-23 May 2014)</a:t>
            </a:r>
            <a:endParaRPr b="1" dirty="0"/>
          </a:p>
        </p:txBody>
      </p:sp>
      <p:sp>
        <p:nvSpPr>
          <p:cNvPr id="5" name="Title 4"/>
          <p:cNvSpPr>
            <a:spLocks noGrp="1"/>
          </p:cNvSpPr>
          <p:nvPr>
            <p:ph type="title"/>
          </p:nvPr>
        </p:nvSpPr>
        <p:spPr>
          <a:xfrm>
            <a:off x="228600" y="3048000"/>
            <a:ext cx="7239000" cy="1828800"/>
          </a:xfrm>
        </p:spPr>
        <p:txBody>
          <a:bodyPr rtlCol="0">
            <a:normAutofit fontScale="90000"/>
          </a:bodyPr>
          <a:lstStyle/>
          <a:p>
            <a:pPr algn="l" eaLnBrk="1" fontAlgn="auto" hangingPunct="1">
              <a:spcAft>
                <a:spcPts val="0"/>
              </a:spcAft>
              <a:defRPr/>
            </a:pPr>
            <a:r>
              <a:rPr sz="2400" dirty="0" smtClean="0">
                <a:solidFill>
                  <a:prstClr val="white"/>
                </a:solidFill>
              </a:rPr>
              <a:t>THE 'GATEWAY TO AFRICA' CONCEPT:</a:t>
            </a:r>
            <a:br>
              <a:rPr sz="2400" dirty="0" smtClean="0">
                <a:solidFill>
                  <a:prstClr val="white"/>
                </a:solidFill>
              </a:rPr>
            </a:br>
            <a:r>
              <a:rPr sz="2400" dirty="0" smtClean="0">
                <a:solidFill>
                  <a:prstClr val="white"/>
                </a:solidFill>
              </a:rPr>
              <a:t>LOGISTICS CHALLENGES IN OPTIMISING INTRA-REGIONAL INTERMODAL FREIGHT TRAFFIC IN </a:t>
            </a:r>
            <a:r>
              <a:rPr sz="2400" dirty="0" smtClean="0">
                <a:solidFill>
                  <a:prstClr val="white"/>
                </a:solidFill>
              </a:rPr>
              <a:t>LIMPOPO PROVINCE, SOUTH AFRICA</a:t>
            </a:r>
            <a:r>
              <a:rPr sz="1800" dirty="0" smtClean="0">
                <a:solidFill>
                  <a:prstClr val="white"/>
                </a:solidFill>
              </a:rPr>
              <a:t/>
            </a:r>
            <a:br>
              <a:rPr sz="1800" dirty="0" smtClean="0">
                <a:solidFill>
                  <a:prstClr val="white"/>
                </a:solidFill>
              </a:rPr>
            </a:br>
            <a:r>
              <a:rPr sz="1800" dirty="0">
                <a:solidFill>
                  <a:prstClr val="white"/>
                </a:solidFill>
              </a:rPr>
              <a:t/>
            </a:r>
            <a:br>
              <a:rPr sz="1800" dirty="0">
                <a:solidFill>
                  <a:prstClr val="white"/>
                </a:solidFill>
              </a:rPr>
            </a:br>
            <a:r>
              <a:rPr sz="1800" dirty="0" smtClean="0">
                <a:solidFill>
                  <a:prstClr val="white"/>
                </a:solidFill>
              </a:rPr>
              <a:t>DINESH CHAITHOO</a:t>
            </a:r>
            <a:endParaRPr sz="1400" dirty="0"/>
          </a:p>
        </p:txBody>
      </p:sp>
      <p:pic>
        <p:nvPicPr>
          <p:cNvPr id="24580" name="Picture 6" descr="Arup26m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6550" y="5287963"/>
            <a:ext cx="94773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7" descr="imagesCAUAGGK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9550" y="260350"/>
            <a:ext cx="3138488"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 descr="cid:image007.jpg@01CF21D4.A3DA4D9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730" y="5449019"/>
            <a:ext cx="31051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2795"/>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381000"/>
            <a:ext cx="7924800" cy="708025"/>
          </a:xfrm>
          <a:prstGeom prst="rect">
            <a:avLst/>
          </a:prstGeom>
          <a:noFill/>
        </p:spPr>
        <p:txBody>
          <a:bodyPr>
            <a:normAutofit/>
          </a:bodyPr>
          <a:lstStyle/>
          <a:p>
            <a:pPr algn="ctr" fontAlgn="auto">
              <a:spcBef>
                <a:spcPts val="0"/>
              </a:spcBef>
              <a:spcAft>
                <a:spcPts val="0"/>
              </a:spcAft>
              <a:defRPr/>
            </a:pPr>
            <a:r>
              <a:rPr lang="en-US" sz="4000" b="1" dirty="0">
                <a:solidFill>
                  <a:schemeClr val="tx1">
                    <a:lumMod val="85000"/>
                    <a:lumOff val="15000"/>
                  </a:schemeClr>
                </a:solidFill>
                <a:latin typeface="+mj-lt"/>
                <a:cs typeface="+mn-cs"/>
              </a:rPr>
              <a:t>OVERVIEW OF PRESENTATION</a:t>
            </a:r>
            <a:endParaRPr lang="en-US" sz="4000" dirty="0">
              <a:solidFill>
                <a:schemeClr val="tx1">
                  <a:lumMod val="50000"/>
                  <a:lumOff val="50000"/>
                </a:schemeClr>
              </a:solidFill>
              <a:latin typeface="+mj-lt"/>
              <a:cs typeface="Arial" pitchFamily="34" charset="0"/>
            </a:endParaRPr>
          </a:p>
        </p:txBody>
      </p:sp>
      <p:sp>
        <p:nvSpPr>
          <p:cNvPr id="12" name="Rectangle 11"/>
          <p:cNvSpPr/>
          <p:nvPr/>
        </p:nvSpPr>
        <p:spPr>
          <a:xfrm>
            <a:off x="8686800" y="5284788"/>
            <a:ext cx="457200" cy="96837"/>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rgbClr val="FF6600"/>
                </a:solidFill>
              </a:rPr>
              <a:t>           </a:t>
            </a:r>
          </a:p>
        </p:txBody>
      </p:sp>
      <p:graphicFrame>
        <p:nvGraphicFramePr>
          <p:cNvPr id="34" name="Diagram 33"/>
          <p:cNvGraphicFramePr/>
          <p:nvPr>
            <p:extLst>
              <p:ext uri="{D42A27DB-BD31-4B8C-83A1-F6EECF244321}">
                <p14:modId xmlns:p14="http://schemas.microsoft.com/office/powerpoint/2010/main" val="3026535038"/>
              </p:ext>
            </p:extLst>
          </p:nvPr>
        </p:nvGraphicFramePr>
        <p:xfrm>
          <a:off x="1524000" y="1597248"/>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cSld>
  <p:clrMapOvr>
    <a:masterClrMapping/>
  </p:clrMapOvr>
  <p:transition spd="slow" advTm="13384"/>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17" name="TextBox 16"/>
          <p:cNvSpPr txBox="1"/>
          <p:nvPr/>
        </p:nvSpPr>
        <p:spPr>
          <a:xfrm>
            <a:off x="1159728" y="1531434"/>
            <a:ext cx="1219200" cy="2708434"/>
          </a:xfrm>
          <a:prstGeom prst="rect">
            <a:avLst/>
          </a:prstGeom>
          <a:noFill/>
        </p:spPr>
        <p:txBody>
          <a:bodyPr>
            <a:spAutoFit/>
          </a:bodyPr>
          <a:lstStyle/>
          <a:p>
            <a:pPr fontAlgn="auto">
              <a:spcBef>
                <a:spcPts val="0"/>
              </a:spcBef>
              <a:spcAft>
                <a:spcPts val="0"/>
              </a:spcAft>
              <a:defRPr/>
            </a:pPr>
            <a:r>
              <a:rPr lang="en-US" sz="17000" b="1" dirty="0">
                <a:solidFill>
                  <a:srgbClr val="2A7A9E">
                    <a:alpha val="40000"/>
                  </a:srgbClr>
                </a:solidFill>
                <a:latin typeface="+mn-lt"/>
                <a:cs typeface="Arial" pitchFamily="34" charset="0"/>
              </a:rPr>
              <a:t>1</a:t>
            </a:r>
          </a:p>
        </p:txBody>
      </p:sp>
      <p:sp>
        <p:nvSpPr>
          <p:cNvPr id="9" name="Title 8"/>
          <p:cNvSpPr>
            <a:spLocks noGrp="1"/>
          </p:cNvSpPr>
          <p:nvPr>
            <p:ph type="title"/>
          </p:nvPr>
        </p:nvSpPr>
        <p:spPr>
          <a:xfrm>
            <a:off x="2971800" y="1992313"/>
            <a:ext cx="5867400" cy="1970087"/>
          </a:xfrm>
        </p:spPr>
        <p:txBody>
          <a:bodyPr rtlCol="0">
            <a:noAutofit/>
          </a:bodyPr>
          <a:lstStyle/>
          <a:p>
            <a:pPr eaLnBrk="1" fontAlgn="auto" hangingPunct="1">
              <a:spcBef>
                <a:spcPts val="0"/>
              </a:spcBef>
              <a:spcAft>
                <a:spcPts val="0"/>
              </a:spcAft>
              <a:defRPr/>
            </a:pPr>
            <a:r>
              <a:rPr lang="en-US" sz="4000" cap="none" dirty="0" smtClean="0">
                <a:solidFill>
                  <a:prstClr val="black">
                    <a:lumMod val="85000"/>
                    <a:lumOff val="15000"/>
                  </a:prstClr>
                </a:solidFill>
                <a:ea typeface="+mn-ea"/>
                <a:cs typeface="+mn-cs"/>
              </a:rPr>
              <a:t>INTRODUCTION AND BACKGROUND</a:t>
            </a:r>
            <a:endParaRPr lang="en-US" sz="4000" b="0" cap="none" dirty="0">
              <a:solidFill>
                <a:prstClr val="black">
                  <a:lumMod val="50000"/>
                  <a:lumOff val="50000"/>
                </a:prstClr>
              </a:solidFill>
              <a:ea typeface="+mn-ea"/>
              <a:cs typeface="+mn-cs"/>
            </a:endParaRPr>
          </a:p>
        </p:txBody>
      </p:sp>
      <p:sp>
        <p:nvSpPr>
          <p:cNvPr id="11" name="TextBox 10"/>
          <p:cNvSpPr txBox="1"/>
          <p:nvPr/>
        </p:nvSpPr>
        <p:spPr>
          <a:xfrm>
            <a:off x="695325" y="4994275"/>
            <a:ext cx="7974013" cy="677863"/>
          </a:xfrm>
          <a:prstGeom prst="rect">
            <a:avLst/>
          </a:prstGeom>
          <a:noFill/>
        </p:spPr>
        <p:txBody>
          <a:bodyPr wrap="none">
            <a:normAutofit fontScale="77500" lnSpcReduction="20000"/>
          </a:bodyPr>
          <a:lstStyle/>
          <a:p>
            <a:pPr algn="r" fontAlgn="auto">
              <a:spcBef>
                <a:spcPts val="0"/>
              </a:spcBef>
              <a:spcAft>
                <a:spcPts val="0"/>
              </a:spcAft>
              <a:defRPr/>
            </a:pPr>
            <a:r>
              <a:rPr lang="en-US" sz="2000" b="1" dirty="0">
                <a:solidFill>
                  <a:schemeClr val="tx1">
                    <a:lumMod val="75000"/>
                    <a:lumOff val="25000"/>
                  </a:schemeClr>
                </a:solidFill>
                <a:latin typeface="+mn-lt"/>
                <a:cs typeface="+mn-cs"/>
              </a:rPr>
              <a:t>The ‘Gateway to Africa’ concept</a:t>
            </a:r>
            <a:r>
              <a:rPr lang="en-US" sz="2000" b="1" dirty="0" smtClean="0">
                <a:solidFill>
                  <a:schemeClr val="tx1">
                    <a:lumMod val="75000"/>
                    <a:lumOff val="25000"/>
                  </a:schemeClr>
                </a:solidFill>
                <a:latin typeface="+mn-lt"/>
                <a:cs typeface="+mn-cs"/>
              </a:rPr>
              <a:t>: logistics challenges in </a:t>
            </a:r>
            <a:r>
              <a:rPr lang="en-US" sz="2000" b="1" dirty="0" err="1" smtClean="0">
                <a:solidFill>
                  <a:schemeClr val="tx1">
                    <a:lumMod val="75000"/>
                    <a:lumOff val="25000"/>
                  </a:schemeClr>
                </a:solidFill>
                <a:latin typeface="+mn-lt"/>
                <a:cs typeface="+mn-cs"/>
              </a:rPr>
              <a:t>optimising</a:t>
            </a:r>
            <a:r>
              <a:rPr lang="en-US" sz="2000" b="1" dirty="0" smtClean="0">
                <a:solidFill>
                  <a:schemeClr val="tx1">
                    <a:lumMod val="75000"/>
                    <a:lumOff val="25000"/>
                  </a:schemeClr>
                </a:solidFill>
                <a:latin typeface="+mn-lt"/>
                <a:cs typeface="+mn-cs"/>
              </a:rPr>
              <a:t> intra-regional </a:t>
            </a:r>
          </a:p>
          <a:p>
            <a:pPr algn="r" fontAlgn="auto">
              <a:spcBef>
                <a:spcPts val="0"/>
              </a:spcBef>
              <a:spcAft>
                <a:spcPts val="0"/>
              </a:spcAft>
              <a:defRPr/>
            </a:pPr>
            <a:r>
              <a:rPr lang="en-US" sz="2000" b="1" dirty="0" smtClean="0">
                <a:solidFill>
                  <a:schemeClr val="tx1">
                    <a:lumMod val="75000"/>
                    <a:lumOff val="25000"/>
                  </a:schemeClr>
                </a:solidFill>
                <a:latin typeface="+mn-lt"/>
                <a:cs typeface="+mn-cs"/>
              </a:rPr>
              <a:t>intermodal freight traffic </a:t>
            </a:r>
            <a:r>
              <a:rPr lang="en-US" sz="2000" b="1" dirty="0">
                <a:solidFill>
                  <a:schemeClr val="tx1">
                    <a:lumMod val="75000"/>
                    <a:lumOff val="25000"/>
                  </a:schemeClr>
                </a:solidFill>
                <a:latin typeface="+mn-lt"/>
                <a:cs typeface="+mn-cs"/>
              </a:rPr>
              <a:t>in Limpopo Province, South Africa</a:t>
            </a:r>
            <a:endParaRPr lang="en-US" sz="2000" b="1" dirty="0">
              <a:solidFill>
                <a:schemeClr val="tx1">
                  <a:lumMod val="75000"/>
                  <a:lumOff val="25000"/>
                </a:schemeClr>
              </a:solidFill>
              <a:latin typeface="+mn-lt"/>
              <a:cs typeface="+mn-cs"/>
            </a:endParaRPr>
          </a:p>
          <a:p>
            <a:pPr algn="r" fontAlgn="auto">
              <a:spcBef>
                <a:spcPts val="0"/>
              </a:spcBef>
              <a:spcAft>
                <a:spcPts val="0"/>
              </a:spcAft>
              <a:defRPr/>
            </a:pPr>
            <a:r>
              <a:rPr lang="en-US" sz="2000" b="1" dirty="0">
                <a:solidFill>
                  <a:schemeClr val="tx1">
                    <a:lumMod val="75000"/>
                    <a:lumOff val="25000"/>
                  </a:schemeClr>
                </a:solidFill>
                <a:latin typeface="+mn-lt"/>
                <a:cs typeface="+mn-cs"/>
              </a:rPr>
              <a:t>Dinesh Chaithoo</a:t>
            </a:r>
          </a:p>
        </p:txBody>
      </p:sp>
      <p:sp>
        <p:nvSpPr>
          <p:cNvPr id="10"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advTm="1397">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 name="TextBox 7"/>
          <p:cNvSpPr txBox="1"/>
          <p:nvPr/>
        </p:nvSpPr>
        <p:spPr>
          <a:xfrm>
            <a:off x="611188" y="1308100"/>
            <a:ext cx="7724775" cy="5000625"/>
          </a:xfrm>
          <a:prstGeom prst="rect">
            <a:avLst/>
          </a:prstGeom>
          <a:noFill/>
        </p:spPr>
        <p:txBody>
          <a:bodyPr>
            <a:normAutofit fontScale="92500" lnSpcReduction="10000"/>
          </a:bodyPr>
          <a:lstStyle/>
          <a:p>
            <a:pPr fontAlgn="auto">
              <a:lnSpc>
                <a:spcPct val="114000"/>
              </a:lnSpc>
              <a:spcBef>
                <a:spcPts val="0"/>
              </a:spcBef>
              <a:spcAft>
                <a:spcPts val="0"/>
              </a:spcAft>
              <a:defRPr/>
            </a:pPr>
            <a:r>
              <a:rPr lang="en-US" sz="2200" dirty="0">
                <a:solidFill>
                  <a:prstClr val="black">
                    <a:lumMod val="85000"/>
                    <a:lumOff val="15000"/>
                  </a:prstClr>
                </a:solidFill>
                <a:latin typeface="Arial" pitchFamily="34" charset="0"/>
                <a:cs typeface="Arial" pitchFamily="34" charset="0"/>
              </a:rPr>
              <a:t>1.1 </a:t>
            </a:r>
            <a:r>
              <a:rPr lang="en-US" sz="2200" b="1" dirty="0">
                <a:solidFill>
                  <a:prstClr val="black">
                    <a:lumMod val="85000"/>
                    <a:lumOff val="15000"/>
                  </a:prstClr>
                </a:solidFill>
                <a:latin typeface="Arial" pitchFamily="34" charset="0"/>
                <a:cs typeface="Arial" pitchFamily="34" charset="0"/>
              </a:rPr>
              <a:t>Transportation infrastructure</a:t>
            </a:r>
          </a:p>
          <a:p>
            <a:pPr fontAlgn="auto">
              <a:lnSpc>
                <a:spcPct val="114000"/>
              </a:lnSpc>
              <a:spcBef>
                <a:spcPts val="0"/>
              </a:spcBef>
              <a:spcAft>
                <a:spcPts val="0"/>
              </a:spcAft>
              <a:defRPr/>
            </a:pPr>
            <a:endParaRPr lang="en-US" sz="2200" b="1"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r>
              <a:rPr lang="en-US" sz="1900" dirty="0">
                <a:solidFill>
                  <a:prstClr val="black">
                    <a:lumMod val="85000"/>
                    <a:lumOff val="15000"/>
                  </a:prstClr>
                </a:solidFill>
                <a:latin typeface="Arial" pitchFamily="34" charset="0"/>
                <a:cs typeface="Arial" pitchFamily="34" charset="0"/>
              </a:rPr>
              <a:t>Contributes </a:t>
            </a:r>
            <a:r>
              <a:rPr lang="en-US" sz="1900" dirty="0">
                <a:solidFill>
                  <a:prstClr val="black">
                    <a:lumMod val="85000"/>
                    <a:lumOff val="15000"/>
                  </a:prstClr>
                </a:solidFill>
                <a:latin typeface="Arial" pitchFamily="34" charset="0"/>
                <a:cs typeface="Arial" pitchFamily="34" charset="0"/>
              </a:rPr>
              <a:t>to economic growth, while simultaneously being a catalytic input to human </a:t>
            </a:r>
            <a:r>
              <a:rPr lang="en-US" sz="1900" dirty="0">
                <a:solidFill>
                  <a:prstClr val="black">
                    <a:lumMod val="85000"/>
                    <a:lumOff val="15000"/>
                  </a:prstClr>
                </a:solidFill>
                <a:latin typeface="Arial" pitchFamily="34" charset="0"/>
                <a:cs typeface="Arial" pitchFamily="34" charset="0"/>
              </a:rPr>
              <a:t>development</a:t>
            </a:r>
          </a:p>
          <a:p>
            <a:pPr marL="342900" indent="-342900" fontAlgn="auto">
              <a:lnSpc>
                <a:spcPct val="114000"/>
              </a:lnSpc>
              <a:spcBef>
                <a:spcPts val="0"/>
              </a:spcBef>
              <a:spcAft>
                <a:spcPts val="0"/>
              </a:spcAft>
              <a:buFontTx/>
              <a:buChar char="-"/>
              <a:defRPr/>
            </a:pPr>
            <a:r>
              <a:rPr lang="en-US" sz="1900" dirty="0">
                <a:solidFill>
                  <a:prstClr val="black">
                    <a:lumMod val="85000"/>
                    <a:lumOff val="15000"/>
                  </a:prstClr>
                </a:solidFill>
                <a:latin typeface="Arial" pitchFamily="34" charset="0"/>
                <a:cs typeface="Arial" pitchFamily="34" charset="0"/>
              </a:rPr>
              <a:t>Road </a:t>
            </a:r>
            <a:r>
              <a:rPr lang="en-US" sz="1900" dirty="0">
                <a:solidFill>
                  <a:prstClr val="black">
                    <a:lumMod val="85000"/>
                    <a:lumOff val="15000"/>
                  </a:prstClr>
                </a:solidFill>
                <a:latin typeface="Arial" pitchFamily="34" charset="0"/>
                <a:cs typeface="Arial" pitchFamily="34" charset="0"/>
              </a:rPr>
              <a:t>networks provide links to global and local </a:t>
            </a:r>
            <a:r>
              <a:rPr lang="en-US" sz="1900" dirty="0">
                <a:solidFill>
                  <a:prstClr val="black">
                    <a:lumMod val="85000"/>
                    <a:lumOff val="15000"/>
                  </a:prstClr>
                </a:solidFill>
                <a:latin typeface="Arial" pitchFamily="34" charset="0"/>
                <a:cs typeface="Arial" pitchFamily="34" charset="0"/>
              </a:rPr>
              <a:t>markets</a:t>
            </a:r>
          </a:p>
          <a:p>
            <a:pPr marL="342900" indent="-342900" fontAlgn="auto">
              <a:lnSpc>
                <a:spcPct val="114000"/>
              </a:lnSpc>
              <a:spcBef>
                <a:spcPts val="0"/>
              </a:spcBef>
              <a:spcAft>
                <a:spcPts val="0"/>
              </a:spcAft>
              <a:buFontTx/>
              <a:buChar char="-"/>
              <a:defRPr/>
            </a:pPr>
            <a:r>
              <a:rPr lang="en-US" sz="1900" dirty="0">
                <a:solidFill>
                  <a:prstClr val="black">
                    <a:lumMod val="85000"/>
                    <a:lumOff val="15000"/>
                  </a:prstClr>
                </a:solidFill>
                <a:latin typeface="Arial" pitchFamily="34" charset="0"/>
                <a:cs typeface="Arial" pitchFamily="34" charset="0"/>
              </a:rPr>
              <a:t>Africa’s infrastructure network deficient in coverage &amp; prices for services are exceptionally high by global standards</a:t>
            </a:r>
          </a:p>
          <a:p>
            <a:pPr marL="342900" indent="-342900" fontAlgn="auto">
              <a:lnSpc>
                <a:spcPct val="114000"/>
              </a:lnSpc>
              <a:spcBef>
                <a:spcPts val="0"/>
              </a:spcBef>
              <a:spcAft>
                <a:spcPts val="0"/>
              </a:spcAft>
              <a:buFontTx/>
              <a:buChar char="-"/>
              <a:defRPr/>
            </a:pPr>
            <a:r>
              <a:rPr lang="en-US" sz="1900" dirty="0">
                <a:solidFill>
                  <a:prstClr val="black">
                    <a:lumMod val="85000"/>
                    <a:lumOff val="15000"/>
                  </a:prstClr>
                </a:solidFill>
                <a:latin typeface="Arial" pitchFamily="34" charset="0"/>
                <a:cs typeface="Arial" pitchFamily="34" charset="0"/>
              </a:rPr>
              <a:t>Inland transport constitutes an estimated 40% of the total cost from point of origin to port of destination</a:t>
            </a:r>
          </a:p>
          <a:p>
            <a:pPr marL="342900" indent="-342900" fontAlgn="auto">
              <a:lnSpc>
                <a:spcPct val="114000"/>
              </a:lnSpc>
              <a:spcBef>
                <a:spcPts val="0"/>
              </a:spcBef>
              <a:spcAft>
                <a:spcPts val="0"/>
              </a:spcAft>
              <a:buFontTx/>
              <a:buChar char="-"/>
              <a:defRPr/>
            </a:pPr>
            <a:r>
              <a:rPr lang="en-US" sz="1900" dirty="0">
                <a:solidFill>
                  <a:prstClr val="black">
                    <a:lumMod val="85000"/>
                    <a:lumOff val="15000"/>
                  </a:prstClr>
                </a:solidFill>
                <a:latin typeface="Arial" pitchFamily="34" charset="0"/>
                <a:cs typeface="Arial" pitchFamily="34" charset="0"/>
              </a:rPr>
              <a:t>Challenges attributed by border post infrastructure capacity constraints, corrupt customs administration, or restrictions on entry to the transport market (or combination of these factors)</a:t>
            </a:r>
          </a:p>
          <a:p>
            <a:pPr marL="342900" indent="-342900" fontAlgn="auto">
              <a:lnSpc>
                <a:spcPct val="114000"/>
              </a:lnSpc>
              <a:spcBef>
                <a:spcPts val="0"/>
              </a:spcBef>
              <a:spcAft>
                <a:spcPts val="0"/>
              </a:spcAft>
              <a:buFontTx/>
              <a:buChar char="-"/>
              <a:defRPr/>
            </a:pPr>
            <a:r>
              <a:rPr lang="en-US" sz="1900" dirty="0">
                <a:solidFill>
                  <a:prstClr val="black">
                    <a:lumMod val="85000"/>
                    <a:lumOff val="15000"/>
                  </a:prstClr>
                </a:solidFill>
                <a:latin typeface="Arial" pitchFamily="34" charset="0"/>
                <a:cs typeface="Arial" pitchFamily="34" charset="0"/>
              </a:rPr>
              <a:t>Problem is multinational and should be tackled as a regional or a corridor problem</a:t>
            </a:r>
          </a:p>
          <a:p>
            <a:pPr marL="342900" indent="-342900" fontAlgn="auto">
              <a:lnSpc>
                <a:spcPct val="114000"/>
              </a:lnSpc>
              <a:spcBef>
                <a:spcPts val="0"/>
              </a:spcBef>
              <a:spcAft>
                <a:spcPts val="0"/>
              </a:spcAft>
              <a:buFontTx/>
              <a:buChar char="-"/>
              <a:defRPr/>
            </a:pPr>
            <a:r>
              <a:rPr lang="en-US" sz="1900" dirty="0">
                <a:solidFill>
                  <a:prstClr val="black">
                    <a:lumMod val="85000"/>
                    <a:lumOff val="15000"/>
                  </a:prstClr>
                </a:solidFill>
                <a:latin typeface="Arial" pitchFamily="34" charset="0"/>
                <a:cs typeface="Arial" pitchFamily="34" charset="0"/>
              </a:rPr>
              <a:t>‘Gateway to Africa’ – alternative approach will allow and provide space to implement concepts for the </a:t>
            </a:r>
            <a:r>
              <a:rPr lang="en-US" sz="1900" dirty="0" err="1">
                <a:solidFill>
                  <a:prstClr val="black">
                    <a:lumMod val="85000"/>
                    <a:lumOff val="15000"/>
                  </a:prstClr>
                </a:solidFill>
                <a:latin typeface="Arial" pitchFamily="34" charset="0"/>
                <a:cs typeface="Arial" pitchFamily="34" charset="0"/>
              </a:rPr>
              <a:t>Musina</a:t>
            </a:r>
            <a:r>
              <a:rPr lang="en-US" sz="1900" dirty="0">
                <a:solidFill>
                  <a:prstClr val="black">
                    <a:lumMod val="85000"/>
                    <a:lumOff val="15000"/>
                  </a:prstClr>
                </a:solidFill>
                <a:latin typeface="Arial" pitchFamily="34" charset="0"/>
                <a:cs typeface="Arial" pitchFamily="34" charset="0"/>
              </a:rPr>
              <a:t>/</a:t>
            </a:r>
            <a:r>
              <a:rPr lang="en-US" sz="1900" dirty="0" err="1">
                <a:solidFill>
                  <a:prstClr val="black">
                    <a:lumMod val="85000"/>
                    <a:lumOff val="15000"/>
                  </a:prstClr>
                </a:solidFill>
                <a:latin typeface="Arial" pitchFamily="34" charset="0"/>
                <a:cs typeface="Arial" pitchFamily="34" charset="0"/>
              </a:rPr>
              <a:t>Beitbridge</a:t>
            </a:r>
            <a:r>
              <a:rPr lang="en-US" sz="1900" dirty="0">
                <a:solidFill>
                  <a:prstClr val="black">
                    <a:lumMod val="85000"/>
                    <a:lumOff val="15000"/>
                  </a:prstClr>
                </a:solidFill>
                <a:latin typeface="Arial" pitchFamily="34" charset="0"/>
                <a:cs typeface="Arial" pitchFamily="34" charset="0"/>
              </a:rPr>
              <a:t> border post</a:t>
            </a: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mn-lt"/>
              <a:cs typeface="+mn-cs"/>
            </a:endParaRPr>
          </a:p>
          <a:p>
            <a:pPr fontAlgn="auto">
              <a:spcBef>
                <a:spcPts val="0"/>
              </a:spcBef>
              <a:spcAft>
                <a:spcPts val="0"/>
              </a:spcAft>
              <a:defRPr/>
            </a:pPr>
            <a:endParaRPr lang="en-US" dirty="0">
              <a:solidFill>
                <a:prstClr val="black">
                  <a:lumMod val="85000"/>
                  <a:lumOff val="15000"/>
                </a:prstClr>
              </a:solidFill>
              <a:latin typeface="+mn-lt"/>
              <a:cs typeface="+mn-cs"/>
            </a:endParaRPr>
          </a:p>
        </p:txBody>
      </p:sp>
      <p:sp>
        <p:nvSpPr>
          <p:cNvPr id="4"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advTm="107094">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 name="TextBox 7"/>
          <p:cNvSpPr txBox="1"/>
          <p:nvPr/>
        </p:nvSpPr>
        <p:spPr>
          <a:xfrm>
            <a:off x="611188" y="1308100"/>
            <a:ext cx="7724775" cy="5073650"/>
          </a:xfrm>
          <a:prstGeom prst="rect">
            <a:avLst/>
          </a:prstGeom>
          <a:noFill/>
        </p:spPr>
        <p:txBody>
          <a:bodyPr>
            <a:normAutofit fontScale="92500" lnSpcReduction="10000"/>
          </a:bodyPr>
          <a:lstStyle/>
          <a:p>
            <a:pPr fontAlgn="auto">
              <a:lnSpc>
                <a:spcPct val="114000"/>
              </a:lnSpc>
              <a:spcBef>
                <a:spcPts val="0"/>
              </a:spcBef>
              <a:spcAft>
                <a:spcPts val="0"/>
              </a:spcAft>
              <a:defRPr/>
            </a:pPr>
            <a:r>
              <a:rPr lang="en-US" sz="2200" dirty="0">
                <a:solidFill>
                  <a:prstClr val="black">
                    <a:lumMod val="85000"/>
                    <a:lumOff val="15000"/>
                  </a:prstClr>
                </a:solidFill>
                <a:latin typeface="Arial" pitchFamily="34" charset="0"/>
                <a:cs typeface="Arial" pitchFamily="34" charset="0"/>
              </a:rPr>
              <a:t>1.2 </a:t>
            </a:r>
            <a:r>
              <a:rPr lang="en-US" sz="2200" b="1" dirty="0">
                <a:solidFill>
                  <a:prstClr val="black">
                    <a:lumMod val="85000"/>
                    <a:lumOff val="15000"/>
                  </a:prstClr>
                </a:solidFill>
                <a:latin typeface="Arial" pitchFamily="34" charset="0"/>
                <a:cs typeface="Arial" pitchFamily="34" charset="0"/>
              </a:rPr>
              <a:t>The Transshipment Hub Concept</a:t>
            </a:r>
          </a:p>
          <a:p>
            <a:pPr fontAlgn="auto">
              <a:lnSpc>
                <a:spcPct val="114000"/>
              </a:lnSpc>
              <a:spcBef>
                <a:spcPts val="0"/>
              </a:spcBef>
              <a:spcAft>
                <a:spcPts val="0"/>
              </a:spcAft>
              <a:defRPr/>
            </a:pPr>
            <a:endParaRPr lang="en-US" sz="21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sz="1900" dirty="0">
                <a:solidFill>
                  <a:prstClr val="black">
                    <a:lumMod val="85000"/>
                    <a:lumOff val="15000"/>
                  </a:prstClr>
                </a:solidFill>
                <a:latin typeface="Arial" pitchFamily="34" charset="0"/>
                <a:cs typeface="Arial" pitchFamily="34" charset="0"/>
              </a:rPr>
              <a:t>Transshipment is the shipment of goods to an intermediate destination, and then from there to yet another destination</a:t>
            </a:r>
          </a:p>
          <a:p>
            <a:pPr fontAlgn="auto">
              <a:lnSpc>
                <a:spcPct val="114000"/>
              </a:lnSpc>
              <a:spcBef>
                <a:spcPts val="0"/>
              </a:spcBef>
              <a:spcAft>
                <a:spcPts val="0"/>
              </a:spcAft>
              <a:defRPr/>
            </a:pPr>
            <a:endParaRPr lang="en-US" sz="19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sz="1900" u="sng" dirty="0">
                <a:solidFill>
                  <a:prstClr val="black">
                    <a:lumMod val="85000"/>
                    <a:lumOff val="15000"/>
                  </a:prstClr>
                </a:solidFill>
                <a:latin typeface="Arial" pitchFamily="34" charset="0"/>
                <a:cs typeface="Arial" pitchFamily="34" charset="0"/>
              </a:rPr>
              <a:t>Reasons:</a:t>
            </a:r>
          </a:p>
          <a:p>
            <a:pPr fontAlgn="auto">
              <a:lnSpc>
                <a:spcPct val="114000"/>
              </a:lnSpc>
              <a:spcBef>
                <a:spcPts val="0"/>
              </a:spcBef>
              <a:spcAft>
                <a:spcPts val="0"/>
              </a:spcAft>
              <a:defRPr/>
            </a:pPr>
            <a:endParaRPr lang="en-US" sz="19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buFont typeface="Arial" pitchFamily="34" charset="0"/>
              <a:buChar char="•"/>
              <a:defRPr/>
            </a:pPr>
            <a:r>
              <a:rPr lang="en-US" sz="1900" dirty="0">
                <a:solidFill>
                  <a:prstClr val="black">
                    <a:lumMod val="85000"/>
                    <a:lumOff val="15000"/>
                  </a:prstClr>
                </a:solidFill>
                <a:latin typeface="Arial" pitchFamily="34" charset="0"/>
                <a:cs typeface="Arial" pitchFamily="34" charset="0"/>
              </a:rPr>
              <a:t> </a:t>
            </a:r>
            <a:r>
              <a:rPr lang="en-US" sz="1900" dirty="0">
                <a:solidFill>
                  <a:prstClr val="black">
                    <a:lumMod val="85000"/>
                    <a:lumOff val="15000"/>
                  </a:prstClr>
                </a:solidFill>
                <a:latin typeface="Arial" pitchFamily="34" charset="0"/>
                <a:cs typeface="Arial" pitchFamily="34" charset="0"/>
              </a:rPr>
              <a:t>change the means of transport during the journey (trans loading); and/or</a:t>
            </a:r>
          </a:p>
          <a:p>
            <a:pPr fontAlgn="auto">
              <a:lnSpc>
                <a:spcPct val="114000"/>
              </a:lnSpc>
              <a:spcBef>
                <a:spcPts val="0"/>
              </a:spcBef>
              <a:spcAft>
                <a:spcPts val="0"/>
              </a:spcAft>
              <a:buFont typeface="Arial" pitchFamily="34" charset="0"/>
              <a:buChar char="•"/>
              <a:defRPr/>
            </a:pPr>
            <a:r>
              <a:rPr lang="en-US" sz="1900" dirty="0">
                <a:solidFill>
                  <a:prstClr val="black">
                    <a:lumMod val="85000"/>
                    <a:lumOff val="15000"/>
                  </a:prstClr>
                </a:solidFill>
                <a:latin typeface="Arial" pitchFamily="34" charset="0"/>
                <a:cs typeface="Arial" pitchFamily="34" charset="0"/>
              </a:rPr>
              <a:t> </a:t>
            </a:r>
            <a:r>
              <a:rPr lang="en-US" sz="1900" dirty="0">
                <a:solidFill>
                  <a:prstClr val="black">
                    <a:lumMod val="85000"/>
                    <a:lumOff val="15000"/>
                  </a:prstClr>
                </a:solidFill>
                <a:latin typeface="Arial" pitchFamily="34" charset="0"/>
                <a:cs typeface="Arial" pitchFamily="34" charset="0"/>
              </a:rPr>
              <a:t>combine small shipments into a large shipment, dividing the shipment at the other end</a:t>
            </a:r>
          </a:p>
          <a:p>
            <a:pPr fontAlgn="auto">
              <a:lnSpc>
                <a:spcPct val="114000"/>
              </a:lnSpc>
              <a:spcBef>
                <a:spcPts val="0"/>
              </a:spcBef>
              <a:spcAft>
                <a:spcPts val="0"/>
              </a:spcAft>
              <a:buFont typeface="Arial" pitchFamily="34" charset="0"/>
              <a:buChar char="•"/>
              <a:defRPr/>
            </a:pPr>
            <a:endParaRPr lang="en-US" sz="19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sz="1900" dirty="0">
                <a:solidFill>
                  <a:prstClr val="black">
                    <a:lumMod val="85000"/>
                    <a:lumOff val="15000"/>
                  </a:prstClr>
                </a:solidFill>
                <a:latin typeface="Arial" pitchFamily="34" charset="0"/>
                <a:cs typeface="Arial" pitchFamily="34" charset="0"/>
              </a:rPr>
              <a:t>Transshipment usually takes place in transport hubs.</a:t>
            </a:r>
          </a:p>
          <a:p>
            <a:pPr fontAlgn="auto">
              <a:lnSpc>
                <a:spcPct val="114000"/>
              </a:lnSpc>
              <a:spcBef>
                <a:spcPts val="0"/>
              </a:spcBef>
              <a:spcAft>
                <a:spcPts val="0"/>
              </a:spcAft>
              <a:defRPr/>
            </a:pPr>
            <a:endParaRPr lang="en-US" sz="19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sz="1900" dirty="0">
                <a:solidFill>
                  <a:prstClr val="black">
                    <a:lumMod val="85000"/>
                    <a:lumOff val="15000"/>
                  </a:prstClr>
                </a:solidFill>
                <a:latin typeface="Arial" pitchFamily="34" charset="0"/>
                <a:cs typeface="Arial" pitchFamily="34" charset="0"/>
              </a:rPr>
              <a:t>‘Dry port’ – transshipment intermodal terminal hub as an inland terminal directly connected to a sea port/s with high capacity transport means</a:t>
            </a:r>
          </a:p>
          <a:p>
            <a:pPr fontAlgn="auto">
              <a:lnSpc>
                <a:spcPct val="114000"/>
              </a:lnSpc>
              <a:spcBef>
                <a:spcPts val="0"/>
              </a:spcBef>
              <a:spcAft>
                <a:spcPts val="0"/>
              </a:spcAft>
              <a:defRPr/>
            </a:pPr>
            <a:r>
              <a:rPr lang="en-US" sz="1900" dirty="0">
                <a:solidFill>
                  <a:prstClr val="black">
                    <a:lumMod val="85000"/>
                    <a:lumOff val="15000"/>
                  </a:prstClr>
                </a:solidFill>
                <a:latin typeface="Arial" pitchFamily="34" charset="0"/>
                <a:cs typeface="Arial" pitchFamily="34" charset="0"/>
              </a:rPr>
              <a:t>Relieves congestion and there is a need to reduce the need for scarce space at the sea port/s</a:t>
            </a:r>
            <a:endParaRPr lang="en-US" sz="19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endParaRPr lang="en-US" sz="21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mn-lt"/>
              <a:cs typeface="+mn-cs"/>
            </a:endParaRPr>
          </a:p>
          <a:p>
            <a:pPr fontAlgn="auto">
              <a:spcBef>
                <a:spcPts val="0"/>
              </a:spcBef>
              <a:spcAft>
                <a:spcPts val="0"/>
              </a:spcAft>
              <a:defRPr/>
            </a:pPr>
            <a:endParaRPr lang="en-US" dirty="0">
              <a:solidFill>
                <a:prstClr val="black">
                  <a:lumMod val="85000"/>
                  <a:lumOff val="15000"/>
                </a:prstClr>
              </a:solidFill>
              <a:latin typeface="+mn-lt"/>
              <a:cs typeface="+mn-cs"/>
            </a:endParaRPr>
          </a:p>
        </p:txBody>
      </p:sp>
      <p:sp>
        <p:nvSpPr>
          <p:cNvPr id="4"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advTm="101945">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 name="TextBox 7"/>
          <p:cNvSpPr txBox="1"/>
          <p:nvPr/>
        </p:nvSpPr>
        <p:spPr>
          <a:xfrm>
            <a:off x="611188" y="1308100"/>
            <a:ext cx="7724775" cy="5073650"/>
          </a:xfrm>
          <a:prstGeom prst="rect">
            <a:avLst/>
          </a:prstGeom>
          <a:noFill/>
        </p:spPr>
        <p:txBody>
          <a:bodyPr>
            <a:normAutofit/>
          </a:bodyPr>
          <a:lstStyle/>
          <a:p>
            <a:pPr fontAlgn="auto">
              <a:lnSpc>
                <a:spcPct val="114000"/>
              </a:lnSpc>
              <a:spcBef>
                <a:spcPts val="0"/>
              </a:spcBef>
              <a:spcAft>
                <a:spcPts val="0"/>
              </a:spcAft>
              <a:defRPr/>
            </a:pPr>
            <a:r>
              <a:rPr lang="en-US" sz="2000" b="1" dirty="0">
                <a:solidFill>
                  <a:prstClr val="black">
                    <a:lumMod val="85000"/>
                    <a:lumOff val="15000"/>
                  </a:prstClr>
                </a:solidFill>
                <a:latin typeface="Arial" pitchFamily="34" charset="0"/>
                <a:cs typeface="Arial" pitchFamily="34" charset="0"/>
              </a:rPr>
              <a:t>Classification of inland or dry ports</a:t>
            </a:r>
          </a:p>
          <a:p>
            <a:pPr fontAlgn="auto">
              <a:lnSpc>
                <a:spcPct val="114000"/>
              </a:lnSpc>
              <a:spcBef>
                <a:spcPts val="0"/>
              </a:spcBef>
              <a:spcAft>
                <a:spcPts val="0"/>
              </a:spcAft>
              <a:defRPr/>
            </a:pPr>
            <a:endParaRPr lang="en-US" sz="2100" b="1" dirty="0">
              <a:solidFill>
                <a:srgbClr val="FF0000"/>
              </a:solidFill>
              <a:latin typeface="Arial" pitchFamily="34" charset="0"/>
              <a:cs typeface="Arial" pitchFamily="34" charset="0"/>
            </a:endParaRPr>
          </a:p>
          <a:p>
            <a:pPr fontAlgn="auto">
              <a:lnSpc>
                <a:spcPct val="114000"/>
              </a:lnSpc>
              <a:spcBef>
                <a:spcPts val="0"/>
              </a:spcBef>
              <a:spcAft>
                <a:spcPts val="0"/>
              </a:spcAft>
              <a:defRPr/>
            </a:pPr>
            <a:r>
              <a:rPr lang="en-US" b="1" dirty="0">
                <a:solidFill>
                  <a:prstClr val="black">
                    <a:lumMod val="85000"/>
                    <a:lumOff val="15000"/>
                  </a:prstClr>
                </a:solidFill>
                <a:latin typeface="Arial" pitchFamily="34" charset="0"/>
                <a:cs typeface="Arial" pitchFamily="34" charset="0"/>
              </a:rPr>
              <a:t>Distant dry-port</a:t>
            </a:r>
            <a:r>
              <a:rPr lang="en-US" dirty="0">
                <a:solidFill>
                  <a:prstClr val="black">
                    <a:lumMod val="85000"/>
                    <a:lumOff val="15000"/>
                  </a:prstClr>
                </a:solidFill>
                <a:latin typeface="Arial" pitchFamily="34" charset="0"/>
                <a:cs typeface="Arial" pitchFamily="34" charset="0"/>
              </a:rPr>
              <a:t>: provides cost saving advantage by using rail, rather than road, over long distances</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b="1" dirty="0">
                <a:solidFill>
                  <a:prstClr val="black">
                    <a:lumMod val="85000"/>
                    <a:lumOff val="15000"/>
                  </a:prstClr>
                </a:solidFill>
                <a:latin typeface="Arial" pitchFamily="34" charset="0"/>
                <a:cs typeface="Arial" pitchFamily="34" charset="0"/>
              </a:rPr>
              <a:t>Mid-range dry port</a:t>
            </a:r>
            <a:r>
              <a:rPr lang="en-US" dirty="0">
                <a:solidFill>
                  <a:prstClr val="black">
                    <a:lumMod val="85000"/>
                    <a:lumOff val="15000"/>
                  </a:prstClr>
                </a:solidFill>
                <a:latin typeface="Arial" pitchFamily="34" charset="0"/>
                <a:cs typeface="Arial" pitchFamily="34" charset="0"/>
              </a:rPr>
              <a:t>: make use of road transport from the sea port and acts as a consolidation point for rail services, although high capacity flows may make dedicated container rail services viable</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b="1" dirty="0">
                <a:solidFill>
                  <a:prstClr val="black">
                    <a:lumMod val="85000"/>
                    <a:lumOff val="15000"/>
                  </a:prstClr>
                </a:solidFill>
                <a:latin typeface="Arial" pitchFamily="34" charset="0"/>
                <a:cs typeface="Arial" pitchFamily="34" charset="0"/>
              </a:rPr>
              <a:t>Close dry port</a:t>
            </a:r>
            <a:r>
              <a:rPr lang="en-US" dirty="0">
                <a:solidFill>
                  <a:prstClr val="black">
                    <a:lumMod val="85000"/>
                    <a:lumOff val="15000"/>
                  </a:prstClr>
                </a:solidFill>
                <a:latin typeface="Arial" pitchFamily="34" charset="0"/>
                <a:cs typeface="Arial" pitchFamily="34" charset="0"/>
              </a:rPr>
              <a:t>: situated in the immediate vicinity of a sea port and provides a buffer to the sea port by enabling greater terminal capacity and permitting larger container ships to call at the sea port, possibly through the operation of a rail shuttle service</a:t>
            </a: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mn-lt"/>
              <a:cs typeface="+mn-cs"/>
            </a:endParaRPr>
          </a:p>
          <a:p>
            <a:pPr fontAlgn="auto">
              <a:spcBef>
                <a:spcPts val="0"/>
              </a:spcBef>
              <a:spcAft>
                <a:spcPts val="0"/>
              </a:spcAft>
              <a:defRPr/>
            </a:pPr>
            <a:endParaRPr lang="en-US" dirty="0">
              <a:solidFill>
                <a:prstClr val="black">
                  <a:lumMod val="85000"/>
                  <a:lumOff val="15000"/>
                </a:prstClr>
              </a:solidFill>
              <a:latin typeface="+mn-lt"/>
              <a:cs typeface="+mn-cs"/>
            </a:endParaRPr>
          </a:p>
        </p:txBody>
      </p:sp>
      <p:sp>
        <p:nvSpPr>
          <p:cNvPr id="4"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dirty="0" smtClean="0">
                <a:latin typeface="+mn-lt"/>
              </a:rPr>
              <a:t>AFRICA IN MOTION</a:t>
            </a:r>
            <a:endParaRPr lang="en-US" dirty="0">
              <a:latin typeface="+mn-lt"/>
            </a:endParaRPr>
          </a:p>
        </p:txBody>
      </p:sp>
    </p:spTree>
  </p:cSld>
  <p:clrMapOvr>
    <a:masterClrMapping/>
  </p:clrMapOvr>
  <p:transition spd="slow" advTm="68751">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rot="16200000">
            <a:off x="-2146300" y="2451100"/>
            <a:ext cx="5486400" cy="1041400"/>
          </a:xfrm>
          <a:prstGeom prst="rect">
            <a:avLst/>
          </a:prstGeom>
          <a:noFill/>
        </p:spPr>
        <p:txBody>
          <a:bodyPr anchor="b">
            <a:normAutofit lnSpcReduction="10000"/>
          </a:bodyPr>
          <a:lstStyle/>
          <a:p>
            <a:pPr fontAlgn="auto">
              <a:spcBef>
                <a:spcPts val="0"/>
              </a:spcBef>
              <a:spcAft>
                <a:spcPts val="0"/>
              </a:spcAft>
              <a:defRPr/>
            </a:pPr>
            <a:r>
              <a:rPr lang="en-US" sz="3200" dirty="0">
                <a:solidFill>
                  <a:prstClr val="white"/>
                </a:solidFill>
                <a:latin typeface="+mn-lt"/>
                <a:cs typeface="+mn-cs"/>
              </a:rPr>
              <a:t>BRIEF DESCRIPTION OF </a:t>
            </a:r>
          </a:p>
          <a:p>
            <a:pPr fontAlgn="auto">
              <a:spcBef>
                <a:spcPts val="0"/>
              </a:spcBef>
              <a:spcAft>
                <a:spcPts val="0"/>
              </a:spcAft>
              <a:defRPr/>
            </a:pPr>
            <a:r>
              <a:rPr lang="en-US" sz="3200" dirty="0">
                <a:solidFill>
                  <a:prstClr val="white"/>
                </a:solidFill>
                <a:latin typeface="+mn-lt"/>
                <a:cs typeface="+mn-cs"/>
              </a:rPr>
              <a:t>STUDY AREA</a:t>
            </a:r>
            <a:endParaRPr lang="en-US" sz="3200" dirty="0">
              <a:solidFill>
                <a:prstClr val="white"/>
              </a:solidFill>
              <a:latin typeface="+mn-lt"/>
              <a:cs typeface="+mn-cs"/>
            </a:endParaRPr>
          </a:p>
        </p:txBody>
      </p:sp>
      <p:pic>
        <p:nvPicPr>
          <p:cNvPr id="3072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5900" y="23813"/>
            <a:ext cx="4695825" cy="678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10" descr="sadc_logo.bmp"/>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92275" y="4149725"/>
            <a:ext cx="1390650"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2538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rot="16200000">
            <a:off x="-2146300" y="2451100"/>
            <a:ext cx="5486400" cy="1041400"/>
          </a:xfrm>
          <a:prstGeom prst="rect">
            <a:avLst/>
          </a:prstGeom>
          <a:noFill/>
        </p:spPr>
        <p:txBody>
          <a:bodyPr anchor="b">
            <a:normAutofit lnSpcReduction="10000"/>
          </a:bodyPr>
          <a:lstStyle/>
          <a:p>
            <a:pPr fontAlgn="auto">
              <a:spcBef>
                <a:spcPts val="0"/>
              </a:spcBef>
              <a:spcAft>
                <a:spcPts val="0"/>
              </a:spcAft>
              <a:defRPr/>
            </a:pPr>
            <a:r>
              <a:rPr lang="en-US" sz="3200" dirty="0">
                <a:solidFill>
                  <a:prstClr val="white"/>
                </a:solidFill>
                <a:latin typeface="+mn-lt"/>
                <a:cs typeface="+mn-cs"/>
              </a:rPr>
              <a:t>BRIEF DESCRIPTION OF </a:t>
            </a:r>
          </a:p>
          <a:p>
            <a:pPr fontAlgn="auto">
              <a:spcBef>
                <a:spcPts val="0"/>
              </a:spcBef>
              <a:spcAft>
                <a:spcPts val="0"/>
              </a:spcAft>
              <a:defRPr/>
            </a:pPr>
            <a:r>
              <a:rPr lang="en-US" sz="3200" dirty="0">
                <a:solidFill>
                  <a:prstClr val="white"/>
                </a:solidFill>
                <a:latin typeface="+mn-lt"/>
                <a:cs typeface="+mn-cs"/>
              </a:rPr>
              <a:t>STUDY AREA</a:t>
            </a:r>
            <a:endParaRPr lang="en-US" sz="3200" dirty="0">
              <a:solidFill>
                <a:prstClr val="white"/>
              </a:solidFill>
              <a:latin typeface="+mn-lt"/>
              <a:cs typeface="+mn-cs"/>
            </a:endParaRPr>
          </a:p>
        </p:txBody>
      </p:sp>
      <p:pic>
        <p:nvPicPr>
          <p:cNvPr id="31747" name="Picture 3" descr="FREIGHT2.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73188" y="285750"/>
            <a:ext cx="7086600"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2538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414338"/>
            <a:ext cx="9144000" cy="457200"/>
          </a:xfrm>
        </p:spPr>
        <p:txBody>
          <a:bodyPr rtlCol="0">
            <a:noAutofit/>
          </a:bodyPr>
          <a:lstStyle/>
          <a:p>
            <a:pPr eaLnBrk="1" fontAlgn="auto" hangingPunct="1">
              <a:spcAft>
                <a:spcPts val="0"/>
              </a:spcAft>
              <a:defRPr/>
            </a:pPr>
            <a:r>
              <a:rPr>
                <a:solidFill>
                  <a:prstClr val="white"/>
                </a:solidFill>
              </a:rPr>
              <a:t> </a:t>
            </a:r>
            <a:r>
              <a:rPr smtClean="0">
                <a:solidFill>
                  <a:prstClr val="white"/>
                </a:solidFill>
              </a:rPr>
              <a:t>    </a:t>
            </a:r>
            <a:r>
              <a:rPr err="1" smtClean="0">
                <a:solidFill>
                  <a:srgbClr val="FF0000"/>
                </a:solidFill>
              </a:rPr>
              <a:t>MUSINA</a:t>
            </a:r>
            <a:r>
              <a:rPr smtClean="0">
                <a:solidFill>
                  <a:srgbClr val="FF0000"/>
                </a:solidFill>
              </a:rPr>
              <a:t> LOCALITY MAP</a:t>
            </a:r>
            <a:endParaRPr>
              <a:solidFill>
                <a:srgbClr val="FF0000"/>
              </a:solidFill>
            </a:endParaRPr>
          </a:p>
        </p:txBody>
      </p:sp>
      <p:pic>
        <p:nvPicPr>
          <p:cNvPr id="32771" name="Picture 9" descr="rsa_routemap_large.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63938" y="1484313"/>
            <a:ext cx="5400675"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10" descr="africa%20regions%20map.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3850" y="981075"/>
            <a:ext cx="3168650"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11" descr="CMA978.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84200" y="3644900"/>
            <a:ext cx="2908300" cy="282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379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3200">
              <a:solidFill>
                <a:srgbClr val="FFFFFF"/>
              </a:solidFill>
              <a:latin typeface="Calibri" pitchFamily="34" charset="0"/>
            </a:endParaRPr>
          </a:p>
        </p:txBody>
      </p:sp>
      <p:sp>
        <p:nvSpPr>
          <p:cNvPr id="4" name="TextBox 3"/>
          <p:cNvSpPr txBox="1">
            <a:spLocks noChangeArrowheads="1"/>
          </p:cNvSpPr>
          <p:nvPr/>
        </p:nvSpPr>
        <p:spPr bwMode="auto">
          <a:xfrm>
            <a:off x="1547813" y="1125538"/>
            <a:ext cx="6996112" cy="518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14000"/>
              </a:lnSpc>
            </a:pPr>
            <a:r>
              <a:rPr lang="en-US" altLang="en-US" sz="2000" b="1" dirty="0">
                <a:solidFill>
                  <a:srgbClr val="262626"/>
                </a:solidFill>
              </a:rPr>
              <a:t>WHY MUSINA? JUSTIFICATION OF STUDY AREA</a:t>
            </a:r>
          </a:p>
          <a:p>
            <a:pPr eaLnBrk="1" hangingPunct="1">
              <a:lnSpc>
                <a:spcPct val="114000"/>
              </a:lnSpc>
            </a:pPr>
            <a:endParaRPr lang="en-US" altLang="en-US" dirty="0">
              <a:solidFill>
                <a:srgbClr val="262626"/>
              </a:solidFill>
            </a:endParaRPr>
          </a:p>
          <a:p>
            <a:pPr eaLnBrk="1" hangingPunct="1">
              <a:lnSpc>
                <a:spcPct val="114000"/>
              </a:lnSpc>
            </a:pPr>
            <a:r>
              <a:rPr lang="en-US" altLang="en-US" dirty="0">
                <a:solidFill>
                  <a:srgbClr val="262626"/>
                </a:solidFill>
              </a:rPr>
              <a:t>Industry is moving rapidly to respond to the emerging trends in supply chains through investment in intermodal freight hubs and rail-connected warehousing and distribution </a:t>
            </a:r>
            <a:r>
              <a:rPr lang="en-US" altLang="en-US" dirty="0" err="1">
                <a:solidFill>
                  <a:srgbClr val="262626"/>
                </a:solidFill>
              </a:rPr>
              <a:t>centres</a:t>
            </a:r>
            <a:r>
              <a:rPr lang="en-US" altLang="en-US" dirty="0">
                <a:solidFill>
                  <a:srgbClr val="262626"/>
                </a:solidFill>
              </a:rPr>
              <a:t>. Freight is central to the economic and social prosperity of South Africa. Efficient delivery of freight supports employment, health, education, social and other outcomes, which have been identified as a problem. The ‘Gateway to Africa’ concept has identified </a:t>
            </a:r>
            <a:r>
              <a:rPr lang="en-US" altLang="en-US" dirty="0" err="1">
                <a:solidFill>
                  <a:srgbClr val="262626"/>
                </a:solidFill>
              </a:rPr>
              <a:t>Musina</a:t>
            </a:r>
            <a:r>
              <a:rPr lang="en-US" altLang="en-US" dirty="0">
                <a:solidFill>
                  <a:srgbClr val="262626"/>
                </a:solidFill>
              </a:rPr>
              <a:t> as the most appropriate area for the development of the transshipment hub based on the geographical location and other related </a:t>
            </a:r>
            <a:r>
              <a:rPr lang="en-US" altLang="en-US" dirty="0" smtClean="0">
                <a:solidFill>
                  <a:srgbClr val="262626"/>
                </a:solidFill>
              </a:rPr>
              <a:t>factors</a:t>
            </a:r>
            <a:r>
              <a:rPr lang="en-US" altLang="en-US" dirty="0">
                <a:solidFill>
                  <a:srgbClr val="262626"/>
                </a:solidFill>
              </a:rPr>
              <a:t>.</a:t>
            </a:r>
          </a:p>
          <a:p>
            <a:pPr eaLnBrk="1" hangingPunct="1">
              <a:lnSpc>
                <a:spcPct val="114000"/>
              </a:lnSpc>
            </a:pPr>
            <a:endParaRPr lang="en-US" altLang="en-US" dirty="0">
              <a:solidFill>
                <a:srgbClr val="262626"/>
              </a:solidFill>
            </a:endParaRPr>
          </a:p>
          <a:p>
            <a:pPr eaLnBrk="1" hangingPunct="1">
              <a:lnSpc>
                <a:spcPct val="114000"/>
              </a:lnSpc>
            </a:pPr>
            <a:r>
              <a:rPr lang="en-US" altLang="en-US" dirty="0">
                <a:solidFill>
                  <a:srgbClr val="262626"/>
                </a:solidFill>
              </a:rPr>
              <a:t>The key element of </a:t>
            </a:r>
            <a:r>
              <a:rPr lang="en-US" altLang="en-US" dirty="0" err="1">
                <a:solidFill>
                  <a:srgbClr val="262626"/>
                </a:solidFill>
              </a:rPr>
              <a:t>Musina</a:t>
            </a:r>
            <a:r>
              <a:rPr lang="en-US" altLang="en-US" dirty="0">
                <a:solidFill>
                  <a:srgbClr val="262626"/>
                </a:solidFill>
              </a:rPr>
              <a:t> is creating or leveraging an integrated distribution and logistics hub that can act as a </a:t>
            </a:r>
            <a:r>
              <a:rPr lang="en-US" altLang="en-US" dirty="0" err="1">
                <a:solidFill>
                  <a:srgbClr val="262626"/>
                </a:solidFill>
              </a:rPr>
              <a:t>centre</a:t>
            </a:r>
            <a:r>
              <a:rPr lang="en-US" altLang="en-US" dirty="0">
                <a:solidFill>
                  <a:srgbClr val="262626"/>
                </a:solidFill>
              </a:rPr>
              <a:t> for distribution to dispersed </a:t>
            </a:r>
            <a:r>
              <a:rPr lang="en-US" altLang="en-US" dirty="0" smtClean="0">
                <a:solidFill>
                  <a:srgbClr val="262626"/>
                </a:solidFill>
              </a:rPr>
              <a:t>geographical </a:t>
            </a:r>
            <a:r>
              <a:rPr lang="en-US" altLang="en-US" dirty="0">
                <a:solidFill>
                  <a:srgbClr val="262626"/>
                </a:solidFill>
              </a:rPr>
              <a:t>regions in Africa.</a:t>
            </a:r>
          </a:p>
        </p:txBody>
      </p:sp>
      <p:sp>
        <p:nvSpPr>
          <p:cNvPr id="5"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6" name="TextBox 5"/>
          <p:cNvSpPr txBox="1"/>
          <p:nvPr/>
        </p:nvSpPr>
        <p:spPr>
          <a:xfrm rot="16200000">
            <a:off x="-1993900" y="2603500"/>
            <a:ext cx="5486400" cy="1041400"/>
          </a:xfrm>
          <a:prstGeom prst="rect">
            <a:avLst/>
          </a:prstGeom>
          <a:noFill/>
        </p:spPr>
        <p:txBody>
          <a:bodyPr anchor="ctr">
            <a:normAutofit/>
          </a:bodyPr>
          <a:lstStyle/>
          <a:p>
            <a:pPr algn="ctr" fontAlgn="auto">
              <a:spcBef>
                <a:spcPts val="0"/>
              </a:spcBef>
              <a:spcAft>
                <a:spcPts val="0"/>
              </a:spcAft>
              <a:defRPr/>
            </a:pPr>
            <a:r>
              <a:rPr lang="en-US" sz="3200" dirty="0">
                <a:solidFill>
                  <a:prstClr val="white"/>
                </a:solidFill>
                <a:latin typeface="+mn-lt"/>
                <a:cs typeface="+mn-cs"/>
              </a:rPr>
              <a:t>WHY </a:t>
            </a:r>
            <a:r>
              <a:rPr lang="en-US" sz="3200" dirty="0" err="1">
                <a:solidFill>
                  <a:prstClr val="white"/>
                </a:solidFill>
                <a:latin typeface="+mn-lt"/>
                <a:cs typeface="+mn-cs"/>
              </a:rPr>
              <a:t>MUSINA</a:t>
            </a:r>
            <a:r>
              <a:rPr lang="en-US" sz="3200" dirty="0">
                <a:solidFill>
                  <a:prstClr val="white"/>
                </a:solidFill>
                <a:latin typeface="+mn-lt"/>
                <a:cs typeface="+mn-cs"/>
              </a:rPr>
              <a:t>?</a:t>
            </a:r>
            <a:endParaRPr lang="en-US" sz="3200" dirty="0">
              <a:solidFill>
                <a:prstClr val="white"/>
              </a:solidFill>
              <a:latin typeface="+mn-lt"/>
              <a:cs typeface="+mn-cs"/>
            </a:endParaRPr>
          </a:p>
        </p:txBody>
      </p:sp>
    </p:spTree>
  </p:cSld>
  <p:clrMapOvr>
    <a:masterClrMapping/>
  </p:clrMapOvr>
  <p:transition spd="slow" advTm="4691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323850" y="1989138"/>
            <a:ext cx="5256213" cy="4679950"/>
          </a:xfrm>
          <a:prstGeom prst="rect">
            <a:avLst/>
          </a:prstGeom>
          <a:noFill/>
        </p:spPr>
        <p:txBody>
          <a:bodyPr>
            <a:normAutofit/>
          </a:bodyPr>
          <a:lstStyle/>
          <a:p>
            <a:pPr marL="457200" indent="-457200" fontAlgn="auto">
              <a:spcBef>
                <a:spcPts val="100"/>
              </a:spcBef>
              <a:spcAft>
                <a:spcPts val="0"/>
              </a:spcAft>
              <a:defRPr/>
            </a:pPr>
            <a:r>
              <a:rPr lang="en-US" sz="2000" b="1" dirty="0">
                <a:solidFill>
                  <a:prstClr val="white"/>
                </a:solidFill>
                <a:latin typeface="+mn-lt"/>
                <a:cs typeface="+mn-cs"/>
              </a:rPr>
              <a:t>PAPER ARGUES THAT THE PROPOSED </a:t>
            </a:r>
            <a:r>
              <a:rPr lang="en-US" sz="2000" b="1" dirty="0" err="1">
                <a:solidFill>
                  <a:prstClr val="white"/>
                </a:solidFill>
                <a:latin typeface="+mn-lt"/>
                <a:cs typeface="+mn-cs"/>
              </a:rPr>
              <a:t>MUSINA</a:t>
            </a:r>
            <a:r>
              <a:rPr lang="en-US" sz="2000" b="1" dirty="0">
                <a:solidFill>
                  <a:prstClr val="white"/>
                </a:solidFill>
                <a:latin typeface="+mn-lt"/>
                <a:cs typeface="+mn-cs"/>
              </a:rPr>
              <a:t> </a:t>
            </a:r>
          </a:p>
          <a:p>
            <a:pPr marL="457200" indent="-457200" fontAlgn="auto">
              <a:spcBef>
                <a:spcPts val="100"/>
              </a:spcBef>
              <a:spcAft>
                <a:spcPts val="0"/>
              </a:spcAft>
              <a:defRPr/>
            </a:pPr>
            <a:r>
              <a:rPr lang="en-US" sz="2000" b="1" dirty="0">
                <a:solidFill>
                  <a:prstClr val="white"/>
                </a:solidFill>
                <a:latin typeface="+mn-lt"/>
                <a:cs typeface="+mn-cs"/>
              </a:rPr>
              <a:t>TRANSSHIPMENT HUB IS A VIABLE SOLUTION IN </a:t>
            </a:r>
          </a:p>
          <a:p>
            <a:pPr marL="457200" indent="-457200" fontAlgn="auto">
              <a:spcBef>
                <a:spcPts val="100"/>
              </a:spcBef>
              <a:spcAft>
                <a:spcPts val="0"/>
              </a:spcAft>
              <a:defRPr/>
            </a:pPr>
            <a:r>
              <a:rPr lang="en-US" sz="2000" b="1" dirty="0">
                <a:solidFill>
                  <a:prstClr val="white"/>
                </a:solidFill>
                <a:latin typeface="+mn-lt"/>
                <a:cs typeface="+mn-cs"/>
              </a:rPr>
              <a:t>SUPPORTING EFFICIENCY, AGGLOMERATION </a:t>
            </a:r>
          </a:p>
          <a:p>
            <a:pPr marL="457200" indent="-457200" fontAlgn="auto">
              <a:spcBef>
                <a:spcPts val="100"/>
              </a:spcBef>
              <a:spcAft>
                <a:spcPts val="0"/>
              </a:spcAft>
              <a:defRPr/>
            </a:pPr>
            <a:r>
              <a:rPr lang="en-US" sz="2000" b="1" dirty="0">
                <a:solidFill>
                  <a:prstClr val="white"/>
                </a:solidFill>
                <a:latin typeface="+mn-lt"/>
                <a:cs typeface="+mn-cs"/>
              </a:rPr>
              <a:t>ECONOMIES AND UNPRECEDENTED</a:t>
            </a:r>
          </a:p>
          <a:p>
            <a:pPr marL="457200" indent="-457200" fontAlgn="auto">
              <a:spcBef>
                <a:spcPts val="100"/>
              </a:spcBef>
              <a:spcAft>
                <a:spcPts val="0"/>
              </a:spcAft>
              <a:defRPr/>
            </a:pPr>
            <a:r>
              <a:rPr lang="en-US" sz="2000" b="1" dirty="0">
                <a:solidFill>
                  <a:prstClr val="white"/>
                </a:solidFill>
                <a:latin typeface="+mn-lt"/>
                <a:cs typeface="+mn-cs"/>
              </a:rPr>
              <a:t>INVESTMENT AND GROWTH WITH EQUITY IN </a:t>
            </a:r>
          </a:p>
          <a:p>
            <a:pPr marL="457200" indent="-457200" fontAlgn="auto">
              <a:spcBef>
                <a:spcPts val="100"/>
              </a:spcBef>
              <a:spcAft>
                <a:spcPts val="0"/>
              </a:spcAft>
              <a:defRPr/>
            </a:pPr>
            <a:r>
              <a:rPr lang="en-US" sz="2000" b="1" dirty="0">
                <a:solidFill>
                  <a:prstClr val="white"/>
                </a:solidFill>
                <a:latin typeface="+mn-lt"/>
                <a:cs typeface="+mn-cs"/>
              </a:rPr>
              <a:t>SOUTHERN AFRICA. </a:t>
            </a:r>
          </a:p>
          <a:p>
            <a:pPr marL="457200" indent="-457200" fontAlgn="auto">
              <a:spcBef>
                <a:spcPts val="100"/>
              </a:spcBef>
              <a:spcAft>
                <a:spcPts val="0"/>
              </a:spcAft>
              <a:defRPr/>
            </a:pPr>
            <a:endParaRPr lang="en-US" sz="2000" b="1" dirty="0">
              <a:solidFill>
                <a:prstClr val="white"/>
              </a:solidFill>
              <a:latin typeface="+mn-lt"/>
              <a:cs typeface="+mn-cs"/>
            </a:endParaRPr>
          </a:p>
          <a:p>
            <a:pPr marL="457200" indent="-457200" fontAlgn="auto">
              <a:spcBef>
                <a:spcPts val="100"/>
              </a:spcBef>
              <a:spcAft>
                <a:spcPts val="0"/>
              </a:spcAft>
              <a:defRPr/>
            </a:pPr>
            <a:r>
              <a:rPr lang="en-US" sz="2000" b="1" dirty="0">
                <a:solidFill>
                  <a:prstClr val="white"/>
                </a:solidFill>
                <a:latin typeface="+mn-lt"/>
                <a:cs typeface="+mn-cs"/>
              </a:rPr>
              <a:t>THERE IS NO INTERMODAL HUB POLICY AT </a:t>
            </a:r>
          </a:p>
          <a:p>
            <a:pPr marL="457200" indent="-457200" fontAlgn="auto">
              <a:spcBef>
                <a:spcPts val="100"/>
              </a:spcBef>
              <a:spcAft>
                <a:spcPts val="0"/>
              </a:spcAft>
              <a:defRPr/>
            </a:pPr>
            <a:r>
              <a:rPr lang="en-US" sz="2000" b="1" dirty="0">
                <a:solidFill>
                  <a:prstClr val="white"/>
                </a:solidFill>
                <a:latin typeface="+mn-lt"/>
                <a:cs typeface="+mn-cs"/>
              </a:rPr>
              <a:t>PRESENT WHICH ENABLES INDUSTRY TO </a:t>
            </a:r>
          </a:p>
          <a:p>
            <a:pPr marL="457200" indent="-457200" fontAlgn="auto">
              <a:spcBef>
                <a:spcPts val="100"/>
              </a:spcBef>
              <a:spcAft>
                <a:spcPts val="0"/>
              </a:spcAft>
              <a:defRPr/>
            </a:pPr>
            <a:r>
              <a:rPr lang="en-US" sz="2000" b="1" dirty="0">
                <a:solidFill>
                  <a:prstClr val="white"/>
                </a:solidFill>
                <a:latin typeface="+mn-lt"/>
                <a:cs typeface="+mn-cs"/>
              </a:rPr>
              <a:t>COMPREHEND CONSISTENT SCENARIO OF </a:t>
            </a:r>
          </a:p>
          <a:p>
            <a:pPr marL="457200" indent="-457200" fontAlgn="auto">
              <a:spcBef>
                <a:spcPts val="100"/>
              </a:spcBef>
              <a:spcAft>
                <a:spcPts val="0"/>
              </a:spcAft>
              <a:defRPr/>
            </a:pPr>
            <a:r>
              <a:rPr lang="en-US" sz="2000" b="1" dirty="0">
                <a:solidFill>
                  <a:prstClr val="white"/>
                </a:solidFill>
                <a:latin typeface="+mn-lt"/>
                <a:cs typeface="+mn-cs"/>
              </a:rPr>
              <a:t>GOVERNMENT SUPPORT AND INVESTMENT </a:t>
            </a:r>
          </a:p>
          <a:p>
            <a:pPr marL="457200" indent="-457200" fontAlgn="auto">
              <a:spcBef>
                <a:spcPts val="100"/>
              </a:spcBef>
              <a:spcAft>
                <a:spcPts val="0"/>
              </a:spcAft>
              <a:defRPr/>
            </a:pPr>
            <a:r>
              <a:rPr lang="en-US" sz="2000" b="1" dirty="0">
                <a:solidFill>
                  <a:prstClr val="white"/>
                </a:solidFill>
                <a:latin typeface="+mn-lt"/>
                <a:cs typeface="+mn-cs"/>
              </a:rPr>
              <a:t>WITHIN WHICH THE PRIVATE SECTOR CAN </a:t>
            </a:r>
          </a:p>
          <a:p>
            <a:pPr marL="457200" indent="-457200" fontAlgn="auto">
              <a:spcBef>
                <a:spcPts val="100"/>
              </a:spcBef>
              <a:spcAft>
                <a:spcPts val="0"/>
              </a:spcAft>
              <a:defRPr/>
            </a:pPr>
            <a:r>
              <a:rPr lang="en-US" sz="2000" b="1" dirty="0">
                <a:solidFill>
                  <a:prstClr val="white"/>
                </a:solidFill>
                <a:latin typeface="+mn-lt"/>
                <a:cs typeface="+mn-cs"/>
              </a:rPr>
              <a:t>DEVELOP THESE HUBS</a:t>
            </a:r>
            <a:endParaRPr lang="en-US" sz="2000" dirty="0">
              <a:solidFill>
                <a:prstClr val="white"/>
              </a:solidFill>
              <a:latin typeface="+mn-lt"/>
              <a:cs typeface="+mn-cs"/>
            </a:endParaRPr>
          </a:p>
          <a:p>
            <a:pPr fontAlgn="auto">
              <a:spcBef>
                <a:spcPts val="100"/>
              </a:spcBef>
              <a:spcAft>
                <a:spcPts val="0"/>
              </a:spcAft>
              <a:defRPr/>
            </a:pPr>
            <a:endParaRPr lang="en-US" sz="2000" dirty="0">
              <a:solidFill>
                <a:prstClr val="white"/>
              </a:solidFill>
              <a:latin typeface="+mn-lt"/>
              <a:cs typeface="+mn-cs"/>
            </a:endParaRPr>
          </a:p>
          <a:p>
            <a:pPr fontAlgn="auto">
              <a:spcBef>
                <a:spcPts val="100"/>
              </a:spcBef>
              <a:spcAft>
                <a:spcPts val="0"/>
              </a:spcAft>
              <a:defRPr/>
            </a:pPr>
            <a:endParaRPr lang="en-US" sz="2000" dirty="0">
              <a:solidFill>
                <a:prstClr val="white"/>
              </a:solidFill>
              <a:latin typeface="+mn-lt"/>
              <a:cs typeface="+mn-cs"/>
            </a:endParaRPr>
          </a:p>
          <a:p>
            <a:pPr marL="342900" indent="-342900" fontAlgn="auto">
              <a:spcBef>
                <a:spcPts val="100"/>
              </a:spcBef>
              <a:spcAft>
                <a:spcPts val="0"/>
              </a:spcAft>
              <a:buFontTx/>
              <a:buChar char="-"/>
              <a:defRPr/>
            </a:pPr>
            <a:endParaRPr lang="en-US" sz="2000" dirty="0">
              <a:solidFill>
                <a:prstClr val="white"/>
              </a:solidFill>
              <a:latin typeface="+mn-lt"/>
              <a:cs typeface="+mn-cs"/>
            </a:endParaRPr>
          </a:p>
          <a:p>
            <a:pPr fontAlgn="auto">
              <a:spcBef>
                <a:spcPts val="100"/>
              </a:spcBef>
              <a:spcAft>
                <a:spcPts val="0"/>
              </a:spcAft>
              <a:defRPr/>
            </a:pPr>
            <a:endParaRPr lang="en-US" sz="2000" dirty="0">
              <a:solidFill>
                <a:prstClr val="white"/>
              </a:solidFill>
              <a:latin typeface="+mn-lt"/>
              <a:cs typeface="+mn-cs"/>
            </a:endParaRPr>
          </a:p>
          <a:p>
            <a:pPr fontAlgn="auto">
              <a:spcBef>
                <a:spcPts val="0"/>
              </a:spcBef>
              <a:spcAft>
                <a:spcPts val="0"/>
              </a:spcAft>
              <a:defRPr/>
            </a:pPr>
            <a:endParaRPr lang="en-US" sz="2400" dirty="0">
              <a:solidFill>
                <a:prstClr val="black"/>
              </a:solidFill>
              <a:latin typeface="+mn-lt"/>
              <a:cs typeface="+mn-cs"/>
            </a:endParaRPr>
          </a:p>
        </p:txBody>
      </p:sp>
      <p:sp>
        <p:nvSpPr>
          <p:cNvPr id="34819" name="TextBox 4"/>
          <p:cNvSpPr txBox="1">
            <a:spLocks noChangeArrowheads="1"/>
          </p:cNvSpPr>
          <p:nvPr/>
        </p:nvSpPr>
        <p:spPr bwMode="auto">
          <a:xfrm>
            <a:off x="323850" y="1052513"/>
            <a:ext cx="464820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4400" b="1">
                <a:solidFill>
                  <a:srgbClr val="7BCF27"/>
                </a:solidFill>
                <a:latin typeface="Calibri" pitchFamily="34" charset="0"/>
              </a:rPr>
              <a:t>AIM OF PAPER</a:t>
            </a:r>
          </a:p>
        </p:txBody>
      </p:sp>
      <p:sp>
        <p:nvSpPr>
          <p:cNvPr id="29"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dirty="0" smtClean="0">
                <a:latin typeface="+mn-lt"/>
              </a:rPr>
              <a:t>AFRICA IN MOTION</a:t>
            </a:r>
            <a:endParaRPr lang="en-US" dirty="0">
              <a:latin typeface="+mn-lt"/>
            </a:endParaRPr>
          </a:p>
        </p:txBody>
      </p:sp>
    </p:spTree>
  </p:cSld>
  <p:clrMapOvr>
    <a:masterClrMapping/>
  </p:clrMapOvr>
  <p:transition spd="slow" advTm="82189">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17" name="TextBox 16"/>
          <p:cNvSpPr txBox="1"/>
          <p:nvPr/>
        </p:nvSpPr>
        <p:spPr>
          <a:xfrm>
            <a:off x="1159728" y="1531434"/>
            <a:ext cx="1219200" cy="2708434"/>
          </a:xfrm>
          <a:prstGeom prst="rect">
            <a:avLst/>
          </a:prstGeom>
          <a:noFill/>
        </p:spPr>
        <p:txBody>
          <a:bodyPr>
            <a:spAutoFit/>
          </a:bodyPr>
          <a:lstStyle/>
          <a:p>
            <a:pPr fontAlgn="auto">
              <a:spcBef>
                <a:spcPts val="0"/>
              </a:spcBef>
              <a:spcAft>
                <a:spcPts val="0"/>
              </a:spcAft>
              <a:defRPr/>
            </a:pPr>
            <a:r>
              <a:rPr lang="en-US" sz="17000" b="1" dirty="0">
                <a:solidFill>
                  <a:srgbClr val="2A7A9E">
                    <a:alpha val="40000"/>
                  </a:srgbClr>
                </a:solidFill>
                <a:latin typeface="+mn-lt"/>
                <a:cs typeface="Arial" pitchFamily="34" charset="0"/>
              </a:rPr>
              <a:t>2</a:t>
            </a:r>
          </a:p>
        </p:txBody>
      </p:sp>
      <p:sp>
        <p:nvSpPr>
          <p:cNvPr id="9" name="Title 8"/>
          <p:cNvSpPr>
            <a:spLocks noGrp="1"/>
          </p:cNvSpPr>
          <p:nvPr>
            <p:ph type="title"/>
          </p:nvPr>
        </p:nvSpPr>
        <p:spPr>
          <a:xfrm>
            <a:off x="2971800" y="1992313"/>
            <a:ext cx="5867400" cy="1970087"/>
          </a:xfrm>
        </p:spPr>
        <p:txBody>
          <a:bodyPr rtlCol="0">
            <a:noAutofit/>
          </a:bodyPr>
          <a:lstStyle/>
          <a:p>
            <a:pPr eaLnBrk="1" fontAlgn="auto" hangingPunct="1">
              <a:spcBef>
                <a:spcPts val="0"/>
              </a:spcBef>
              <a:spcAft>
                <a:spcPts val="0"/>
              </a:spcAft>
              <a:defRPr/>
            </a:pPr>
            <a:r>
              <a:rPr lang="en-US" sz="4000" cap="none" dirty="0" smtClean="0">
                <a:solidFill>
                  <a:prstClr val="black">
                    <a:lumMod val="85000"/>
                    <a:lumOff val="15000"/>
                  </a:prstClr>
                </a:solidFill>
                <a:ea typeface="+mn-ea"/>
                <a:cs typeface="+mn-cs"/>
              </a:rPr>
              <a:t>METHODOLOGY</a:t>
            </a:r>
            <a:endParaRPr lang="en-US" sz="4000" b="0" cap="none" dirty="0">
              <a:solidFill>
                <a:prstClr val="black">
                  <a:lumMod val="50000"/>
                  <a:lumOff val="50000"/>
                </a:prstClr>
              </a:solidFill>
              <a:ea typeface="+mn-ea"/>
              <a:cs typeface="+mn-cs"/>
            </a:endParaRPr>
          </a:p>
        </p:txBody>
      </p:sp>
      <p:sp>
        <p:nvSpPr>
          <p:cNvPr id="11"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10" name="TextBox 9"/>
          <p:cNvSpPr txBox="1"/>
          <p:nvPr/>
        </p:nvSpPr>
        <p:spPr>
          <a:xfrm>
            <a:off x="695325" y="4994275"/>
            <a:ext cx="7974013" cy="677863"/>
          </a:xfrm>
          <a:prstGeom prst="rect">
            <a:avLst/>
          </a:prstGeom>
          <a:noFill/>
        </p:spPr>
        <p:txBody>
          <a:bodyPr wrap="none">
            <a:normAutofit fontScale="77500" lnSpcReduction="20000"/>
          </a:bodyPr>
          <a:lstStyle/>
          <a:p>
            <a:pPr algn="r" fontAlgn="auto">
              <a:spcBef>
                <a:spcPts val="0"/>
              </a:spcBef>
              <a:spcAft>
                <a:spcPts val="0"/>
              </a:spcAft>
              <a:defRPr/>
            </a:pPr>
            <a:r>
              <a:rPr lang="en-US" sz="2000" b="1" dirty="0">
                <a:solidFill>
                  <a:schemeClr val="tx1">
                    <a:lumMod val="75000"/>
                    <a:lumOff val="25000"/>
                  </a:schemeClr>
                </a:solidFill>
                <a:latin typeface="+mn-lt"/>
                <a:cs typeface="+mn-cs"/>
              </a:rPr>
              <a:t>The ‘Gateway to Africa’ concept</a:t>
            </a:r>
            <a:r>
              <a:rPr lang="en-US" sz="2000" b="1" dirty="0" smtClean="0">
                <a:solidFill>
                  <a:schemeClr val="tx1">
                    <a:lumMod val="75000"/>
                    <a:lumOff val="25000"/>
                  </a:schemeClr>
                </a:solidFill>
                <a:latin typeface="+mn-lt"/>
                <a:cs typeface="+mn-cs"/>
              </a:rPr>
              <a:t>: logistics challenges in </a:t>
            </a:r>
            <a:r>
              <a:rPr lang="en-US" sz="2000" b="1" dirty="0" err="1" smtClean="0">
                <a:solidFill>
                  <a:schemeClr val="tx1">
                    <a:lumMod val="75000"/>
                    <a:lumOff val="25000"/>
                  </a:schemeClr>
                </a:solidFill>
                <a:latin typeface="+mn-lt"/>
                <a:cs typeface="+mn-cs"/>
              </a:rPr>
              <a:t>optimising</a:t>
            </a:r>
            <a:r>
              <a:rPr lang="en-US" sz="2000" b="1" dirty="0" smtClean="0">
                <a:solidFill>
                  <a:schemeClr val="tx1">
                    <a:lumMod val="75000"/>
                    <a:lumOff val="25000"/>
                  </a:schemeClr>
                </a:solidFill>
                <a:latin typeface="+mn-lt"/>
                <a:cs typeface="+mn-cs"/>
              </a:rPr>
              <a:t> intra-regional </a:t>
            </a:r>
          </a:p>
          <a:p>
            <a:pPr algn="r" fontAlgn="auto">
              <a:spcBef>
                <a:spcPts val="0"/>
              </a:spcBef>
              <a:spcAft>
                <a:spcPts val="0"/>
              </a:spcAft>
              <a:defRPr/>
            </a:pPr>
            <a:r>
              <a:rPr lang="en-US" sz="2000" b="1" dirty="0" smtClean="0">
                <a:solidFill>
                  <a:schemeClr val="tx1">
                    <a:lumMod val="75000"/>
                    <a:lumOff val="25000"/>
                  </a:schemeClr>
                </a:solidFill>
                <a:latin typeface="+mn-lt"/>
                <a:cs typeface="+mn-cs"/>
              </a:rPr>
              <a:t>intermodal freight traffic </a:t>
            </a:r>
            <a:r>
              <a:rPr lang="en-US" sz="2000" b="1" dirty="0">
                <a:solidFill>
                  <a:schemeClr val="tx1">
                    <a:lumMod val="75000"/>
                    <a:lumOff val="25000"/>
                  </a:schemeClr>
                </a:solidFill>
                <a:latin typeface="+mn-lt"/>
                <a:cs typeface="+mn-cs"/>
              </a:rPr>
              <a:t>in Limpopo Province, South Africa</a:t>
            </a:r>
            <a:endParaRPr lang="en-US" sz="2000" b="1" dirty="0">
              <a:solidFill>
                <a:schemeClr val="tx1">
                  <a:lumMod val="75000"/>
                  <a:lumOff val="25000"/>
                </a:schemeClr>
              </a:solidFill>
              <a:latin typeface="+mn-lt"/>
              <a:cs typeface="+mn-cs"/>
            </a:endParaRPr>
          </a:p>
          <a:p>
            <a:pPr algn="r" fontAlgn="auto">
              <a:spcBef>
                <a:spcPts val="0"/>
              </a:spcBef>
              <a:spcAft>
                <a:spcPts val="0"/>
              </a:spcAft>
              <a:defRPr/>
            </a:pPr>
            <a:r>
              <a:rPr lang="en-US" sz="2000" b="1" dirty="0">
                <a:solidFill>
                  <a:schemeClr val="tx1">
                    <a:lumMod val="75000"/>
                    <a:lumOff val="25000"/>
                  </a:schemeClr>
                </a:solidFill>
                <a:latin typeface="+mn-lt"/>
                <a:cs typeface="+mn-cs"/>
              </a:rPr>
              <a:t>Dinesh Chaithoo</a:t>
            </a:r>
          </a:p>
        </p:txBody>
      </p:sp>
    </p:spTree>
  </p:cSld>
  <p:clrMapOvr>
    <a:masterClrMapping/>
  </p:clrMapOvr>
  <p:transition spd="slow" advTm="2583">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323850" y="3068638"/>
            <a:ext cx="72009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14000"/>
              </a:lnSpc>
            </a:pPr>
            <a:r>
              <a:rPr lang="en-US" altLang="en-US" b="1">
                <a:solidFill>
                  <a:schemeClr val="bg1"/>
                </a:solidFill>
              </a:rPr>
              <a:t>METHODOLOGY</a:t>
            </a:r>
          </a:p>
          <a:p>
            <a:pPr eaLnBrk="1" hangingPunct="1">
              <a:lnSpc>
                <a:spcPct val="114000"/>
              </a:lnSpc>
            </a:pPr>
            <a:endParaRPr lang="en-US" altLang="en-US">
              <a:solidFill>
                <a:schemeClr val="bg1"/>
              </a:solidFill>
            </a:endParaRPr>
          </a:p>
          <a:p>
            <a:pPr eaLnBrk="1" hangingPunct="1">
              <a:lnSpc>
                <a:spcPct val="114000"/>
              </a:lnSpc>
            </a:pPr>
            <a:r>
              <a:rPr lang="en-US" altLang="en-US">
                <a:solidFill>
                  <a:schemeClr val="bg1"/>
                </a:solidFill>
              </a:rPr>
              <a:t>PAPER DRAWS FROM AN EXTENSIVE DESKTOP LITERATURE ANALYSIS EXERCISE, WHOSE INTERPRETATION IS COMPLIMENTED WITH KEY INFORMANT INTERVIEWS INPUTS</a:t>
            </a:r>
          </a:p>
          <a:p>
            <a:pPr eaLnBrk="1" hangingPunct="1">
              <a:lnSpc>
                <a:spcPct val="114000"/>
              </a:lnSpc>
            </a:pPr>
            <a:endParaRPr lang="en-US" altLang="en-US">
              <a:solidFill>
                <a:srgbClr val="262626"/>
              </a:solidFill>
            </a:endParaRPr>
          </a:p>
          <a:p>
            <a:pPr eaLnBrk="1" hangingPunct="1">
              <a:lnSpc>
                <a:spcPct val="114000"/>
              </a:lnSpc>
            </a:pPr>
            <a:endParaRPr lang="en-US" altLang="en-US">
              <a:solidFill>
                <a:srgbClr val="262626"/>
              </a:solidFill>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17" name="TextBox 16"/>
          <p:cNvSpPr txBox="1"/>
          <p:nvPr/>
        </p:nvSpPr>
        <p:spPr>
          <a:xfrm>
            <a:off x="1159728" y="1531434"/>
            <a:ext cx="1219200" cy="2708434"/>
          </a:xfrm>
          <a:prstGeom prst="rect">
            <a:avLst/>
          </a:prstGeom>
          <a:noFill/>
        </p:spPr>
        <p:txBody>
          <a:bodyPr>
            <a:spAutoFit/>
          </a:bodyPr>
          <a:lstStyle/>
          <a:p>
            <a:pPr fontAlgn="auto">
              <a:spcBef>
                <a:spcPts val="0"/>
              </a:spcBef>
              <a:spcAft>
                <a:spcPts val="0"/>
              </a:spcAft>
              <a:defRPr/>
            </a:pPr>
            <a:r>
              <a:rPr lang="en-US" sz="17000" b="1" dirty="0">
                <a:solidFill>
                  <a:srgbClr val="2A7A9E">
                    <a:alpha val="40000"/>
                  </a:srgbClr>
                </a:solidFill>
                <a:latin typeface="+mn-lt"/>
                <a:cs typeface="Arial" pitchFamily="34" charset="0"/>
              </a:rPr>
              <a:t>3</a:t>
            </a:r>
          </a:p>
        </p:txBody>
      </p:sp>
      <p:sp>
        <p:nvSpPr>
          <p:cNvPr id="9" name="Title 8"/>
          <p:cNvSpPr>
            <a:spLocks noGrp="1"/>
          </p:cNvSpPr>
          <p:nvPr>
            <p:ph type="title"/>
          </p:nvPr>
        </p:nvSpPr>
        <p:spPr>
          <a:xfrm>
            <a:off x="2971800" y="1992313"/>
            <a:ext cx="5867400" cy="1970087"/>
          </a:xfrm>
        </p:spPr>
        <p:txBody>
          <a:bodyPr rtlCol="0">
            <a:noAutofit/>
          </a:bodyPr>
          <a:lstStyle/>
          <a:p>
            <a:pPr eaLnBrk="1" fontAlgn="auto" hangingPunct="1">
              <a:spcBef>
                <a:spcPts val="0"/>
              </a:spcBef>
              <a:spcAft>
                <a:spcPts val="0"/>
              </a:spcAft>
              <a:defRPr/>
            </a:pPr>
            <a:r>
              <a:rPr lang="en-US" sz="4000" cap="none" dirty="0" smtClean="0">
                <a:solidFill>
                  <a:prstClr val="black">
                    <a:lumMod val="85000"/>
                    <a:lumOff val="15000"/>
                  </a:prstClr>
                </a:solidFill>
                <a:ea typeface="+mn-ea"/>
                <a:cs typeface="+mn-cs"/>
              </a:rPr>
              <a:t>LITERATURE REVIEW</a:t>
            </a:r>
            <a:endParaRPr lang="en-US" sz="4000" b="0" cap="none" dirty="0">
              <a:solidFill>
                <a:prstClr val="black">
                  <a:lumMod val="50000"/>
                  <a:lumOff val="50000"/>
                </a:prstClr>
              </a:solidFill>
              <a:ea typeface="+mn-ea"/>
              <a:cs typeface="+mn-cs"/>
            </a:endParaRPr>
          </a:p>
        </p:txBody>
      </p:sp>
      <p:sp>
        <p:nvSpPr>
          <p:cNvPr id="11"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10" name="TextBox 9"/>
          <p:cNvSpPr txBox="1"/>
          <p:nvPr/>
        </p:nvSpPr>
        <p:spPr>
          <a:xfrm>
            <a:off x="695325" y="4994275"/>
            <a:ext cx="7974013" cy="677863"/>
          </a:xfrm>
          <a:prstGeom prst="rect">
            <a:avLst/>
          </a:prstGeom>
          <a:noFill/>
        </p:spPr>
        <p:txBody>
          <a:bodyPr wrap="none">
            <a:normAutofit fontScale="77500" lnSpcReduction="20000"/>
          </a:bodyPr>
          <a:lstStyle/>
          <a:p>
            <a:pPr algn="r" fontAlgn="auto">
              <a:spcBef>
                <a:spcPts val="0"/>
              </a:spcBef>
              <a:spcAft>
                <a:spcPts val="0"/>
              </a:spcAft>
              <a:defRPr/>
            </a:pPr>
            <a:r>
              <a:rPr lang="en-US" sz="2000" b="1" dirty="0">
                <a:solidFill>
                  <a:schemeClr val="tx1">
                    <a:lumMod val="75000"/>
                    <a:lumOff val="25000"/>
                  </a:schemeClr>
                </a:solidFill>
                <a:latin typeface="+mn-lt"/>
                <a:cs typeface="+mn-cs"/>
              </a:rPr>
              <a:t>The ‘Gateway to Africa’ concept</a:t>
            </a:r>
            <a:r>
              <a:rPr lang="en-US" sz="2000" b="1" dirty="0" smtClean="0">
                <a:solidFill>
                  <a:schemeClr val="tx1">
                    <a:lumMod val="75000"/>
                    <a:lumOff val="25000"/>
                  </a:schemeClr>
                </a:solidFill>
                <a:latin typeface="+mn-lt"/>
                <a:cs typeface="+mn-cs"/>
              </a:rPr>
              <a:t>: logistics challenges in </a:t>
            </a:r>
            <a:r>
              <a:rPr lang="en-US" sz="2000" b="1" dirty="0" err="1" smtClean="0">
                <a:solidFill>
                  <a:schemeClr val="tx1">
                    <a:lumMod val="75000"/>
                    <a:lumOff val="25000"/>
                  </a:schemeClr>
                </a:solidFill>
                <a:latin typeface="+mn-lt"/>
                <a:cs typeface="+mn-cs"/>
              </a:rPr>
              <a:t>optimising</a:t>
            </a:r>
            <a:r>
              <a:rPr lang="en-US" sz="2000" b="1" dirty="0" smtClean="0">
                <a:solidFill>
                  <a:schemeClr val="tx1">
                    <a:lumMod val="75000"/>
                    <a:lumOff val="25000"/>
                  </a:schemeClr>
                </a:solidFill>
                <a:latin typeface="+mn-lt"/>
                <a:cs typeface="+mn-cs"/>
              </a:rPr>
              <a:t> intra-regional </a:t>
            </a:r>
          </a:p>
          <a:p>
            <a:pPr algn="r" fontAlgn="auto">
              <a:spcBef>
                <a:spcPts val="0"/>
              </a:spcBef>
              <a:spcAft>
                <a:spcPts val="0"/>
              </a:spcAft>
              <a:defRPr/>
            </a:pPr>
            <a:r>
              <a:rPr lang="en-US" sz="2000" b="1" dirty="0" smtClean="0">
                <a:solidFill>
                  <a:schemeClr val="tx1">
                    <a:lumMod val="75000"/>
                    <a:lumOff val="25000"/>
                  </a:schemeClr>
                </a:solidFill>
                <a:latin typeface="+mn-lt"/>
                <a:cs typeface="+mn-cs"/>
              </a:rPr>
              <a:t>intermodal freight traffic </a:t>
            </a:r>
            <a:r>
              <a:rPr lang="en-US" sz="2000" b="1" dirty="0">
                <a:solidFill>
                  <a:schemeClr val="tx1">
                    <a:lumMod val="75000"/>
                    <a:lumOff val="25000"/>
                  </a:schemeClr>
                </a:solidFill>
                <a:latin typeface="+mn-lt"/>
                <a:cs typeface="+mn-cs"/>
              </a:rPr>
              <a:t>in Limpopo Province, South Africa</a:t>
            </a:r>
            <a:endParaRPr lang="en-US" sz="2000" b="1" dirty="0">
              <a:solidFill>
                <a:schemeClr val="tx1">
                  <a:lumMod val="75000"/>
                  <a:lumOff val="25000"/>
                </a:schemeClr>
              </a:solidFill>
              <a:latin typeface="+mn-lt"/>
              <a:cs typeface="+mn-cs"/>
            </a:endParaRPr>
          </a:p>
          <a:p>
            <a:pPr algn="r" fontAlgn="auto">
              <a:spcBef>
                <a:spcPts val="0"/>
              </a:spcBef>
              <a:spcAft>
                <a:spcPts val="0"/>
              </a:spcAft>
              <a:defRPr/>
            </a:pPr>
            <a:r>
              <a:rPr lang="en-US" sz="2000" b="1" dirty="0">
                <a:solidFill>
                  <a:schemeClr val="tx1">
                    <a:lumMod val="75000"/>
                    <a:lumOff val="25000"/>
                  </a:schemeClr>
                </a:solidFill>
                <a:latin typeface="+mn-lt"/>
                <a:cs typeface="+mn-cs"/>
              </a:rPr>
              <a:t>Dinesh Chaithoo</a:t>
            </a: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5000625"/>
          </a:xfrm>
          <a:prstGeom prst="rect">
            <a:avLst/>
          </a:prstGeom>
          <a:noFill/>
        </p:spPr>
        <p:txBody>
          <a:bodyPr>
            <a:normAutofit fontScale="55000" lnSpcReduction="20000"/>
          </a:bodyPr>
          <a:lstStyle/>
          <a:p>
            <a:pPr fontAlgn="auto">
              <a:lnSpc>
                <a:spcPct val="114000"/>
              </a:lnSpc>
              <a:spcBef>
                <a:spcPts val="0"/>
              </a:spcBef>
              <a:spcAft>
                <a:spcPts val="0"/>
              </a:spcAft>
              <a:defRPr/>
            </a:pPr>
            <a:r>
              <a:rPr lang="en-US" sz="3200" dirty="0">
                <a:solidFill>
                  <a:prstClr val="black">
                    <a:lumMod val="85000"/>
                    <a:lumOff val="15000"/>
                  </a:prstClr>
                </a:solidFill>
                <a:latin typeface="Arial" pitchFamily="34" charset="0"/>
                <a:cs typeface="Arial" pitchFamily="34" charset="0"/>
              </a:rPr>
              <a:t>3.1 </a:t>
            </a:r>
            <a:r>
              <a:rPr lang="en-US" sz="3600" b="1" dirty="0">
                <a:solidFill>
                  <a:prstClr val="black">
                    <a:lumMod val="85000"/>
                    <a:lumOff val="15000"/>
                  </a:prstClr>
                </a:solidFill>
                <a:latin typeface="Arial" pitchFamily="34" charset="0"/>
                <a:cs typeface="Arial" pitchFamily="34" charset="0"/>
              </a:rPr>
              <a:t>The connection between </a:t>
            </a:r>
            <a:r>
              <a:rPr lang="en-US" sz="3600" b="1" dirty="0" err="1">
                <a:solidFill>
                  <a:prstClr val="black">
                    <a:lumMod val="85000"/>
                    <a:lumOff val="15000"/>
                  </a:prstClr>
                </a:solidFill>
                <a:latin typeface="Arial" pitchFamily="34" charset="0"/>
                <a:cs typeface="Arial" pitchFamily="34" charset="0"/>
              </a:rPr>
              <a:t>SADC</a:t>
            </a:r>
            <a:r>
              <a:rPr lang="en-US" sz="3600" b="1" dirty="0">
                <a:solidFill>
                  <a:prstClr val="black">
                    <a:lumMod val="85000"/>
                    <a:lumOff val="15000"/>
                  </a:prstClr>
                </a:solidFill>
                <a:latin typeface="Arial" pitchFamily="34" charset="0"/>
                <a:cs typeface="Arial" pitchFamily="34" charset="0"/>
              </a:rPr>
              <a:t> Protocol on Transport, Communication and Meteorology and Logistics</a:t>
            </a:r>
          </a:p>
          <a:p>
            <a:pPr fontAlgn="auto">
              <a:lnSpc>
                <a:spcPct val="114000"/>
              </a:lnSpc>
              <a:spcBef>
                <a:spcPts val="0"/>
              </a:spcBef>
              <a:spcAft>
                <a:spcPts val="0"/>
              </a:spcAft>
              <a:defRPr/>
            </a:pPr>
            <a:endParaRPr lang="en-US" sz="29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buFontTx/>
              <a:buChar char="-"/>
              <a:defRPr/>
            </a:pPr>
            <a:r>
              <a:rPr lang="en-US" sz="3300" dirty="0">
                <a:solidFill>
                  <a:prstClr val="black">
                    <a:lumMod val="85000"/>
                    <a:lumOff val="15000"/>
                  </a:prstClr>
                </a:solidFill>
                <a:latin typeface="Arial" pitchFamily="34" charset="0"/>
                <a:cs typeface="Arial" pitchFamily="34" charset="0"/>
              </a:rPr>
              <a:t> Sets out the framework for the integration of the regional transport system through a common approach to the development of the legal and regulatory system</a:t>
            </a:r>
          </a:p>
          <a:p>
            <a:pPr fontAlgn="auto">
              <a:lnSpc>
                <a:spcPct val="114000"/>
              </a:lnSpc>
              <a:spcBef>
                <a:spcPts val="0"/>
              </a:spcBef>
              <a:spcAft>
                <a:spcPts val="0"/>
              </a:spcAft>
              <a:buFontTx/>
              <a:buChar char="-"/>
              <a:defRPr/>
            </a:pPr>
            <a:r>
              <a:rPr lang="en-US" sz="3300" dirty="0">
                <a:solidFill>
                  <a:prstClr val="black">
                    <a:lumMod val="85000"/>
                    <a:lumOff val="15000"/>
                  </a:prstClr>
                </a:solidFill>
                <a:latin typeface="Arial" pitchFamily="34" charset="0"/>
                <a:cs typeface="Arial" pitchFamily="34" charset="0"/>
              </a:rPr>
              <a:t> 17 major corridors / 14 regional ports</a:t>
            </a:r>
          </a:p>
          <a:p>
            <a:pPr fontAlgn="auto">
              <a:lnSpc>
                <a:spcPct val="114000"/>
              </a:lnSpc>
              <a:spcBef>
                <a:spcPts val="0"/>
              </a:spcBef>
              <a:spcAft>
                <a:spcPts val="0"/>
              </a:spcAft>
              <a:buFontTx/>
              <a:buChar char="-"/>
              <a:defRPr/>
            </a:pPr>
            <a:r>
              <a:rPr lang="en-US" sz="3300" dirty="0">
                <a:solidFill>
                  <a:prstClr val="black">
                    <a:lumMod val="85000"/>
                    <a:lumOff val="15000"/>
                  </a:prstClr>
                </a:solidFill>
                <a:latin typeface="Arial" pitchFamily="34" charset="0"/>
                <a:cs typeface="Arial" pitchFamily="34" charset="0"/>
              </a:rPr>
              <a:t> Freight transport generally follow well defined trade routes with road and rail infrastructure</a:t>
            </a:r>
          </a:p>
          <a:p>
            <a:pPr fontAlgn="auto">
              <a:lnSpc>
                <a:spcPct val="114000"/>
              </a:lnSpc>
              <a:spcBef>
                <a:spcPts val="0"/>
              </a:spcBef>
              <a:spcAft>
                <a:spcPts val="0"/>
              </a:spcAft>
              <a:buFontTx/>
              <a:buChar char="-"/>
              <a:defRPr/>
            </a:pPr>
            <a:r>
              <a:rPr lang="en-US" sz="3300" dirty="0">
                <a:solidFill>
                  <a:prstClr val="black">
                    <a:lumMod val="85000"/>
                    <a:lumOff val="15000"/>
                  </a:prstClr>
                </a:solidFill>
                <a:latin typeface="Arial" pitchFamily="34" charset="0"/>
                <a:cs typeface="Arial" pitchFamily="34" charset="0"/>
              </a:rPr>
              <a:t> </a:t>
            </a:r>
            <a:r>
              <a:rPr lang="en-US" sz="3300" dirty="0">
                <a:solidFill>
                  <a:prstClr val="black">
                    <a:lumMod val="85000"/>
                    <a:lumOff val="15000"/>
                  </a:prstClr>
                </a:solidFill>
                <a:latin typeface="Arial" pitchFamily="34" charset="0"/>
                <a:cs typeface="Arial" pitchFamily="34" charset="0"/>
              </a:rPr>
              <a:t>Connections to the west – Angola and DRC – less well established and will require major investments</a:t>
            </a:r>
          </a:p>
          <a:p>
            <a:pPr fontAlgn="auto">
              <a:lnSpc>
                <a:spcPct val="114000"/>
              </a:lnSpc>
              <a:spcBef>
                <a:spcPts val="0"/>
              </a:spcBef>
              <a:spcAft>
                <a:spcPts val="0"/>
              </a:spcAft>
              <a:buFontTx/>
              <a:buChar char="-"/>
              <a:defRPr/>
            </a:pPr>
            <a:r>
              <a:rPr lang="en-US" sz="3300" dirty="0">
                <a:solidFill>
                  <a:prstClr val="black">
                    <a:lumMod val="85000"/>
                    <a:lumOff val="15000"/>
                  </a:prstClr>
                </a:solidFill>
                <a:latin typeface="Arial" pitchFamily="34" charset="0"/>
                <a:cs typeface="Arial" pitchFamily="34" charset="0"/>
              </a:rPr>
              <a:t> </a:t>
            </a:r>
            <a:r>
              <a:rPr lang="en-US" sz="3300" dirty="0">
                <a:solidFill>
                  <a:prstClr val="black">
                    <a:lumMod val="85000"/>
                    <a:lumOff val="15000"/>
                  </a:prstClr>
                </a:solidFill>
                <a:latin typeface="Arial" pitchFamily="34" charset="0"/>
                <a:cs typeface="Arial" pitchFamily="34" charset="0"/>
              </a:rPr>
              <a:t>North-South/Maputo/Dar </a:t>
            </a:r>
            <a:r>
              <a:rPr lang="en-US" sz="3300" dirty="0" err="1">
                <a:solidFill>
                  <a:prstClr val="black">
                    <a:lumMod val="85000"/>
                    <a:lumOff val="15000"/>
                  </a:prstClr>
                </a:solidFill>
                <a:latin typeface="Arial" pitchFamily="34" charset="0"/>
                <a:cs typeface="Arial" pitchFamily="34" charset="0"/>
              </a:rPr>
              <a:t>es</a:t>
            </a:r>
            <a:r>
              <a:rPr lang="en-US" sz="3300" dirty="0">
                <a:solidFill>
                  <a:prstClr val="black">
                    <a:lumMod val="85000"/>
                    <a:lumOff val="15000"/>
                  </a:prstClr>
                </a:solidFill>
                <a:latin typeface="Arial" pitchFamily="34" charset="0"/>
                <a:cs typeface="Arial" pitchFamily="34" charset="0"/>
              </a:rPr>
              <a:t> Salaam corridors – most important trade routes on the basis of traffic volumes and their role in supporting intra-regional trade and economic development – will require ongoing investments to improve service levels and increase capacity constraints</a:t>
            </a:r>
          </a:p>
          <a:p>
            <a:pPr fontAlgn="auto">
              <a:lnSpc>
                <a:spcPct val="114000"/>
              </a:lnSpc>
              <a:spcBef>
                <a:spcPts val="0"/>
              </a:spcBef>
              <a:spcAft>
                <a:spcPts val="0"/>
              </a:spcAft>
              <a:defRPr/>
            </a:pPr>
            <a:r>
              <a:rPr lang="en-US" sz="3300" b="1" dirty="0">
                <a:solidFill>
                  <a:srgbClr val="FF0000"/>
                </a:solidFill>
                <a:latin typeface="Arial" pitchFamily="34" charset="0"/>
                <a:cs typeface="Arial" pitchFamily="34" charset="0"/>
              </a:rPr>
              <a:t>Border posts are the single most critical blockages to intra-regional trade and travel – delays are often procedural and efforts to simplify paperwork is ongoing</a:t>
            </a:r>
            <a:endParaRPr lang="en-US" sz="3300" b="1" dirty="0">
              <a:solidFill>
                <a:srgbClr val="FF0000"/>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mn-lt"/>
              <a:cs typeface="+mn-cs"/>
            </a:endParaRPr>
          </a:p>
          <a:p>
            <a:pPr fontAlgn="auto">
              <a:spcBef>
                <a:spcPts val="0"/>
              </a:spcBef>
              <a:spcAft>
                <a:spcPts val="0"/>
              </a:spcAft>
              <a:defRPr/>
            </a:pPr>
            <a:endParaRPr lang="en-US" dirty="0">
              <a:solidFill>
                <a:prstClr val="black">
                  <a:lumMod val="85000"/>
                  <a:lumOff val="15000"/>
                </a:prstClr>
              </a:solidFill>
              <a:latin typeface="+mn-lt"/>
              <a:cs typeface="+mn-cs"/>
            </a:endParaRPr>
          </a:p>
        </p:txBody>
      </p:sp>
      <p:sp>
        <p:nvSpPr>
          <p:cNvPr id="9"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advTm="75536">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4641850"/>
          </a:xfrm>
          <a:prstGeom prst="rect">
            <a:avLst/>
          </a:prstGeom>
          <a:noFill/>
        </p:spPr>
        <p:txBody>
          <a:bodyPr>
            <a:normAutofit/>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3.2 </a:t>
            </a:r>
            <a:r>
              <a:rPr lang="en-US" sz="2000" b="1" dirty="0">
                <a:solidFill>
                  <a:prstClr val="black">
                    <a:lumMod val="85000"/>
                    <a:lumOff val="15000"/>
                  </a:prstClr>
                </a:solidFill>
                <a:latin typeface="Arial" pitchFamily="34" charset="0"/>
                <a:cs typeface="Arial" pitchFamily="34" charset="0"/>
              </a:rPr>
              <a:t>Logistics costs for landlocked countries</a:t>
            </a:r>
          </a:p>
          <a:p>
            <a:pPr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dirty="0">
                <a:solidFill>
                  <a:prstClr val="black">
                    <a:lumMod val="85000"/>
                    <a:lumOff val="15000"/>
                  </a:prstClr>
                </a:solidFill>
                <a:latin typeface="Arial" pitchFamily="34" charset="0"/>
                <a:cs typeface="Arial" pitchFamily="34" charset="0"/>
              </a:rPr>
              <a:t>Being landlocked – </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buFont typeface="Arial" pitchFamily="34" charset="0"/>
              <a:buChar char="•"/>
              <a:defRPr/>
            </a:pPr>
            <a:r>
              <a:rPr lang="en-US" dirty="0">
                <a:solidFill>
                  <a:prstClr val="black">
                    <a:lumMod val="85000"/>
                    <a:lumOff val="15000"/>
                  </a:prstClr>
                </a:solidFill>
                <a:latin typeface="Arial" pitchFamily="34" charset="0"/>
                <a:cs typeface="Arial" pitchFamily="34" charset="0"/>
              </a:rPr>
              <a:t> Adds 4 days to exports / Adds 9 days to imports for land distribution of equivalent distances within a sea port country</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buFont typeface="Arial" pitchFamily="34" charset="0"/>
              <a:buChar char="•"/>
              <a:defRPr/>
            </a:pPr>
            <a:r>
              <a:rPr lang="en-US" dirty="0">
                <a:solidFill>
                  <a:prstClr val="black">
                    <a:lumMod val="85000"/>
                    <a:lumOff val="15000"/>
                  </a:prstClr>
                </a:solidFill>
                <a:latin typeface="Arial" pitchFamily="34" charset="0"/>
                <a:cs typeface="Arial" pitchFamily="34" charset="0"/>
              </a:rPr>
              <a:t> Bribes and unnecessary charges – can add 50% to transport costs between a port and landlocked country</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buFont typeface="Arial" pitchFamily="34" charset="0"/>
              <a:buChar char="•"/>
              <a:defRPr/>
            </a:pPr>
            <a:r>
              <a:rPr lang="en-US" dirty="0">
                <a:solidFill>
                  <a:prstClr val="black">
                    <a:lumMod val="85000"/>
                    <a:lumOff val="15000"/>
                  </a:prstClr>
                </a:solidFill>
                <a:latin typeface="Arial" pitchFamily="34" charset="0"/>
                <a:cs typeface="Arial" pitchFamily="34" charset="0"/>
              </a:rPr>
              <a:t> Much smaller involvement in world trade than coastal countries</a:t>
            </a:r>
          </a:p>
          <a:p>
            <a:pPr fontAlgn="auto">
              <a:lnSpc>
                <a:spcPct val="114000"/>
              </a:lnSpc>
              <a:spcBef>
                <a:spcPts val="0"/>
              </a:spcBef>
              <a:spcAft>
                <a:spcPts val="0"/>
              </a:spcAft>
              <a:buFont typeface="Arial" pitchFamily="34" charset="0"/>
              <a:buChar char="•"/>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buFont typeface="Arial" pitchFamily="34" charset="0"/>
              <a:buChar char="•"/>
              <a:defRPr/>
            </a:pPr>
            <a:r>
              <a:rPr lang="en-US" dirty="0">
                <a:solidFill>
                  <a:prstClr val="black">
                    <a:lumMod val="85000"/>
                    <a:lumOff val="15000"/>
                  </a:prstClr>
                </a:solidFill>
                <a:latin typeface="Arial" pitchFamily="34" charset="0"/>
                <a:cs typeface="Arial" pitchFamily="34" charset="0"/>
              </a:rPr>
              <a:t> </a:t>
            </a:r>
            <a:r>
              <a:rPr lang="en-US" dirty="0" err="1">
                <a:solidFill>
                  <a:prstClr val="black">
                    <a:lumMod val="85000"/>
                    <a:lumOff val="15000"/>
                  </a:prstClr>
                </a:solidFill>
                <a:latin typeface="Arial" pitchFamily="34" charset="0"/>
                <a:cs typeface="Arial" pitchFamily="34" charset="0"/>
              </a:rPr>
              <a:t>predominently</a:t>
            </a:r>
            <a:r>
              <a:rPr lang="en-US" dirty="0">
                <a:solidFill>
                  <a:prstClr val="black">
                    <a:lumMod val="85000"/>
                    <a:lumOff val="15000"/>
                  </a:prstClr>
                </a:solidFill>
                <a:latin typeface="Arial" pitchFamily="34" charset="0"/>
                <a:cs typeface="Arial" pitchFamily="34" charset="0"/>
              </a:rPr>
              <a:t> dependent on export of raw materials – remains vulnerable to a change in that trend</a:t>
            </a:r>
          </a:p>
          <a:p>
            <a:pPr fontAlgn="auto">
              <a:lnSpc>
                <a:spcPct val="114000"/>
              </a:lnSpc>
              <a:spcBef>
                <a:spcPts val="0"/>
              </a:spcBef>
              <a:spcAft>
                <a:spcPts val="0"/>
              </a:spcAft>
              <a:defRPr/>
            </a:pPr>
            <a:endParaRPr lang="en-US" sz="2200" b="1"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endParaRPr lang="en-US" sz="2200" b="1"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endParaRPr lang="en-US" sz="2200" b="1" dirty="0">
              <a:solidFill>
                <a:srgbClr val="FF0000"/>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1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000" dirty="0">
              <a:solidFill>
                <a:prstClr val="black">
                  <a:lumMod val="85000"/>
                  <a:lumOff val="15000"/>
                </a:prstClr>
              </a:solidFill>
              <a:latin typeface="+mn-lt"/>
              <a:cs typeface="+mn-cs"/>
            </a:endParaRPr>
          </a:p>
          <a:p>
            <a:pPr fontAlgn="auto">
              <a:spcBef>
                <a:spcPts val="0"/>
              </a:spcBef>
              <a:spcAft>
                <a:spcPts val="0"/>
              </a:spcAft>
              <a:defRPr/>
            </a:pPr>
            <a:endParaRPr lang="en-US" dirty="0">
              <a:solidFill>
                <a:prstClr val="black">
                  <a:lumMod val="85000"/>
                  <a:lumOff val="15000"/>
                </a:prstClr>
              </a:solidFill>
              <a:latin typeface="+mn-lt"/>
              <a:cs typeface="+mn-cs"/>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advTm="45187">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4641850"/>
          </a:xfrm>
          <a:prstGeom prst="rect">
            <a:avLst/>
          </a:prstGeom>
          <a:noFill/>
        </p:spPr>
        <p:txBody>
          <a:bodyPr>
            <a:normAutofit/>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3.3 </a:t>
            </a:r>
            <a:r>
              <a:rPr lang="en-US" sz="2000" b="1" dirty="0">
                <a:solidFill>
                  <a:prstClr val="black">
                    <a:lumMod val="85000"/>
                    <a:lumOff val="15000"/>
                  </a:prstClr>
                </a:solidFill>
                <a:latin typeface="Arial" pitchFamily="34" charset="0"/>
                <a:cs typeface="Arial" pitchFamily="34" charset="0"/>
              </a:rPr>
              <a:t>Major transport logistics and development constraints in </a:t>
            </a:r>
            <a:r>
              <a:rPr lang="en-US" sz="2000" b="1" dirty="0" err="1">
                <a:solidFill>
                  <a:prstClr val="black">
                    <a:lumMod val="85000"/>
                    <a:lumOff val="15000"/>
                  </a:prstClr>
                </a:solidFill>
                <a:latin typeface="Arial" pitchFamily="34" charset="0"/>
                <a:cs typeface="Arial" pitchFamily="34" charset="0"/>
              </a:rPr>
              <a:t>SADC</a:t>
            </a:r>
            <a:endParaRPr lang="en-US" sz="2000" b="1"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marL="457200" indent="-457200" fontAlgn="auto">
              <a:lnSpc>
                <a:spcPct val="114000"/>
              </a:lnSpc>
              <a:spcBef>
                <a:spcPts val="0"/>
              </a:spcBef>
              <a:spcAft>
                <a:spcPts val="0"/>
              </a:spcAft>
              <a:buFontTx/>
              <a:buAutoNum type="arabicPeriod"/>
              <a:defRPr/>
            </a:pPr>
            <a:r>
              <a:rPr lang="en-US" dirty="0">
                <a:solidFill>
                  <a:prstClr val="black">
                    <a:lumMod val="85000"/>
                    <a:lumOff val="15000"/>
                  </a:prstClr>
                </a:solidFill>
                <a:latin typeface="Arial" pitchFamily="34" charset="0"/>
                <a:cs typeface="Arial" pitchFamily="34" charset="0"/>
              </a:rPr>
              <a:t>High overhead costs</a:t>
            </a:r>
          </a:p>
          <a:p>
            <a:pPr marL="457200" indent="-457200" fontAlgn="auto">
              <a:lnSpc>
                <a:spcPct val="114000"/>
              </a:lnSpc>
              <a:spcBef>
                <a:spcPts val="0"/>
              </a:spcBef>
              <a:spcAft>
                <a:spcPts val="0"/>
              </a:spcAft>
              <a:buFontTx/>
              <a:buAutoNum type="arabicPeriod"/>
              <a:defRPr/>
            </a:pPr>
            <a:endParaRPr lang="en-US" dirty="0">
              <a:solidFill>
                <a:prstClr val="black">
                  <a:lumMod val="85000"/>
                  <a:lumOff val="15000"/>
                </a:prstClr>
              </a:solidFill>
              <a:latin typeface="Arial" pitchFamily="34" charset="0"/>
              <a:cs typeface="Arial" pitchFamily="34" charset="0"/>
            </a:endParaRPr>
          </a:p>
          <a:p>
            <a:pPr marL="457200" indent="-457200" fontAlgn="auto">
              <a:lnSpc>
                <a:spcPct val="114000"/>
              </a:lnSpc>
              <a:spcBef>
                <a:spcPts val="0"/>
              </a:spcBef>
              <a:spcAft>
                <a:spcPts val="0"/>
              </a:spcAft>
              <a:buFontTx/>
              <a:buAutoNum type="arabicPeriod"/>
              <a:defRPr/>
            </a:pPr>
            <a:r>
              <a:rPr lang="en-US" dirty="0">
                <a:solidFill>
                  <a:prstClr val="black">
                    <a:lumMod val="85000"/>
                    <a:lumOff val="15000"/>
                  </a:prstClr>
                </a:solidFill>
                <a:latin typeface="Arial" pitchFamily="34" charset="0"/>
                <a:cs typeface="Arial" pitchFamily="34" charset="0"/>
              </a:rPr>
              <a:t>Low agricultural productivity</a:t>
            </a:r>
          </a:p>
          <a:p>
            <a:pPr marL="457200" indent="-457200" fontAlgn="auto">
              <a:lnSpc>
                <a:spcPct val="114000"/>
              </a:lnSpc>
              <a:spcBef>
                <a:spcPts val="0"/>
              </a:spcBef>
              <a:spcAft>
                <a:spcPts val="0"/>
              </a:spcAft>
              <a:buFontTx/>
              <a:buAutoNum type="arabicPeriod"/>
              <a:defRPr/>
            </a:pPr>
            <a:endParaRPr lang="en-US" dirty="0">
              <a:solidFill>
                <a:prstClr val="black">
                  <a:lumMod val="85000"/>
                  <a:lumOff val="15000"/>
                </a:prstClr>
              </a:solidFill>
              <a:latin typeface="Arial" pitchFamily="34" charset="0"/>
              <a:cs typeface="Arial" pitchFamily="34" charset="0"/>
            </a:endParaRPr>
          </a:p>
          <a:p>
            <a:pPr marL="457200" indent="-457200" fontAlgn="auto">
              <a:lnSpc>
                <a:spcPct val="114000"/>
              </a:lnSpc>
              <a:spcBef>
                <a:spcPts val="0"/>
              </a:spcBef>
              <a:spcAft>
                <a:spcPts val="0"/>
              </a:spcAft>
              <a:buFontTx/>
              <a:buAutoNum type="arabicPeriod"/>
              <a:defRPr/>
            </a:pPr>
            <a:r>
              <a:rPr lang="en-US" dirty="0">
                <a:solidFill>
                  <a:prstClr val="black">
                    <a:lumMod val="85000"/>
                    <a:lumOff val="15000"/>
                  </a:prstClr>
                </a:solidFill>
                <a:latin typeface="Arial" pitchFamily="34" charset="0"/>
                <a:cs typeface="Arial" pitchFamily="34" charset="0"/>
              </a:rPr>
              <a:t>High </a:t>
            </a:r>
            <a:r>
              <a:rPr lang="en-US" dirty="0" err="1">
                <a:solidFill>
                  <a:prstClr val="black">
                    <a:lumMod val="85000"/>
                    <a:lumOff val="15000"/>
                  </a:prstClr>
                </a:solidFill>
                <a:latin typeface="Arial" pitchFamily="34" charset="0"/>
                <a:cs typeface="Arial" pitchFamily="34" charset="0"/>
              </a:rPr>
              <a:t>labour</a:t>
            </a:r>
            <a:r>
              <a:rPr lang="en-US" dirty="0">
                <a:solidFill>
                  <a:prstClr val="black">
                    <a:lumMod val="85000"/>
                    <a:lumOff val="15000"/>
                  </a:prstClr>
                </a:solidFill>
                <a:latin typeface="Arial" pitchFamily="34" charset="0"/>
                <a:cs typeface="Arial" pitchFamily="34" charset="0"/>
              </a:rPr>
              <a:t> costs</a:t>
            </a:r>
          </a:p>
          <a:p>
            <a:pPr marL="457200" indent="-4572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536575"/>
          </a:xfrm>
          <a:prstGeom prst="rect">
            <a:avLst/>
          </a:prstGeom>
          <a:noFill/>
        </p:spPr>
        <p:txBody>
          <a:bodyPr>
            <a:normAutofit/>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3.4 </a:t>
            </a:r>
            <a:r>
              <a:rPr lang="en-US" sz="2000" b="1" dirty="0">
                <a:solidFill>
                  <a:prstClr val="black">
                    <a:lumMod val="85000"/>
                    <a:lumOff val="15000"/>
                  </a:prstClr>
                </a:solidFill>
                <a:latin typeface="Arial" pitchFamily="34" charset="0"/>
                <a:cs typeface="Arial" pitchFamily="34" charset="0"/>
              </a:rPr>
              <a:t>Benchmarking African Infrastructure: some insights</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marL="457200" indent="-4572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graphicFrame>
        <p:nvGraphicFramePr>
          <p:cNvPr id="1026" name="Object 2"/>
          <p:cNvGraphicFramePr>
            <a:graphicFrameLocks noChangeAspect="1"/>
          </p:cNvGraphicFramePr>
          <p:nvPr/>
        </p:nvGraphicFramePr>
        <p:xfrm>
          <a:off x="900113" y="1746250"/>
          <a:ext cx="7632700" cy="4778375"/>
        </p:xfrm>
        <a:graphic>
          <a:graphicData uri="http://schemas.openxmlformats.org/presentationml/2006/ole">
            <mc:AlternateContent xmlns:mc="http://schemas.openxmlformats.org/markup-compatibility/2006">
              <mc:Choice xmlns:v="urn:schemas-microsoft-com:vml" Requires="v">
                <p:oleObj spid="_x0000_s1042" name="Document" r:id="rId4" imgW="5885245" imgH="3483385" progId="Word.Document.12">
                  <p:embed/>
                </p:oleObj>
              </mc:Choice>
              <mc:Fallback>
                <p:oleObj name="Document" r:id="rId4" imgW="5885245" imgH="3483385" progId="Word.Document.1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0113" y="1746250"/>
                        <a:ext cx="7632700" cy="477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536575"/>
          </a:xfrm>
          <a:prstGeom prst="rect">
            <a:avLst/>
          </a:prstGeom>
          <a:noFill/>
        </p:spPr>
        <p:txBody>
          <a:bodyPr>
            <a:normAutofit/>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3.4 </a:t>
            </a:r>
            <a:r>
              <a:rPr lang="en-US" sz="2000" b="1" dirty="0" err="1">
                <a:solidFill>
                  <a:prstClr val="black">
                    <a:lumMod val="85000"/>
                    <a:lumOff val="15000"/>
                  </a:prstClr>
                </a:solidFill>
                <a:latin typeface="Arial" pitchFamily="34" charset="0"/>
                <a:cs typeface="Arial" pitchFamily="34" charset="0"/>
              </a:rPr>
              <a:t>SADC</a:t>
            </a:r>
            <a:r>
              <a:rPr lang="en-US" sz="2000" b="1" dirty="0">
                <a:solidFill>
                  <a:prstClr val="black">
                    <a:lumMod val="85000"/>
                    <a:lumOff val="15000"/>
                  </a:prstClr>
                </a:solidFill>
                <a:latin typeface="Arial" pitchFamily="34" charset="0"/>
                <a:cs typeface="Arial" pitchFamily="34" charset="0"/>
              </a:rPr>
              <a:t> Road Network</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marL="457200" indent="-4572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graphicFrame>
        <p:nvGraphicFramePr>
          <p:cNvPr id="2050" name="Object 3"/>
          <p:cNvGraphicFramePr>
            <a:graphicFrameLocks noChangeAspect="1"/>
          </p:cNvGraphicFramePr>
          <p:nvPr/>
        </p:nvGraphicFramePr>
        <p:xfrm>
          <a:off x="847725" y="1717675"/>
          <a:ext cx="8296275" cy="4614863"/>
        </p:xfrm>
        <a:graphic>
          <a:graphicData uri="http://schemas.openxmlformats.org/presentationml/2006/ole">
            <mc:AlternateContent xmlns:mc="http://schemas.openxmlformats.org/markup-compatibility/2006">
              <mc:Choice xmlns:v="urn:schemas-microsoft-com:vml" Requires="v">
                <p:oleObj spid="_x0000_s2066" name="Document" r:id="rId4" imgW="5871168" imgH="3530820" progId="Word.Document.12">
                  <p:embed/>
                </p:oleObj>
              </mc:Choice>
              <mc:Fallback>
                <p:oleObj name="Document" r:id="rId4" imgW="5871168" imgH="3530820" progId="Word.Document.12">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7725" y="1717675"/>
                        <a:ext cx="8296275" cy="4614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4641850"/>
          </a:xfrm>
          <a:prstGeom prst="rect">
            <a:avLst/>
          </a:prstGeom>
          <a:noFill/>
        </p:spPr>
        <p:txBody>
          <a:bodyPr>
            <a:normAutofit/>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3.4 </a:t>
            </a:r>
            <a:r>
              <a:rPr lang="en-US" sz="2000" b="1" dirty="0">
                <a:solidFill>
                  <a:prstClr val="black">
                    <a:lumMod val="85000"/>
                    <a:lumOff val="15000"/>
                  </a:prstClr>
                </a:solidFill>
                <a:latin typeface="Arial" pitchFamily="34" charset="0"/>
                <a:cs typeface="Arial" pitchFamily="34" charset="0"/>
              </a:rPr>
              <a:t>Addressing regional transport and development mandates in Africa</a:t>
            </a:r>
          </a:p>
          <a:p>
            <a:pPr fontAlgn="auto">
              <a:lnSpc>
                <a:spcPct val="114000"/>
              </a:lnSpc>
              <a:spcBef>
                <a:spcPts val="0"/>
              </a:spcBef>
              <a:spcAft>
                <a:spcPts val="0"/>
              </a:spcAft>
              <a:defRPr/>
            </a:pPr>
            <a:endParaRPr lang="en-US" sz="2000" b="1"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dirty="0">
                <a:solidFill>
                  <a:prstClr val="black">
                    <a:lumMod val="85000"/>
                    <a:lumOff val="15000"/>
                  </a:prstClr>
                </a:solidFill>
                <a:latin typeface="Arial" pitchFamily="34" charset="0"/>
                <a:cs typeface="Arial" pitchFamily="34" charset="0"/>
              </a:rPr>
              <a:t>Address the INFRASTRUCTURE backlog in Africa and propel economic growth – overcome the region’s difficult geography</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dirty="0">
                <a:solidFill>
                  <a:prstClr val="black">
                    <a:lumMod val="85000"/>
                    <a:lumOff val="15000"/>
                  </a:prstClr>
                </a:solidFill>
                <a:latin typeface="Arial" pitchFamily="34" charset="0"/>
                <a:cs typeface="Arial" pitchFamily="34" charset="0"/>
              </a:rPr>
              <a:t>Facilitate advanced spatial </a:t>
            </a:r>
            <a:r>
              <a:rPr lang="en-US" dirty="0" err="1">
                <a:solidFill>
                  <a:prstClr val="black">
                    <a:lumMod val="85000"/>
                    <a:lumOff val="15000"/>
                  </a:prstClr>
                </a:solidFill>
                <a:latin typeface="Arial" pitchFamily="34" charset="0"/>
                <a:cs typeface="Arial" pitchFamily="34" charset="0"/>
              </a:rPr>
              <a:t>organisation</a:t>
            </a:r>
            <a:r>
              <a:rPr lang="en-US" dirty="0">
                <a:solidFill>
                  <a:prstClr val="black">
                    <a:lumMod val="85000"/>
                    <a:lumOff val="15000"/>
                  </a:prstClr>
                </a:solidFill>
                <a:latin typeface="Arial" pitchFamily="34" charset="0"/>
                <a:cs typeface="Arial" pitchFamily="34" charset="0"/>
              </a:rPr>
              <a:t> of economic activities to act as catalysts for faster growth</a:t>
            </a:r>
          </a:p>
          <a:p>
            <a:pPr fontAlgn="auto">
              <a:lnSpc>
                <a:spcPct val="114000"/>
              </a:lnSpc>
              <a:spcBef>
                <a:spcPts val="0"/>
              </a:spcBef>
              <a:spcAft>
                <a:spcPts val="0"/>
              </a:spcAft>
              <a:defRPr/>
            </a:pPr>
            <a:endParaRPr lang="en-US" dirty="0">
              <a:solidFill>
                <a:prstClr val="black">
                  <a:lumMod val="85000"/>
                  <a:lumOff val="15000"/>
                </a:prstClr>
              </a:solidFill>
              <a:latin typeface="Arial" pitchFamily="34" charset="0"/>
              <a:cs typeface="Arial" pitchFamily="34" charset="0"/>
            </a:endParaRPr>
          </a:p>
          <a:p>
            <a:pPr fontAlgn="auto">
              <a:lnSpc>
                <a:spcPct val="114000"/>
              </a:lnSpc>
              <a:spcBef>
                <a:spcPts val="0"/>
              </a:spcBef>
              <a:spcAft>
                <a:spcPts val="0"/>
              </a:spcAft>
              <a:defRPr/>
            </a:pPr>
            <a:r>
              <a:rPr lang="en-US" b="1" dirty="0">
                <a:solidFill>
                  <a:prstClr val="black">
                    <a:lumMod val="85000"/>
                    <a:lumOff val="15000"/>
                  </a:prstClr>
                </a:solidFill>
                <a:latin typeface="Arial" pitchFamily="34" charset="0"/>
                <a:cs typeface="Arial" pitchFamily="34" charset="0"/>
              </a:rPr>
              <a:t>AFRICA’S REGIONAL INFRASTRUCTURE HAVE BEEN IDENTIFIED AS NESTING GAPS THAT INCREASE THE COSTS OF DOING BUSINESS AND PREVENT THE </a:t>
            </a:r>
            <a:r>
              <a:rPr lang="en-US" b="1" dirty="0" err="1">
                <a:solidFill>
                  <a:prstClr val="black">
                    <a:lumMod val="85000"/>
                    <a:lumOff val="15000"/>
                  </a:prstClr>
                </a:solidFill>
                <a:latin typeface="Arial" pitchFamily="34" charset="0"/>
                <a:cs typeface="Arial" pitchFamily="34" charset="0"/>
              </a:rPr>
              <a:t>REALISATION</a:t>
            </a:r>
            <a:r>
              <a:rPr lang="en-US" b="1" dirty="0">
                <a:solidFill>
                  <a:prstClr val="black">
                    <a:lumMod val="85000"/>
                    <a:lumOff val="15000"/>
                  </a:prstClr>
                </a:solidFill>
                <a:latin typeface="Arial" pitchFamily="34" charset="0"/>
                <a:cs typeface="Arial" pitchFamily="34" charset="0"/>
              </a:rPr>
              <a:t> OF SCALE ECONOMIES</a:t>
            </a:r>
            <a:endParaRPr lang="en-US" b="1"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1689100"/>
          </a:xfrm>
          <a:prstGeom prst="rect">
            <a:avLst/>
          </a:prstGeom>
          <a:noFill/>
        </p:spPr>
        <p:txBody>
          <a:bodyPr>
            <a:normAutofit/>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3.4 </a:t>
            </a:r>
            <a:r>
              <a:rPr lang="en-US" sz="2000" b="1" dirty="0">
                <a:solidFill>
                  <a:prstClr val="black">
                    <a:lumMod val="85000"/>
                    <a:lumOff val="15000"/>
                  </a:prstClr>
                </a:solidFill>
                <a:latin typeface="Arial" pitchFamily="34" charset="0"/>
                <a:cs typeface="Arial" pitchFamily="34" charset="0"/>
              </a:rPr>
              <a:t>Transport logistics and challenges in Africa</a:t>
            </a:r>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defRPr/>
            </a:pPr>
            <a:r>
              <a:rPr lang="en-US" dirty="0">
                <a:solidFill>
                  <a:prstClr val="black">
                    <a:lumMod val="85000"/>
                    <a:lumOff val="15000"/>
                  </a:prstClr>
                </a:solidFill>
                <a:latin typeface="Arial" pitchFamily="34" charset="0"/>
                <a:cs typeface="Arial" pitchFamily="34" charset="0"/>
              </a:rPr>
              <a:t>Key transport corridors for International Trade in Sub-Saharan Africa</a:t>
            </a:r>
            <a:endParaRPr lang="en-US" dirty="0">
              <a:solidFill>
                <a:prstClr val="black">
                  <a:lumMod val="85000"/>
                  <a:lumOff val="15000"/>
                </a:prstClr>
              </a:solidFill>
              <a:latin typeface="Arial" pitchFamily="34" charset="0"/>
              <a:cs typeface="Arial" pitchFamily="34" charset="0"/>
            </a:endParaRP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graphicFrame>
        <p:nvGraphicFramePr>
          <p:cNvPr id="3074" name="Object 2"/>
          <p:cNvGraphicFramePr>
            <a:graphicFrameLocks noChangeAspect="1"/>
          </p:cNvGraphicFramePr>
          <p:nvPr/>
        </p:nvGraphicFramePr>
        <p:xfrm>
          <a:off x="669925" y="2924175"/>
          <a:ext cx="7808913" cy="2017713"/>
        </p:xfrm>
        <a:graphic>
          <a:graphicData uri="http://schemas.openxmlformats.org/presentationml/2006/ole">
            <mc:AlternateContent xmlns:mc="http://schemas.openxmlformats.org/markup-compatibility/2006">
              <mc:Choice xmlns:v="urn:schemas-microsoft-com:vml" Requires="v">
                <p:oleObj spid="_x0000_s3090" name="Document" r:id="rId4" imgW="5871168" imgH="1520725" progId="Word.Document.12">
                  <p:embed/>
                </p:oleObj>
              </mc:Choice>
              <mc:Fallback>
                <p:oleObj name="Document" r:id="rId4" imgW="5871168" imgH="1520725" progId="Word.Document.1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925" y="2924175"/>
                        <a:ext cx="7808913" cy="2017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17" name="TextBox 16"/>
          <p:cNvSpPr txBox="1"/>
          <p:nvPr/>
        </p:nvSpPr>
        <p:spPr>
          <a:xfrm>
            <a:off x="1159728" y="1531434"/>
            <a:ext cx="1219200" cy="2708434"/>
          </a:xfrm>
          <a:prstGeom prst="rect">
            <a:avLst/>
          </a:prstGeom>
          <a:noFill/>
        </p:spPr>
        <p:txBody>
          <a:bodyPr>
            <a:spAutoFit/>
          </a:bodyPr>
          <a:lstStyle/>
          <a:p>
            <a:pPr fontAlgn="auto">
              <a:spcBef>
                <a:spcPts val="0"/>
              </a:spcBef>
              <a:spcAft>
                <a:spcPts val="0"/>
              </a:spcAft>
              <a:defRPr/>
            </a:pPr>
            <a:r>
              <a:rPr lang="en-US" sz="17000" b="1" dirty="0">
                <a:solidFill>
                  <a:srgbClr val="2A7A9E">
                    <a:alpha val="40000"/>
                  </a:srgbClr>
                </a:solidFill>
                <a:latin typeface="+mn-lt"/>
                <a:cs typeface="Arial" pitchFamily="34" charset="0"/>
              </a:rPr>
              <a:t>4</a:t>
            </a:r>
          </a:p>
        </p:txBody>
      </p:sp>
      <p:sp>
        <p:nvSpPr>
          <p:cNvPr id="9" name="Title 8"/>
          <p:cNvSpPr>
            <a:spLocks noGrp="1"/>
          </p:cNvSpPr>
          <p:nvPr>
            <p:ph type="title"/>
          </p:nvPr>
        </p:nvSpPr>
        <p:spPr>
          <a:xfrm>
            <a:off x="2971800" y="1992313"/>
            <a:ext cx="5867400" cy="1970087"/>
          </a:xfrm>
        </p:spPr>
        <p:txBody>
          <a:bodyPr rtlCol="0">
            <a:noAutofit/>
          </a:bodyPr>
          <a:lstStyle/>
          <a:p>
            <a:pPr eaLnBrk="1" fontAlgn="auto" hangingPunct="1">
              <a:spcBef>
                <a:spcPts val="0"/>
              </a:spcBef>
              <a:spcAft>
                <a:spcPts val="0"/>
              </a:spcAft>
              <a:defRPr/>
            </a:pPr>
            <a:r>
              <a:rPr lang="en-US" sz="4000" cap="none" dirty="0" smtClean="0">
                <a:solidFill>
                  <a:prstClr val="black">
                    <a:lumMod val="85000"/>
                    <a:lumOff val="15000"/>
                  </a:prstClr>
                </a:solidFill>
                <a:ea typeface="+mn-ea"/>
                <a:cs typeface="+mn-cs"/>
              </a:rPr>
              <a:t>DISCUSSION AND STUDY FINDINGS</a:t>
            </a:r>
            <a:endParaRPr lang="en-US" sz="4000" b="0" cap="none" dirty="0">
              <a:solidFill>
                <a:prstClr val="black">
                  <a:lumMod val="50000"/>
                  <a:lumOff val="50000"/>
                </a:prstClr>
              </a:solidFill>
              <a:ea typeface="+mn-ea"/>
              <a:cs typeface="+mn-cs"/>
            </a:endParaRPr>
          </a:p>
        </p:txBody>
      </p:sp>
      <p:sp>
        <p:nvSpPr>
          <p:cNvPr id="12"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10" name="TextBox 9"/>
          <p:cNvSpPr txBox="1"/>
          <p:nvPr/>
        </p:nvSpPr>
        <p:spPr>
          <a:xfrm>
            <a:off x="695325" y="4994275"/>
            <a:ext cx="7974013" cy="677863"/>
          </a:xfrm>
          <a:prstGeom prst="rect">
            <a:avLst/>
          </a:prstGeom>
          <a:noFill/>
        </p:spPr>
        <p:txBody>
          <a:bodyPr wrap="none">
            <a:normAutofit fontScale="77500" lnSpcReduction="20000"/>
          </a:bodyPr>
          <a:lstStyle/>
          <a:p>
            <a:pPr algn="r" fontAlgn="auto">
              <a:spcBef>
                <a:spcPts val="0"/>
              </a:spcBef>
              <a:spcAft>
                <a:spcPts val="0"/>
              </a:spcAft>
              <a:defRPr/>
            </a:pPr>
            <a:r>
              <a:rPr lang="en-US" sz="2000" b="1" dirty="0">
                <a:solidFill>
                  <a:schemeClr val="tx1">
                    <a:lumMod val="75000"/>
                    <a:lumOff val="25000"/>
                  </a:schemeClr>
                </a:solidFill>
                <a:latin typeface="+mn-lt"/>
                <a:cs typeface="+mn-cs"/>
              </a:rPr>
              <a:t>The ‘Gateway to Africa’ concept</a:t>
            </a:r>
            <a:r>
              <a:rPr lang="en-US" sz="2000" b="1" dirty="0" smtClean="0">
                <a:solidFill>
                  <a:schemeClr val="tx1">
                    <a:lumMod val="75000"/>
                    <a:lumOff val="25000"/>
                  </a:schemeClr>
                </a:solidFill>
                <a:latin typeface="+mn-lt"/>
                <a:cs typeface="+mn-cs"/>
              </a:rPr>
              <a:t>: logistics challenges in </a:t>
            </a:r>
            <a:r>
              <a:rPr lang="en-US" sz="2000" b="1" dirty="0" err="1" smtClean="0">
                <a:solidFill>
                  <a:schemeClr val="tx1">
                    <a:lumMod val="75000"/>
                    <a:lumOff val="25000"/>
                  </a:schemeClr>
                </a:solidFill>
                <a:latin typeface="+mn-lt"/>
                <a:cs typeface="+mn-cs"/>
              </a:rPr>
              <a:t>optimising</a:t>
            </a:r>
            <a:r>
              <a:rPr lang="en-US" sz="2000" b="1" dirty="0" smtClean="0">
                <a:solidFill>
                  <a:schemeClr val="tx1">
                    <a:lumMod val="75000"/>
                    <a:lumOff val="25000"/>
                  </a:schemeClr>
                </a:solidFill>
                <a:latin typeface="+mn-lt"/>
                <a:cs typeface="+mn-cs"/>
              </a:rPr>
              <a:t> intra-regional </a:t>
            </a:r>
          </a:p>
          <a:p>
            <a:pPr algn="r" fontAlgn="auto">
              <a:spcBef>
                <a:spcPts val="0"/>
              </a:spcBef>
              <a:spcAft>
                <a:spcPts val="0"/>
              </a:spcAft>
              <a:defRPr/>
            </a:pPr>
            <a:r>
              <a:rPr lang="en-US" sz="2000" b="1" dirty="0" smtClean="0">
                <a:solidFill>
                  <a:schemeClr val="tx1">
                    <a:lumMod val="75000"/>
                    <a:lumOff val="25000"/>
                  </a:schemeClr>
                </a:solidFill>
                <a:latin typeface="+mn-lt"/>
                <a:cs typeface="+mn-cs"/>
              </a:rPr>
              <a:t>intermodal freight traffic </a:t>
            </a:r>
            <a:r>
              <a:rPr lang="en-US" sz="2000" b="1" dirty="0">
                <a:solidFill>
                  <a:schemeClr val="tx1">
                    <a:lumMod val="75000"/>
                    <a:lumOff val="25000"/>
                  </a:schemeClr>
                </a:solidFill>
                <a:latin typeface="+mn-lt"/>
                <a:cs typeface="+mn-cs"/>
              </a:rPr>
              <a:t>in Limpopo Province, South Africa</a:t>
            </a:r>
            <a:endParaRPr lang="en-US" sz="2000" b="1" dirty="0">
              <a:solidFill>
                <a:schemeClr val="tx1">
                  <a:lumMod val="75000"/>
                  <a:lumOff val="25000"/>
                </a:schemeClr>
              </a:solidFill>
              <a:latin typeface="+mn-lt"/>
              <a:cs typeface="+mn-cs"/>
            </a:endParaRPr>
          </a:p>
          <a:p>
            <a:pPr algn="r" fontAlgn="auto">
              <a:spcBef>
                <a:spcPts val="0"/>
              </a:spcBef>
              <a:spcAft>
                <a:spcPts val="0"/>
              </a:spcAft>
              <a:defRPr/>
            </a:pPr>
            <a:r>
              <a:rPr lang="en-US" sz="2000" b="1" dirty="0">
                <a:solidFill>
                  <a:schemeClr val="tx1">
                    <a:lumMod val="75000"/>
                    <a:lumOff val="25000"/>
                  </a:schemeClr>
                </a:solidFill>
                <a:latin typeface="+mn-lt"/>
                <a:cs typeface="+mn-cs"/>
              </a:rPr>
              <a:t>Dinesh Chaithoo</a:t>
            </a: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2336800"/>
          </a:xfrm>
          <a:prstGeom prst="rect">
            <a:avLst/>
          </a:prstGeom>
          <a:noFill/>
        </p:spPr>
        <p:txBody>
          <a:bodyPr>
            <a:normAutofit fontScale="92500" lnSpcReduction="20000"/>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4.1 </a:t>
            </a:r>
            <a:r>
              <a:rPr lang="en-US" sz="2200" b="1" dirty="0" err="1">
                <a:solidFill>
                  <a:prstClr val="black">
                    <a:lumMod val="85000"/>
                    <a:lumOff val="15000"/>
                  </a:prstClr>
                </a:solidFill>
                <a:latin typeface="Arial" pitchFamily="34" charset="0"/>
                <a:cs typeface="Arial" pitchFamily="34" charset="0"/>
              </a:rPr>
              <a:t>SADC</a:t>
            </a:r>
            <a:r>
              <a:rPr lang="en-US" sz="2200" b="1" dirty="0">
                <a:solidFill>
                  <a:prstClr val="black">
                    <a:lumMod val="85000"/>
                    <a:lumOff val="15000"/>
                  </a:prstClr>
                </a:solidFill>
                <a:latin typeface="Arial" pitchFamily="34" charset="0"/>
                <a:cs typeface="Arial" pitchFamily="34" charset="0"/>
              </a:rPr>
              <a:t> Logistics Performance Index (</a:t>
            </a:r>
            <a:r>
              <a:rPr lang="en-US" sz="2200" b="1" dirty="0" err="1">
                <a:solidFill>
                  <a:prstClr val="black">
                    <a:lumMod val="85000"/>
                    <a:lumOff val="15000"/>
                  </a:prstClr>
                </a:solidFill>
                <a:latin typeface="Arial" pitchFamily="34" charset="0"/>
                <a:cs typeface="Arial" pitchFamily="34" charset="0"/>
              </a:rPr>
              <a:t>LPI</a:t>
            </a:r>
            <a:r>
              <a:rPr lang="en-US" sz="2200" b="1" dirty="0">
                <a:solidFill>
                  <a:prstClr val="black">
                    <a:lumMod val="85000"/>
                    <a:lumOff val="15000"/>
                  </a:prstClr>
                </a:solidFill>
                <a:latin typeface="Arial" pitchFamily="34" charset="0"/>
                <a:cs typeface="Arial" pitchFamily="34" charset="0"/>
              </a:rPr>
              <a:t>) Rankings</a:t>
            </a:r>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a:p>
            <a:pPr>
              <a:defRPr/>
            </a:pPr>
            <a:r>
              <a:rPr lang="en-US" sz="1900" dirty="0"/>
              <a:t>Soft infrastructure – institutional reforms / laws / regulations</a:t>
            </a:r>
          </a:p>
          <a:p>
            <a:pPr>
              <a:defRPr/>
            </a:pPr>
            <a:endParaRPr lang="en-US" sz="1900" dirty="0"/>
          </a:p>
          <a:p>
            <a:pPr>
              <a:defRPr/>
            </a:pPr>
            <a:r>
              <a:rPr lang="en-US" sz="1900" dirty="0"/>
              <a:t>Hard infrastructure – roads / railways / ports </a:t>
            </a:r>
          </a:p>
          <a:p>
            <a:pPr>
              <a:defRPr/>
            </a:pPr>
            <a:endParaRPr lang="en-US" sz="1900" dirty="0"/>
          </a:p>
          <a:p>
            <a:pPr>
              <a:defRPr/>
            </a:pPr>
            <a:r>
              <a:rPr lang="en-US" sz="1900" dirty="0"/>
              <a:t>25% delays along transport corridor – due to poor infrastructure</a:t>
            </a:r>
          </a:p>
          <a:p>
            <a:pPr>
              <a:defRPr/>
            </a:pPr>
            <a:endParaRPr lang="en-US" sz="1900" dirty="0"/>
          </a:p>
          <a:p>
            <a:pPr>
              <a:defRPr/>
            </a:pPr>
            <a:r>
              <a:rPr lang="en-US" sz="1900" dirty="0"/>
              <a:t>75% delays along transport corridor – due to poor facilitation</a:t>
            </a:r>
          </a:p>
          <a:p>
            <a:pPr marL="342900" indent="-342900" fontAlgn="auto">
              <a:lnSpc>
                <a:spcPct val="114000"/>
              </a:lnSpc>
              <a:spcBef>
                <a:spcPts val="0"/>
              </a:spcBef>
              <a:spcAft>
                <a:spcPts val="0"/>
              </a:spcAft>
              <a:buFontTx/>
              <a:buChar char="-"/>
              <a:defRPr/>
            </a:pPr>
            <a:endParaRPr lang="en-US" sz="2200" dirty="0">
              <a:solidFill>
                <a:prstClr val="black">
                  <a:lumMod val="85000"/>
                  <a:lumOff val="15000"/>
                </a:prstClr>
              </a:solidFill>
              <a:latin typeface="Arial" pitchFamily="34" charset="0"/>
              <a:cs typeface="Arial" pitchFamily="34" charset="0"/>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graphicFrame>
        <p:nvGraphicFramePr>
          <p:cNvPr id="4098" name="Object 3"/>
          <p:cNvGraphicFramePr>
            <a:graphicFrameLocks noChangeAspect="1"/>
          </p:cNvGraphicFramePr>
          <p:nvPr>
            <p:extLst>
              <p:ext uri="{D42A27DB-BD31-4B8C-83A1-F6EECF244321}">
                <p14:modId xmlns:p14="http://schemas.microsoft.com/office/powerpoint/2010/main" val="734056655"/>
              </p:ext>
            </p:extLst>
          </p:nvPr>
        </p:nvGraphicFramePr>
        <p:xfrm>
          <a:off x="684213" y="3933825"/>
          <a:ext cx="7762875" cy="1798638"/>
        </p:xfrm>
        <a:graphic>
          <a:graphicData uri="http://schemas.openxmlformats.org/presentationml/2006/ole">
            <mc:AlternateContent xmlns:mc="http://schemas.openxmlformats.org/markup-compatibility/2006">
              <mc:Choice xmlns:v="urn:schemas-microsoft-com:vml" Requires="v">
                <p:oleObj spid="_x0000_s4114" name="Document" r:id="rId4" imgW="6127031" imgH="1420703" progId="Word.Document.12">
                  <p:embed/>
                </p:oleObj>
              </mc:Choice>
              <mc:Fallback>
                <p:oleObj name="Document" r:id="rId4" imgW="6127031" imgH="1420703" progId="Word.Document.12">
                  <p:embed/>
                  <p:pic>
                    <p:nvPicPr>
                      <p:cNvPr id="0" name="Object 3"/>
                      <p:cNvPicPr>
                        <a:picLocks noChangeAspect="1" noChangeArrowheads="1"/>
                      </p:cNvPicPr>
                      <p:nvPr/>
                    </p:nvPicPr>
                    <p:blipFill>
                      <a:blip r:embed="rId5"/>
                      <a:srcRect/>
                      <a:stretch>
                        <a:fillRect/>
                      </a:stretch>
                    </p:blipFill>
                    <p:spPr bwMode="auto">
                      <a:xfrm>
                        <a:off x="684213" y="3933825"/>
                        <a:ext cx="776287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5124" name="TextBox 1"/>
          <p:cNvSpPr txBox="1">
            <a:spLocks noChangeArrowheads="1"/>
          </p:cNvSpPr>
          <p:nvPr/>
        </p:nvSpPr>
        <p:spPr bwMode="auto">
          <a:xfrm rot="-5400000">
            <a:off x="-2146300" y="2451100"/>
            <a:ext cx="548640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sz="3200">
              <a:solidFill>
                <a:srgbClr val="FFFFFF"/>
              </a:solidFill>
              <a:latin typeface="Calibri" pitchFamily="34" charset="0"/>
            </a:endParaRPr>
          </a:p>
        </p:txBody>
      </p:sp>
      <p:sp>
        <p:nvSpPr>
          <p:cNvPr id="5"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6" name="TextBox 5"/>
          <p:cNvSpPr txBox="1"/>
          <p:nvPr/>
        </p:nvSpPr>
        <p:spPr>
          <a:xfrm rot="16200000">
            <a:off x="-1993900" y="2603500"/>
            <a:ext cx="5486400" cy="1041400"/>
          </a:xfrm>
          <a:prstGeom prst="rect">
            <a:avLst/>
          </a:prstGeom>
          <a:noFill/>
        </p:spPr>
        <p:txBody>
          <a:bodyPr anchor="ctr">
            <a:normAutofit fontScale="77500" lnSpcReduction="20000"/>
          </a:bodyPr>
          <a:lstStyle/>
          <a:p>
            <a:pPr algn="ctr" fontAlgn="auto">
              <a:spcBef>
                <a:spcPts val="0"/>
              </a:spcBef>
              <a:spcAft>
                <a:spcPts val="0"/>
              </a:spcAft>
              <a:defRPr/>
            </a:pPr>
            <a:r>
              <a:rPr lang="en-US" sz="3200" dirty="0" err="1">
                <a:solidFill>
                  <a:prstClr val="white"/>
                </a:solidFill>
                <a:latin typeface="+mn-lt"/>
                <a:cs typeface="+mn-cs"/>
              </a:rPr>
              <a:t>BEITBRIDGE</a:t>
            </a:r>
            <a:r>
              <a:rPr lang="en-US" sz="3200" dirty="0">
                <a:solidFill>
                  <a:prstClr val="white"/>
                </a:solidFill>
                <a:latin typeface="+mn-lt"/>
                <a:cs typeface="+mn-cs"/>
              </a:rPr>
              <a:t> BORDER POST INFRASTRUCTURE GAPS AND DEFICITS</a:t>
            </a:r>
            <a:endParaRPr lang="en-US" sz="3200" dirty="0">
              <a:solidFill>
                <a:prstClr val="white"/>
              </a:solidFill>
              <a:latin typeface="+mn-lt"/>
              <a:cs typeface="+mn-cs"/>
            </a:endParaRPr>
          </a:p>
        </p:txBody>
      </p:sp>
      <p:graphicFrame>
        <p:nvGraphicFramePr>
          <p:cNvPr id="5122" name="Object 2"/>
          <p:cNvGraphicFramePr>
            <a:graphicFrameLocks noChangeAspect="1"/>
          </p:cNvGraphicFramePr>
          <p:nvPr/>
        </p:nvGraphicFramePr>
        <p:xfrm>
          <a:off x="1287463" y="979488"/>
          <a:ext cx="7675562" cy="5446712"/>
        </p:xfrm>
        <a:graphic>
          <a:graphicData uri="http://schemas.openxmlformats.org/presentationml/2006/ole">
            <mc:AlternateContent xmlns:mc="http://schemas.openxmlformats.org/markup-compatibility/2006">
              <mc:Choice xmlns:v="urn:schemas-microsoft-com:vml" Requires="v">
                <p:oleObj spid="_x0000_s5140" name="Document" r:id="rId5" imgW="6037441" imgH="4294496" progId="Word.Document.12">
                  <p:embed/>
                </p:oleObj>
              </mc:Choice>
              <mc:Fallback>
                <p:oleObj name="Document" r:id="rId5" imgW="6037441" imgH="4294496" progId="Word.Document.12">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87463" y="979488"/>
                        <a:ext cx="7675562" cy="544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advTm="4691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11188" y="1308100"/>
            <a:ext cx="7724775" cy="1473200"/>
          </a:xfrm>
          <a:prstGeom prst="rect">
            <a:avLst/>
          </a:prstGeom>
          <a:noFill/>
        </p:spPr>
        <p:txBody>
          <a:bodyPr>
            <a:normAutofit/>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4.3 </a:t>
            </a:r>
            <a:r>
              <a:rPr lang="en-US" sz="2000" b="1" dirty="0">
                <a:solidFill>
                  <a:prstClr val="black">
                    <a:lumMod val="85000"/>
                    <a:lumOff val="15000"/>
                  </a:prstClr>
                </a:solidFill>
                <a:latin typeface="Arial" pitchFamily="34" charset="0"/>
                <a:cs typeface="Arial" pitchFamily="34" charset="0"/>
              </a:rPr>
              <a:t>Freight transport </a:t>
            </a:r>
            <a:r>
              <a:rPr lang="en-US" sz="2000" b="1" dirty="0">
                <a:solidFill>
                  <a:prstClr val="black">
                    <a:lumMod val="85000"/>
                    <a:lumOff val="15000"/>
                  </a:prstClr>
                </a:solidFill>
                <a:latin typeface="Arial" pitchFamily="34" charset="0"/>
                <a:cs typeface="Arial" pitchFamily="34" charset="0"/>
              </a:rPr>
              <a:t>p</a:t>
            </a:r>
            <a:r>
              <a:rPr lang="en-US" sz="2000" b="1" dirty="0">
                <a:solidFill>
                  <a:prstClr val="black">
                    <a:lumMod val="85000"/>
                    <a:lumOff val="15000"/>
                  </a:prstClr>
                </a:solidFill>
                <a:latin typeface="Arial" pitchFamily="34" charset="0"/>
                <a:cs typeface="Arial" pitchFamily="34" charset="0"/>
              </a:rPr>
              <a:t>roblems of doing business in the </a:t>
            </a:r>
            <a:r>
              <a:rPr lang="en-US" sz="2000" b="1" dirty="0" err="1">
                <a:solidFill>
                  <a:prstClr val="black">
                    <a:lumMod val="85000"/>
                    <a:lumOff val="15000"/>
                  </a:prstClr>
                </a:solidFill>
                <a:latin typeface="Arial" pitchFamily="34" charset="0"/>
                <a:cs typeface="Arial" pitchFamily="34" charset="0"/>
              </a:rPr>
              <a:t>SADC</a:t>
            </a:r>
            <a:r>
              <a:rPr lang="en-US" sz="2000" b="1" dirty="0">
                <a:solidFill>
                  <a:prstClr val="black">
                    <a:lumMod val="85000"/>
                    <a:lumOff val="15000"/>
                  </a:prstClr>
                </a:solidFill>
                <a:latin typeface="Arial" pitchFamily="34" charset="0"/>
                <a:cs typeface="Arial" pitchFamily="34" charset="0"/>
              </a:rPr>
              <a:t> region</a:t>
            </a:r>
          </a:p>
          <a:p>
            <a:pPr marL="457200" indent="-457200">
              <a:defRPr/>
            </a:pPr>
            <a:endParaRPr lang="en-US" dirty="0">
              <a:solidFill>
                <a:prstClr val="black">
                  <a:lumMod val="85000"/>
                  <a:lumOff val="15000"/>
                </a:prstClr>
              </a:solidFill>
              <a:latin typeface="Arial" pitchFamily="34" charset="0"/>
              <a:cs typeface="Arial" pitchFamily="34" charset="0"/>
            </a:endParaRPr>
          </a:p>
          <a:p>
            <a:pPr marL="457200" indent="-457200">
              <a:defRPr/>
            </a:pPr>
            <a:r>
              <a:rPr lang="en-US" dirty="0"/>
              <a:t>Poor infrastructure &amp; high transport costs</a:t>
            </a:r>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graphicFrame>
        <p:nvGraphicFramePr>
          <p:cNvPr id="6146" name="Object 3"/>
          <p:cNvGraphicFramePr>
            <a:graphicFrameLocks noChangeAspect="1"/>
          </p:cNvGraphicFramePr>
          <p:nvPr/>
        </p:nvGraphicFramePr>
        <p:xfrm>
          <a:off x="684213" y="2781300"/>
          <a:ext cx="7200900" cy="3546475"/>
        </p:xfrm>
        <a:graphic>
          <a:graphicData uri="http://schemas.openxmlformats.org/presentationml/2006/ole">
            <mc:AlternateContent xmlns:mc="http://schemas.openxmlformats.org/markup-compatibility/2006">
              <mc:Choice xmlns:v="urn:schemas-microsoft-com:vml" Requires="v">
                <p:oleObj spid="_x0000_s6162" name="Document" r:id="rId4" imgW="6133147" imgH="3020973" progId="Word.Document.12">
                  <p:embed/>
                </p:oleObj>
              </mc:Choice>
              <mc:Fallback>
                <p:oleObj name="Document" r:id="rId4" imgW="6133147" imgH="3020973" progId="Word.Document.12">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2781300"/>
                        <a:ext cx="7200900" cy="354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997200"/>
            <a:ext cx="8785225" cy="3168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8" name="TextBox 7"/>
          <p:cNvSpPr txBox="1"/>
          <p:nvPr/>
        </p:nvSpPr>
        <p:spPr>
          <a:xfrm>
            <a:off x="611188" y="1308100"/>
            <a:ext cx="7724775" cy="1760538"/>
          </a:xfrm>
          <a:prstGeom prst="rect">
            <a:avLst/>
          </a:prstGeom>
          <a:noFill/>
        </p:spPr>
        <p:txBody>
          <a:bodyPr>
            <a:normAutofit fontScale="85000" lnSpcReduction="20000"/>
          </a:bodyPr>
          <a:lstStyle/>
          <a:p>
            <a:pPr fontAlgn="auto">
              <a:lnSpc>
                <a:spcPct val="114000"/>
              </a:lnSpc>
              <a:spcBef>
                <a:spcPts val="0"/>
              </a:spcBef>
              <a:spcAft>
                <a:spcPts val="0"/>
              </a:spcAft>
              <a:defRPr/>
            </a:pPr>
            <a:r>
              <a:rPr lang="en-US" sz="2400" dirty="0">
                <a:solidFill>
                  <a:prstClr val="black">
                    <a:lumMod val="85000"/>
                    <a:lumOff val="15000"/>
                  </a:prstClr>
                </a:solidFill>
                <a:latin typeface="Arial" pitchFamily="34" charset="0"/>
                <a:cs typeface="Arial" pitchFamily="34" charset="0"/>
              </a:rPr>
              <a:t>4.4 </a:t>
            </a:r>
            <a:r>
              <a:rPr lang="en-US" sz="2400" b="1" dirty="0">
                <a:solidFill>
                  <a:prstClr val="black">
                    <a:lumMod val="85000"/>
                    <a:lumOff val="15000"/>
                  </a:prstClr>
                </a:solidFill>
                <a:latin typeface="Arial" pitchFamily="34" charset="0"/>
                <a:cs typeface="Arial" pitchFamily="34" charset="0"/>
              </a:rPr>
              <a:t>Freight transport logistics in the North-South Corridor</a:t>
            </a:r>
          </a:p>
          <a:p>
            <a:pPr marL="457200" indent="-457200">
              <a:defRPr/>
            </a:pPr>
            <a:endParaRPr lang="en-US" dirty="0">
              <a:solidFill>
                <a:prstClr val="black">
                  <a:lumMod val="85000"/>
                  <a:lumOff val="15000"/>
                </a:prstClr>
              </a:solidFill>
              <a:latin typeface="Arial" pitchFamily="34" charset="0"/>
              <a:cs typeface="Arial" pitchFamily="34" charset="0"/>
            </a:endParaRPr>
          </a:p>
          <a:p>
            <a:pPr marL="457200" indent="-457200">
              <a:defRPr/>
            </a:pPr>
            <a:r>
              <a:rPr lang="en-US" sz="2100" dirty="0"/>
              <a:t>Road transport is more flexible, more reliable and usually cheaper per </a:t>
            </a:r>
          </a:p>
          <a:p>
            <a:pPr marL="457200" indent="-457200">
              <a:defRPr/>
            </a:pPr>
            <a:r>
              <a:rPr lang="en-US" sz="2100" dirty="0"/>
              <a:t>ton/km than rail transport – this will remain until railway investment is </a:t>
            </a:r>
          </a:p>
          <a:p>
            <a:pPr marL="457200" indent="-457200">
              <a:defRPr/>
            </a:pPr>
            <a:r>
              <a:rPr lang="en-US" sz="2100" dirty="0" err="1"/>
              <a:t>realised</a:t>
            </a:r>
            <a:r>
              <a:rPr lang="en-US" sz="2100" dirty="0"/>
              <a:t> </a:t>
            </a:r>
          </a:p>
          <a:p>
            <a:pPr marL="457200" indent="-457200">
              <a:defRPr/>
            </a:pPr>
            <a:endParaRPr lang="en-US" sz="2100" dirty="0"/>
          </a:p>
          <a:p>
            <a:pPr marL="457200" indent="-457200">
              <a:defRPr/>
            </a:pPr>
            <a:r>
              <a:rPr lang="en-US" sz="2100" dirty="0"/>
              <a:t>Schematic of distances and journey times (</a:t>
            </a:r>
            <a:r>
              <a:rPr lang="en-US" sz="2100" dirty="0" err="1"/>
              <a:t>NSC</a:t>
            </a:r>
            <a:r>
              <a:rPr lang="en-US" sz="2100" dirty="0"/>
              <a:t>)</a:t>
            </a:r>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8" name="TextBox 7"/>
          <p:cNvSpPr txBox="1"/>
          <p:nvPr/>
        </p:nvSpPr>
        <p:spPr>
          <a:xfrm>
            <a:off x="611188" y="1308100"/>
            <a:ext cx="7724775" cy="1760538"/>
          </a:xfrm>
          <a:prstGeom prst="rect">
            <a:avLst/>
          </a:prstGeom>
          <a:noFill/>
        </p:spPr>
        <p:txBody>
          <a:bodyPr>
            <a:normAutofit lnSpcReduction="10000"/>
          </a:bodyPr>
          <a:lstStyle/>
          <a:p>
            <a:pPr fontAlgn="auto">
              <a:lnSpc>
                <a:spcPct val="114000"/>
              </a:lnSpc>
              <a:spcBef>
                <a:spcPts val="0"/>
              </a:spcBef>
              <a:spcAft>
                <a:spcPts val="0"/>
              </a:spcAft>
              <a:defRPr/>
            </a:pPr>
            <a:r>
              <a:rPr lang="en-US" sz="2000" dirty="0">
                <a:solidFill>
                  <a:prstClr val="black">
                    <a:lumMod val="85000"/>
                    <a:lumOff val="15000"/>
                  </a:prstClr>
                </a:solidFill>
                <a:latin typeface="Arial" pitchFamily="34" charset="0"/>
                <a:cs typeface="Arial" pitchFamily="34" charset="0"/>
              </a:rPr>
              <a:t>4.4 </a:t>
            </a:r>
            <a:r>
              <a:rPr lang="en-US" sz="2000" b="1" dirty="0" err="1">
                <a:solidFill>
                  <a:prstClr val="black">
                    <a:lumMod val="85000"/>
                    <a:lumOff val="15000"/>
                  </a:prstClr>
                </a:solidFill>
                <a:latin typeface="Arial" pitchFamily="34" charset="0"/>
                <a:cs typeface="Arial" pitchFamily="34" charset="0"/>
              </a:rPr>
              <a:t>Modelling</a:t>
            </a:r>
            <a:r>
              <a:rPr lang="en-US" sz="2000" b="1" dirty="0">
                <a:solidFill>
                  <a:prstClr val="black">
                    <a:lumMod val="85000"/>
                    <a:lumOff val="15000"/>
                  </a:prstClr>
                </a:solidFill>
                <a:latin typeface="Arial" pitchFamily="34" charset="0"/>
                <a:cs typeface="Arial" pitchFamily="34" charset="0"/>
              </a:rPr>
              <a:t> freight transport services in the North-South Corridor</a:t>
            </a:r>
          </a:p>
          <a:p>
            <a:pPr marL="457200" indent="-457200">
              <a:defRPr/>
            </a:pPr>
            <a:endParaRPr lang="en-US" dirty="0">
              <a:solidFill>
                <a:prstClr val="black">
                  <a:lumMod val="85000"/>
                  <a:lumOff val="15000"/>
                </a:prstClr>
              </a:solidFill>
              <a:latin typeface="Arial" pitchFamily="34" charset="0"/>
              <a:cs typeface="Arial" pitchFamily="34" charset="0"/>
            </a:endParaRPr>
          </a:p>
          <a:p>
            <a:pPr marL="457200" indent="-457200">
              <a:defRPr/>
            </a:pPr>
            <a:r>
              <a:rPr lang="en-US" dirty="0"/>
              <a:t>Gauteng to Harare – 4000 vehicles/day (30% heavies)</a:t>
            </a:r>
          </a:p>
          <a:p>
            <a:pPr marL="457200" indent="-457200">
              <a:defRPr/>
            </a:pPr>
            <a:endParaRPr lang="en-US" dirty="0"/>
          </a:p>
          <a:p>
            <a:pPr marL="457200" indent="-457200">
              <a:defRPr/>
            </a:pPr>
            <a:r>
              <a:rPr lang="en-US" dirty="0"/>
              <a:t>Expected impact of policies in east and southern Africa</a:t>
            </a:r>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p:txBody>
      </p:sp>
      <p:graphicFrame>
        <p:nvGraphicFramePr>
          <p:cNvPr id="7170" name="Object 2"/>
          <p:cNvGraphicFramePr>
            <a:graphicFrameLocks noChangeAspect="1"/>
          </p:cNvGraphicFramePr>
          <p:nvPr/>
        </p:nvGraphicFramePr>
        <p:xfrm>
          <a:off x="684213" y="3141663"/>
          <a:ext cx="7926387" cy="2879725"/>
        </p:xfrm>
        <a:graphic>
          <a:graphicData uri="http://schemas.openxmlformats.org/presentationml/2006/ole">
            <mc:AlternateContent xmlns:mc="http://schemas.openxmlformats.org/markup-compatibility/2006">
              <mc:Choice xmlns:v="urn:schemas-microsoft-com:vml" Requires="v">
                <p:oleObj spid="_x0000_s7186" name="Document" r:id="rId4" imgW="5871168" imgH="2140907" progId="Word.Document.12">
                  <p:embed/>
                </p:oleObj>
              </mc:Choice>
              <mc:Fallback>
                <p:oleObj name="Document" r:id="rId4" imgW="5871168" imgH="2140907" progId="Word.Document.1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213" y="3141663"/>
                        <a:ext cx="7926387" cy="287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8" name="TextBox 7"/>
          <p:cNvSpPr txBox="1"/>
          <p:nvPr/>
        </p:nvSpPr>
        <p:spPr>
          <a:xfrm>
            <a:off x="611188" y="1308100"/>
            <a:ext cx="7724775" cy="4497388"/>
          </a:xfrm>
          <a:prstGeom prst="rect">
            <a:avLst/>
          </a:prstGeom>
          <a:noFill/>
        </p:spPr>
        <p:txBody>
          <a:bodyPr>
            <a:normAutofit fontScale="70000" lnSpcReduction="20000"/>
          </a:bodyPr>
          <a:lstStyle/>
          <a:p>
            <a:pPr fontAlgn="auto">
              <a:lnSpc>
                <a:spcPct val="114000"/>
              </a:lnSpc>
              <a:spcBef>
                <a:spcPts val="0"/>
              </a:spcBef>
              <a:spcAft>
                <a:spcPts val="0"/>
              </a:spcAft>
              <a:defRPr/>
            </a:pPr>
            <a:r>
              <a:rPr lang="en-US" sz="2600" dirty="0">
                <a:solidFill>
                  <a:prstClr val="black">
                    <a:lumMod val="85000"/>
                    <a:lumOff val="15000"/>
                  </a:prstClr>
                </a:solidFill>
                <a:latin typeface="Arial" pitchFamily="34" charset="0"/>
                <a:cs typeface="Arial" pitchFamily="34" charset="0"/>
              </a:rPr>
              <a:t>4.4 </a:t>
            </a:r>
            <a:r>
              <a:rPr lang="en-US" sz="2600" b="1" dirty="0" err="1">
                <a:solidFill>
                  <a:prstClr val="black">
                    <a:lumMod val="85000"/>
                    <a:lumOff val="15000"/>
                  </a:prstClr>
                </a:solidFill>
                <a:latin typeface="Arial" pitchFamily="34" charset="0"/>
                <a:cs typeface="Arial" pitchFamily="34" charset="0"/>
              </a:rPr>
              <a:t>Beitbridge</a:t>
            </a:r>
            <a:r>
              <a:rPr lang="en-US" sz="2600" b="1" dirty="0">
                <a:solidFill>
                  <a:prstClr val="black">
                    <a:lumMod val="85000"/>
                    <a:lumOff val="15000"/>
                  </a:prstClr>
                </a:solidFill>
                <a:latin typeface="Arial" pitchFamily="34" charset="0"/>
                <a:cs typeface="Arial" pitchFamily="34" charset="0"/>
              </a:rPr>
              <a:t> Border Post – Looking Ahead</a:t>
            </a:r>
          </a:p>
          <a:p>
            <a:pPr marL="457200" indent="-457200">
              <a:defRPr/>
            </a:pPr>
            <a:endParaRPr lang="en-US" sz="2600" dirty="0">
              <a:solidFill>
                <a:prstClr val="black">
                  <a:lumMod val="85000"/>
                  <a:lumOff val="15000"/>
                </a:prstClr>
              </a:solidFill>
              <a:latin typeface="Arial" pitchFamily="34" charset="0"/>
              <a:cs typeface="Arial" pitchFamily="34" charset="0"/>
            </a:endParaRPr>
          </a:p>
          <a:p>
            <a:pPr marL="457200" indent="-457200">
              <a:buFontTx/>
              <a:buChar char="-"/>
              <a:defRPr/>
            </a:pPr>
            <a:r>
              <a:rPr lang="en-US" sz="2600" dirty="0"/>
              <a:t>Growth of freight traffic has surpassed most of the 20 year growth forecasts (Moving South Africa)</a:t>
            </a:r>
          </a:p>
          <a:p>
            <a:pPr marL="457200" indent="-457200">
              <a:buFontTx/>
              <a:buChar char="-"/>
              <a:defRPr/>
            </a:pPr>
            <a:endParaRPr lang="en-US" sz="2600" dirty="0"/>
          </a:p>
          <a:p>
            <a:pPr marL="457200" indent="-457200">
              <a:buFontTx/>
              <a:buChar char="-"/>
              <a:defRPr/>
            </a:pPr>
            <a:r>
              <a:rPr lang="en-US" sz="2600" dirty="0" err="1"/>
              <a:t>BBP</a:t>
            </a:r>
            <a:r>
              <a:rPr lang="en-US" sz="2600" dirty="0"/>
              <a:t> – example of a failure to address the freight systems’ inability to fulfill the demand for cargo movement at competitive prices, levels and quality of service at acceptable levels of reliability</a:t>
            </a:r>
          </a:p>
          <a:p>
            <a:pPr marL="457200" indent="-457200">
              <a:buFontTx/>
              <a:buChar char="-"/>
              <a:defRPr/>
            </a:pPr>
            <a:endParaRPr lang="en-US" sz="2600" dirty="0"/>
          </a:p>
          <a:p>
            <a:pPr marL="457200" indent="-457200">
              <a:buFontTx/>
              <a:buChar char="-"/>
              <a:defRPr/>
            </a:pPr>
            <a:r>
              <a:rPr lang="en-US" sz="2600" dirty="0"/>
              <a:t>Delays are prevalent which adds to the negative impact to local businesses</a:t>
            </a:r>
          </a:p>
          <a:p>
            <a:pPr marL="457200" indent="-457200">
              <a:buFontTx/>
              <a:buChar char="-"/>
              <a:defRPr/>
            </a:pPr>
            <a:endParaRPr lang="en-US" sz="2600" dirty="0"/>
          </a:p>
          <a:p>
            <a:pPr marL="457200" indent="-457200">
              <a:buFontTx/>
              <a:buChar char="-"/>
              <a:defRPr/>
            </a:pPr>
            <a:r>
              <a:rPr lang="en-US" sz="2600" dirty="0"/>
              <a:t>Improvement can be achieved by an integrated system-level approach</a:t>
            </a:r>
          </a:p>
          <a:p>
            <a:pPr marL="457200" indent="-457200">
              <a:buFontTx/>
              <a:buChar char="-"/>
              <a:defRPr/>
            </a:pPr>
            <a:endParaRPr lang="en-US" sz="2600" dirty="0"/>
          </a:p>
          <a:p>
            <a:pPr marL="457200" indent="-457200">
              <a:buFontTx/>
              <a:buChar char="-"/>
              <a:defRPr/>
            </a:pPr>
            <a:r>
              <a:rPr lang="en-US" sz="2600" dirty="0"/>
              <a:t>Shift from demand-driven delivery of freight logistics services to supply-driven is proposed</a:t>
            </a:r>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8196" name="TextBox 7"/>
          <p:cNvSpPr txBox="1">
            <a:spLocks noChangeArrowheads="1"/>
          </p:cNvSpPr>
          <p:nvPr/>
        </p:nvSpPr>
        <p:spPr bwMode="auto">
          <a:xfrm>
            <a:off x="611188" y="1308100"/>
            <a:ext cx="772477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14000"/>
              </a:lnSpc>
            </a:pPr>
            <a:r>
              <a:rPr lang="en-US" altLang="en-US" sz="1900">
                <a:solidFill>
                  <a:srgbClr val="262626"/>
                </a:solidFill>
              </a:rPr>
              <a:t>Beitbridge freight logistics demand and supply chain design factors</a:t>
            </a:r>
          </a:p>
        </p:txBody>
      </p:sp>
      <p:graphicFrame>
        <p:nvGraphicFramePr>
          <p:cNvPr id="8194" name="Object 2"/>
          <p:cNvGraphicFramePr>
            <a:graphicFrameLocks noChangeAspect="1"/>
          </p:cNvGraphicFramePr>
          <p:nvPr/>
        </p:nvGraphicFramePr>
        <p:xfrm>
          <a:off x="722313" y="2133600"/>
          <a:ext cx="7913687" cy="3554413"/>
        </p:xfrm>
        <a:graphic>
          <a:graphicData uri="http://schemas.openxmlformats.org/presentationml/2006/ole">
            <mc:AlternateContent xmlns:mc="http://schemas.openxmlformats.org/markup-compatibility/2006">
              <mc:Choice xmlns:v="urn:schemas-microsoft-com:vml" Requires="v">
                <p:oleObj spid="_x0000_s8210" name="Document" r:id="rId4" imgW="5885245" imgH="2642407" progId="Word.Document.12">
                  <p:embed/>
                </p:oleObj>
              </mc:Choice>
              <mc:Fallback>
                <p:oleObj name="Document" r:id="rId4" imgW="5885245" imgH="2642407" progId="Word.Document.1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2313" y="2133600"/>
                        <a:ext cx="7913687" cy="355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8" name="TextBox 7"/>
          <p:cNvSpPr txBox="1"/>
          <p:nvPr/>
        </p:nvSpPr>
        <p:spPr>
          <a:xfrm>
            <a:off x="611188" y="1308100"/>
            <a:ext cx="7724775" cy="5216525"/>
          </a:xfrm>
          <a:prstGeom prst="rect">
            <a:avLst/>
          </a:prstGeom>
          <a:noFill/>
        </p:spPr>
        <p:txBody>
          <a:bodyPr>
            <a:normAutofit fontScale="62500" lnSpcReduction="20000"/>
          </a:bodyPr>
          <a:lstStyle/>
          <a:p>
            <a:pPr fontAlgn="auto">
              <a:lnSpc>
                <a:spcPct val="114000"/>
              </a:lnSpc>
              <a:spcBef>
                <a:spcPts val="0"/>
              </a:spcBef>
              <a:spcAft>
                <a:spcPts val="0"/>
              </a:spcAft>
              <a:defRPr/>
            </a:pPr>
            <a:r>
              <a:rPr lang="en-US" sz="3200" dirty="0">
                <a:solidFill>
                  <a:prstClr val="black">
                    <a:lumMod val="85000"/>
                    <a:lumOff val="15000"/>
                  </a:prstClr>
                </a:solidFill>
                <a:latin typeface="Arial" pitchFamily="34" charset="0"/>
                <a:cs typeface="Arial" pitchFamily="34" charset="0"/>
              </a:rPr>
              <a:t>4.4 </a:t>
            </a:r>
            <a:r>
              <a:rPr lang="en-US" sz="3200" b="1" dirty="0" err="1">
                <a:solidFill>
                  <a:prstClr val="black">
                    <a:lumMod val="85000"/>
                    <a:lumOff val="15000"/>
                  </a:prstClr>
                </a:solidFill>
                <a:latin typeface="Arial" pitchFamily="34" charset="0"/>
                <a:cs typeface="Arial" pitchFamily="34" charset="0"/>
              </a:rPr>
              <a:t>Beitbridge</a:t>
            </a:r>
            <a:r>
              <a:rPr lang="en-US" sz="3200" b="1" dirty="0">
                <a:solidFill>
                  <a:prstClr val="black">
                    <a:lumMod val="85000"/>
                    <a:lumOff val="15000"/>
                  </a:prstClr>
                </a:solidFill>
                <a:latin typeface="Arial" pitchFamily="34" charset="0"/>
                <a:cs typeface="Arial" pitchFamily="34" charset="0"/>
              </a:rPr>
              <a:t> Border Post – Looking Ahead</a:t>
            </a:r>
          </a:p>
          <a:p>
            <a:pPr marL="457200" indent="-457200">
              <a:defRPr/>
            </a:pPr>
            <a:endParaRPr lang="en-US" sz="2900" dirty="0">
              <a:solidFill>
                <a:prstClr val="black">
                  <a:lumMod val="85000"/>
                  <a:lumOff val="15000"/>
                </a:prstClr>
              </a:solidFill>
              <a:latin typeface="Arial" pitchFamily="34" charset="0"/>
              <a:cs typeface="Arial" pitchFamily="34" charset="0"/>
            </a:endParaRPr>
          </a:p>
          <a:p>
            <a:pPr marL="457200" indent="-457200">
              <a:buFontTx/>
              <a:buChar char="-"/>
              <a:defRPr/>
            </a:pPr>
            <a:r>
              <a:rPr lang="en-US" sz="2900" dirty="0"/>
              <a:t>No single action can address all of the barriers identified in this research</a:t>
            </a:r>
          </a:p>
          <a:p>
            <a:pPr marL="457200" indent="-457200">
              <a:buFontTx/>
              <a:buChar char="-"/>
              <a:defRPr/>
            </a:pPr>
            <a:r>
              <a:rPr lang="en-US" sz="2900" dirty="0"/>
              <a:t>Complementary actions need to be undertaken together to achieve the development of the transshipment hub in </a:t>
            </a:r>
            <a:r>
              <a:rPr lang="en-US" sz="2900" dirty="0" err="1"/>
              <a:t>Musina</a:t>
            </a:r>
            <a:r>
              <a:rPr lang="en-US" sz="2900" dirty="0"/>
              <a:t>:</a:t>
            </a:r>
          </a:p>
          <a:p>
            <a:pPr marL="914400" lvl="1" indent="-457200">
              <a:buFontTx/>
              <a:buChar char="-"/>
              <a:defRPr/>
            </a:pPr>
            <a:r>
              <a:rPr lang="en-US" sz="2900" i="1" dirty="0"/>
              <a:t>Improve the understanding of freight issues by </a:t>
            </a:r>
            <a:r>
              <a:rPr lang="en-US" sz="2900" i="1" dirty="0" err="1"/>
              <a:t>Vhemba</a:t>
            </a:r>
            <a:r>
              <a:rPr lang="en-US" sz="2900" i="1" dirty="0"/>
              <a:t> District Municipality</a:t>
            </a:r>
          </a:p>
          <a:p>
            <a:pPr marL="914400" lvl="1" indent="-457200">
              <a:buFontTx/>
              <a:buChar char="-"/>
              <a:defRPr/>
            </a:pPr>
            <a:r>
              <a:rPr lang="en-US" sz="2900" i="1" dirty="0"/>
              <a:t>Develop a freight planning and evaluation toolbox</a:t>
            </a:r>
          </a:p>
          <a:p>
            <a:pPr marL="914400" lvl="1" indent="-457200">
              <a:buFontTx/>
              <a:buChar char="-"/>
              <a:defRPr/>
            </a:pPr>
            <a:r>
              <a:rPr lang="en-US" sz="2900" i="1" dirty="0"/>
              <a:t>Develop regional multi-modal freight strategies</a:t>
            </a:r>
          </a:p>
          <a:p>
            <a:pPr marL="914400" lvl="1" indent="-457200">
              <a:buFontTx/>
              <a:buChar char="-"/>
              <a:defRPr/>
            </a:pPr>
            <a:r>
              <a:rPr lang="en-US" sz="2900" i="1" dirty="0"/>
              <a:t>Develop land use and transport guidelines for the design of freight generating areas</a:t>
            </a:r>
          </a:p>
          <a:p>
            <a:pPr marL="457200" indent="-457200">
              <a:buFontTx/>
              <a:buChar char="-"/>
              <a:defRPr/>
            </a:pPr>
            <a:r>
              <a:rPr lang="en-US" sz="2900" dirty="0"/>
              <a:t>Economic advantages by virtue of geographical location are numerous</a:t>
            </a:r>
          </a:p>
          <a:p>
            <a:pPr marL="457200" indent="-457200">
              <a:buFontTx/>
              <a:buChar char="-"/>
              <a:defRPr/>
            </a:pPr>
            <a:r>
              <a:rPr lang="en-US" sz="2900" dirty="0"/>
              <a:t>Logistics hub will serve as a catalyst for rapid economic development and place Limpopo central to freight movement between South Africa and </a:t>
            </a:r>
            <a:r>
              <a:rPr lang="en-US" sz="2900" dirty="0" err="1"/>
              <a:t>SADC</a:t>
            </a:r>
            <a:r>
              <a:rPr lang="en-US" sz="2900" dirty="0"/>
              <a:t> countries</a:t>
            </a:r>
          </a:p>
          <a:p>
            <a:pPr marL="457200" indent="-457200">
              <a:defRPr/>
            </a:pPr>
            <a:endParaRPr lang="en-US" sz="2900" dirty="0">
              <a:solidFill>
                <a:srgbClr val="FF0000"/>
              </a:solidFill>
            </a:endParaRPr>
          </a:p>
          <a:p>
            <a:pPr marL="457200" indent="-457200">
              <a:defRPr/>
            </a:pPr>
            <a:r>
              <a:rPr lang="en-US" sz="2900" dirty="0" err="1">
                <a:solidFill>
                  <a:srgbClr val="FF0000"/>
                </a:solidFill>
              </a:rPr>
              <a:t>Industrialisation</a:t>
            </a:r>
            <a:r>
              <a:rPr lang="en-US" sz="2900" dirty="0">
                <a:solidFill>
                  <a:srgbClr val="FF0000"/>
                </a:solidFill>
              </a:rPr>
              <a:t> of </a:t>
            </a:r>
            <a:r>
              <a:rPr lang="en-US" sz="2900" dirty="0" err="1">
                <a:solidFill>
                  <a:srgbClr val="FF0000"/>
                </a:solidFill>
              </a:rPr>
              <a:t>Musina</a:t>
            </a:r>
            <a:r>
              <a:rPr lang="en-US" sz="2900" dirty="0">
                <a:solidFill>
                  <a:srgbClr val="FF0000"/>
                </a:solidFill>
              </a:rPr>
              <a:t> will provide an abundance of economic</a:t>
            </a:r>
          </a:p>
          <a:p>
            <a:pPr marL="457200" indent="-457200">
              <a:defRPr/>
            </a:pPr>
            <a:r>
              <a:rPr lang="en-US" sz="2900" dirty="0">
                <a:solidFill>
                  <a:srgbClr val="FF0000"/>
                </a:solidFill>
              </a:rPr>
              <a:t>opportunities for investment to both the government and private sectors by </a:t>
            </a:r>
          </a:p>
          <a:p>
            <a:pPr marL="457200" indent="-457200">
              <a:defRPr/>
            </a:pPr>
            <a:r>
              <a:rPr lang="en-US" sz="2900" dirty="0">
                <a:solidFill>
                  <a:srgbClr val="FF0000"/>
                </a:solidFill>
              </a:rPr>
              <a:t>creating a new </a:t>
            </a:r>
            <a:r>
              <a:rPr lang="en-US" sz="2900" dirty="0" err="1">
                <a:solidFill>
                  <a:srgbClr val="FF0000"/>
                </a:solidFill>
              </a:rPr>
              <a:t>epicentre</a:t>
            </a:r>
            <a:r>
              <a:rPr lang="en-US" sz="2900" dirty="0">
                <a:solidFill>
                  <a:srgbClr val="FF0000"/>
                </a:solidFill>
              </a:rPr>
              <a:t> in South Africa for growth and development</a:t>
            </a:r>
          </a:p>
          <a:p>
            <a:pPr marL="914400" lvl="1" indent="-457200">
              <a:buFontTx/>
              <a:buChar char="-"/>
              <a:defRPr/>
            </a:pPr>
            <a:endParaRPr lang="en-US" sz="2600" dirty="0"/>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Oval 3"/>
          <p:cNvSpPr/>
          <p:nvPr/>
        </p:nvSpPr>
        <p:spPr>
          <a:xfrm>
            <a:off x="762000" y="1946209"/>
            <a:ext cx="2057400" cy="2057400"/>
          </a:xfrm>
          <a:prstGeom prst="ellipse">
            <a:avLst/>
          </a:prstGeom>
          <a:gradFill>
            <a:gsLst>
              <a:gs pos="0">
                <a:srgbClr val="00B0F0"/>
              </a:gs>
              <a:gs pos="50000">
                <a:srgbClr val="399ECB"/>
              </a:gs>
              <a:gs pos="100000">
                <a:srgbClr val="0077D0"/>
              </a:gs>
            </a:gsLst>
            <a:path path="circle">
              <a:fillToRect l="50000" t="50000" r="50000" b="50000"/>
            </a:path>
          </a:gradFill>
          <a:ln w="82550">
            <a:noFill/>
          </a:ln>
          <a:effectLst>
            <a:outerShdw blurRad="1270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8" name="Oval 7"/>
          <p:cNvSpPr/>
          <p:nvPr/>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prstClr val="white"/>
                </a:solidFill>
              </a:rPr>
              <a:t>       </a:t>
            </a:r>
          </a:p>
        </p:txBody>
      </p:sp>
      <p:sp>
        <p:nvSpPr>
          <p:cNvPr id="17" name="TextBox 16"/>
          <p:cNvSpPr txBox="1"/>
          <p:nvPr/>
        </p:nvSpPr>
        <p:spPr>
          <a:xfrm>
            <a:off x="1159728" y="1531434"/>
            <a:ext cx="1219200" cy="2708434"/>
          </a:xfrm>
          <a:prstGeom prst="rect">
            <a:avLst/>
          </a:prstGeom>
          <a:noFill/>
        </p:spPr>
        <p:txBody>
          <a:bodyPr>
            <a:spAutoFit/>
          </a:bodyPr>
          <a:lstStyle/>
          <a:p>
            <a:pPr fontAlgn="auto">
              <a:spcBef>
                <a:spcPts val="0"/>
              </a:spcBef>
              <a:spcAft>
                <a:spcPts val="0"/>
              </a:spcAft>
              <a:defRPr/>
            </a:pPr>
            <a:r>
              <a:rPr lang="en-US" sz="17000" b="1" dirty="0">
                <a:solidFill>
                  <a:srgbClr val="2A7A9E">
                    <a:alpha val="40000"/>
                  </a:srgbClr>
                </a:solidFill>
                <a:latin typeface="+mn-lt"/>
                <a:cs typeface="Arial" pitchFamily="34" charset="0"/>
              </a:rPr>
              <a:t>5</a:t>
            </a:r>
          </a:p>
        </p:txBody>
      </p:sp>
      <p:sp>
        <p:nvSpPr>
          <p:cNvPr id="9" name="Title 8"/>
          <p:cNvSpPr>
            <a:spLocks noGrp="1"/>
          </p:cNvSpPr>
          <p:nvPr>
            <p:ph type="title"/>
          </p:nvPr>
        </p:nvSpPr>
        <p:spPr>
          <a:xfrm>
            <a:off x="2971800" y="1992313"/>
            <a:ext cx="5867400" cy="1970087"/>
          </a:xfrm>
        </p:spPr>
        <p:txBody>
          <a:bodyPr rtlCol="0">
            <a:noAutofit/>
          </a:bodyPr>
          <a:lstStyle/>
          <a:p>
            <a:pPr eaLnBrk="1" fontAlgn="auto" hangingPunct="1">
              <a:spcBef>
                <a:spcPts val="0"/>
              </a:spcBef>
              <a:spcAft>
                <a:spcPts val="0"/>
              </a:spcAft>
              <a:defRPr/>
            </a:pPr>
            <a:r>
              <a:rPr lang="en-US" sz="4000" cap="none" dirty="0" smtClean="0">
                <a:solidFill>
                  <a:prstClr val="black">
                    <a:lumMod val="85000"/>
                    <a:lumOff val="15000"/>
                  </a:prstClr>
                </a:solidFill>
                <a:ea typeface="+mn-ea"/>
                <a:cs typeface="+mn-cs"/>
              </a:rPr>
              <a:t>CONCLUSION AND RECOMMENDATIONS</a:t>
            </a:r>
            <a:endParaRPr lang="en-US" sz="4000" b="0" cap="none" dirty="0">
              <a:solidFill>
                <a:prstClr val="black">
                  <a:lumMod val="50000"/>
                  <a:lumOff val="50000"/>
                </a:prstClr>
              </a:solidFill>
              <a:ea typeface="+mn-ea"/>
              <a:cs typeface="+mn-cs"/>
            </a:endParaRPr>
          </a:p>
        </p:txBody>
      </p:sp>
      <p:sp>
        <p:nvSpPr>
          <p:cNvPr id="7"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
        <p:nvSpPr>
          <p:cNvPr id="10" name="TextBox 9"/>
          <p:cNvSpPr txBox="1"/>
          <p:nvPr/>
        </p:nvSpPr>
        <p:spPr>
          <a:xfrm>
            <a:off x="695325" y="4994275"/>
            <a:ext cx="7974013" cy="677863"/>
          </a:xfrm>
          <a:prstGeom prst="rect">
            <a:avLst/>
          </a:prstGeom>
          <a:noFill/>
        </p:spPr>
        <p:txBody>
          <a:bodyPr wrap="none">
            <a:normAutofit fontScale="77500" lnSpcReduction="20000"/>
          </a:bodyPr>
          <a:lstStyle/>
          <a:p>
            <a:pPr algn="r" fontAlgn="auto">
              <a:spcBef>
                <a:spcPts val="0"/>
              </a:spcBef>
              <a:spcAft>
                <a:spcPts val="0"/>
              </a:spcAft>
              <a:defRPr/>
            </a:pPr>
            <a:r>
              <a:rPr lang="en-US" sz="2000" b="1" dirty="0">
                <a:solidFill>
                  <a:schemeClr val="tx1">
                    <a:lumMod val="75000"/>
                    <a:lumOff val="25000"/>
                  </a:schemeClr>
                </a:solidFill>
                <a:latin typeface="+mn-lt"/>
                <a:cs typeface="+mn-cs"/>
              </a:rPr>
              <a:t>The ‘Gateway to Africa’ concept</a:t>
            </a:r>
            <a:r>
              <a:rPr lang="en-US" sz="2000" b="1" dirty="0" smtClean="0">
                <a:solidFill>
                  <a:schemeClr val="tx1">
                    <a:lumMod val="75000"/>
                    <a:lumOff val="25000"/>
                  </a:schemeClr>
                </a:solidFill>
                <a:latin typeface="+mn-lt"/>
                <a:cs typeface="+mn-cs"/>
              </a:rPr>
              <a:t>: logistics challenges in </a:t>
            </a:r>
            <a:r>
              <a:rPr lang="en-US" sz="2000" b="1" dirty="0" err="1" smtClean="0">
                <a:solidFill>
                  <a:schemeClr val="tx1">
                    <a:lumMod val="75000"/>
                    <a:lumOff val="25000"/>
                  </a:schemeClr>
                </a:solidFill>
                <a:latin typeface="+mn-lt"/>
                <a:cs typeface="+mn-cs"/>
              </a:rPr>
              <a:t>optimising</a:t>
            </a:r>
            <a:r>
              <a:rPr lang="en-US" sz="2000" b="1" dirty="0" smtClean="0">
                <a:solidFill>
                  <a:schemeClr val="tx1">
                    <a:lumMod val="75000"/>
                    <a:lumOff val="25000"/>
                  </a:schemeClr>
                </a:solidFill>
                <a:latin typeface="+mn-lt"/>
                <a:cs typeface="+mn-cs"/>
              </a:rPr>
              <a:t> intra-regional </a:t>
            </a:r>
          </a:p>
          <a:p>
            <a:pPr algn="r" fontAlgn="auto">
              <a:spcBef>
                <a:spcPts val="0"/>
              </a:spcBef>
              <a:spcAft>
                <a:spcPts val="0"/>
              </a:spcAft>
              <a:defRPr/>
            </a:pPr>
            <a:r>
              <a:rPr lang="en-US" sz="2000" b="1" dirty="0" smtClean="0">
                <a:solidFill>
                  <a:schemeClr val="tx1">
                    <a:lumMod val="75000"/>
                    <a:lumOff val="25000"/>
                  </a:schemeClr>
                </a:solidFill>
                <a:latin typeface="+mn-lt"/>
                <a:cs typeface="+mn-cs"/>
              </a:rPr>
              <a:t>intermodal freight traffic </a:t>
            </a:r>
            <a:r>
              <a:rPr lang="en-US" sz="2000" b="1" dirty="0">
                <a:solidFill>
                  <a:schemeClr val="tx1">
                    <a:lumMod val="75000"/>
                    <a:lumOff val="25000"/>
                  </a:schemeClr>
                </a:solidFill>
                <a:latin typeface="+mn-lt"/>
                <a:cs typeface="+mn-cs"/>
              </a:rPr>
              <a:t>in Limpopo Province, South Africa</a:t>
            </a:r>
            <a:endParaRPr lang="en-US" sz="2000" b="1" dirty="0">
              <a:solidFill>
                <a:schemeClr val="tx1">
                  <a:lumMod val="75000"/>
                  <a:lumOff val="25000"/>
                </a:schemeClr>
              </a:solidFill>
              <a:latin typeface="+mn-lt"/>
              <a:cs typeface="+mn-cs"/>
            </a:endParaRPr>
          </a:p>
          <a:p>
            <a:pPr algn="r" fontAlgn="auto">
              <a:spcBef>
                <a:spcPts val="0"/>
              </a:spcBef>
              <a:spcAft>
                <a:spcPts val="0"/>
              </a:spcAft>
              <a:defRPr/>
            </a:pPr>
            <a:r>
              <a:rPr lang="en-US" sz="2000" b="1" dirty="0">
                <a:solidFill>
                  <a:schemeClr val="tx1">
                    <a:lumMod val="75000"/>
                    <a:lumOff val="25000"/>
                  </a:schemeClr>
                </a:solidFill>
                <a:latin typeface="+mn-lt"/>
                <a:cs typeface="+mn-cs"/>
              </a:rPr>
              <a:t>Dinesh Chaithoo</a:t>
            </a: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762000"/>
            <a:ext cx="24447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611188" y="587375"/>
            <a:ext cx="7724775" cy="5218113"/>
          </a:xfrm>
          <a:prstGeom prst="rect">
            <a:avLst/>
          </a:prstGeom>
          <a:noFill/>
        </p:spPr>
        <p:txBody>
          <a:bodyPr>
            <a:normAutofit fontScale="92500" lnSpcReduction="10000"/>
          </a:bodyPr>
          <a:lstStyle/>
          <a:p>
            <a:pPr fontAlgn="auto">
              <a:lnSpc>
                <a:spcPct val="114000"/>
              </a:lnSpc>
              <a:spcBef>
                <a:spcPts val="0"/>
              </a:spcBef>
              <a:spcAft>
                <a:spcPts val="0"/>
              </a:spcAft>
              <a:defRPr/>
            </a:pPr>
            <a:r>
              <a:rPr lang="en-US" sz="2400" b="1" dirty="0">
                <a:solidFill>
                  <a:prstClr val="black">
                    <a:lumMod val="85000"/>
                    <a:lumOff val="15000"/>
                  </a:prstClr>
                </a:solidFill>
                <a:latin typeface="Arial" pitchFamily="34" charset="0"/>
                <a:cs typeface="Arial" pitchFamily="34" charset="0"/>
              </a:rPr>
              <a:t>Proposed initiative for the transshipment hub in </a:t>
            </a:r>
            <a:r>
              <a:rPr lang="en-US" sz="2400" b="1" dirty="0" err="1">
                <a:solidFill>
                  <a:prstClr val="black">
                    <a:lumMod val="85000"/>
                    <a:lumOff val="15000"/>
                  </a:prstClr>
                </a:solidFill>
                <a:latin typeface="Arial" pitchFamily="34" charset="0"/>
                <a:cs typeface="Arial" pitchFamily="34" charset="0"/>
              </a:rPr>
              <a:t>Musina</a:t>
            </a:r>
            <a:r>
              <a:rPr lang="en-US" sz="2400" b="1" dirty="0">
                <a:solidFill>
                  <a:prstClr val="black">
                    <a:lumMod val="85000"/>
                    <a:lumOff val="15000"/>
                  </a:prstClr>
                </a:solidFill>
                <a:latin typeface="Arial" pitchFamily="34" charset="0"/>
                <a:cs typeface="Arial" pitchFamily="34" charset="0"/>
              </a:rPr>
              <a:t> (3 Phase approach):</a:t>
            </a:r>
          </a:p>
          <a:p>
            <a:pPr fontAlgn="auto">
              <a:lnSpc>
                <a:spcPct val="114000"/>
              </a:lnSpc>
              <a:spcBef>
                <a:spcPts val="0"/>
              </a:spcBef>
              <a:spcAft>
                <a:spcPts val="0"/>
              </a:spcAft>
              <a:defRPr/>
            </a:pPr>
            <a:endParaRPr lang="en-US" sz="2300" dirty="0">
              <a:solidFill>
                <a:prstClr val="black">
                  <a:lumMod val="85000"/>
                  <a:lumOff val="15000"/>
                </a:prstClr>
              </a:solidFill>
              <a:latin typeface="Arial" pitchFamily="34" charset="0"/>
              <a:cs typeface="Arial" pitchFamily="34" charset="0"/>
            </a:endParaRPr>
          </a:p>
          <a:p>
            <a:pPr marL="514350" indent="-514350" fontAlgn="auto">
              <a:lnSpc>
                <a:spcPct val="114000"/>
              </a:lnSpc>
              <a:spcBef>
                <a:spcPts val="0"/>
              </a:spcBef>
              <a:spcAft>
                <a:spcPts val="0"/>
              </a:spcAft>
              <a:buFontTx/>
              <a:buAutoNum type="arabicPeriod"/>
              <a:defRPr/>
            </a:pPr>
            <a:r>
              <a:rPr lang="en-US" sz="1900" dirty="0">
                <a:solidFill>
                  <a:prstClr val="black">
                    <a:lumMod val="85000"/>
                    <a:lumOff val="15000"/>
                  </a:prstClr>
                </a:solidFill>
                <a:latin typeface="Arial" pitchFamily="34" charset="0"/>
                <a:cs typeface="Arial" pitchFamily="34" charset="0"/>
              </a:rPr>
              <a:t>Phase 1:	Research / Study (data collation) – comprehensive traffic study, border post transportation survey, </a:t>
            </a:r>
            <a:r>
              <a:rPr lang="en-US" sz="1900" dirty="0" err="1">
                <a:solidFill>
                  <a:prstClr val="black">
                    <a:lumMod val="85000"/>
                    <a:lumOff val="15000"/>
                  </a:prstClr>
                </a:solidFill>
                <a:latin typeface="Arial" pitchFamily="34" charset="0"/>
                <a:cs typeface="Arial" pitchFamily="34" charset="0"/>
              </a:rPr>
              <a:t>EIA</a:t>
            </a:r>
            <a:r>
              <a:rPr lang="en-US" sz="1900" dirty="0">
                <a:solidFill>
                  <a:prstClr val="black">
                    <a:lumMod val="85000"/>
                    <a:lumOff val="15000"/>
                  </a:prstClr>
                </a:solidFill>
                <a:latin typeface="Arial" pitchFamily="34" charset="0"/>
                <a:cs typeface="Arial" pitchFamily="34" charset="0"/>
              </a:rPr>
              <a:t>, etc;</a:t>
            </a:r>
          </a:p>
          <a:p>
            <a:pPr marL="514350" indent="-514350" fontAlgn="auto">
              <a:lnSpc>
                <a:spcPct val="114000"/>
              </a:lnSpc>
              <a:spcBef>
                <a:spcPts val="0"/>
              </a:spcBef>
              <a:spcAft>
                <a:spcPts val="0"/>
              </a:spcAft>
              <a:buFontTx/>
              <a:buAutoNum type="arabicPeriod"/>
              <a:defRPr/>
            </a:pPr>
            <a:endParaRPr lang="en-US" sz="1900" dirty="0">
              <a:solidFill>
                <a:prstClr val="black">
                  <a:lumMod val="85000"/>
                  <a:lumOff val="15000"/>
                </a:prstClr>
              </a:solidFill>
              <a:latin typeface="Arial" pitchFamily="34" charset="0"/>
              <a:cs typeface="Arial" pitchFamily="34" charset="0"/>
            </a:endParaRPr>
          </a:p>
          <a:p>
            <a:pPr marL="514350" indent="-514350" fontAlgn="auto">
              <a:lnSpc>
                <a:spcPct val="114000"/>
              </a:lnSpc>
              <a:spcBef>
                <a:spcPts val="0"/>
              </a:spcBef>
              <a:spcAft>
                <a:spcPts val="0"/>
              </a:spcAft>
              <a:buFontTx/>
              <a:buAutoNum type="arabicPeriod"/>
              <a:defRPr/>
            </a:pPr>
            <a:r>
              <a:rPr lang="en-US" sz="1900" dirty="0">
                <a:solidFill>
                  <a:prstClr val="black">
                    <a:lumMod val="85000"/>
                    <a:lumOff val="15000"/>
                  </a:prstClr>
                </a:solidFill>
                <a:latin typeface="Arial" pitchFamily="34" charset="0"/>
                <a:cs typeface="Arial" pitchFamily="34" charset="0"/>
              </a:rPr>
              <a:t>Phase 2: 	Statement of intent (situational analysis – context and challenges, issues and problems, vision and mission statements, policy principles, strategic policy objectives in line with the </a:t>
            </a:r>
            <a:r>
              <a:rPr lang="en-US" sz="1900" dirty="0" err="1">
                <a:solidFill>
                  <a:prstClr val="black">
                    <a:lumMod val="85000"/>
                    <a:lumOff val="15000"/>
                  </a:prstClr>
                </a:solidFill>
                <a:latin typeface="Arial" pitchFamily="34" charset="0"/>
                <a:cs typeface="Arial" pitchFamily="34" charset="0"/>
              </a:rPr>
              <a:t>DoT’s</a:t>
            </a:r>
            <a:r>
              <a:rPr lang="en-US" sz="1900" dirty="0">
                <a:solidFill>
                  <a:prstClr val="black">
                    <a:lumMod val="85000"/>
                    <a:lumOff val="15000"/>
                  </a:prstClr>
                </a:solidFill>
                <a:latin typeface="Arial" pitchFamily="34" charset="0"/>
                <a:cs typeface="Arial" pitchFamily="34" charset="0"/>
              </a:rPr>
              <a:t> Freight Logistics Strategy, policy levers and delivery structures) – includes transportation economic analysis, legislative and other related policy reference and business plans; and </a:t>
            </a:r>
          </a:p>
          <a:p>
            <a:pPr marL="514350" indent="-514350" fontAlgn="auto">
              <a:lnSpc>
                <a:spcPct val="114000"/>
              </a:lnSpc>
              <a:spcBef>
                <a:spcPts val="0"/>
              </a:spcBef>
              <a:spcAft>
                <a:spcPts val="0"/>
              </a:spcAft>
              <a:buFontTx/>
              <a:buAutoNum type="arabicPeriod"/>
              <a:defRPr/>
            </a:pPr>
            <a:endParaRPr lang="en-US" sz="1900" dirty="0">
              <a:solidFill>
                <a:prstClr val="black">
                  <a:lumMod val="85000"/>
                  <a:lumOff val="15000"/>
                </a:prstClr>
              </a:solidFill>
              <a:latin typeface="Arial" pitchFamily="34" charset="0"/>
              <a:cs typeface="Arial" pitchFamily="34" charset="0"/>
            </a:endParaRPr>
          </a:p>
          <a:p>
            <a:pPr marL="514350" indent="-514350" fontAlgn="auto">
              <a:lnSpc>
                <a:spcPct val="114000"/>
              </a:lnSpc>
              <a:spcBef>
                <a:spcPts val="0"/>
              </a:spcBef>
              <a:spcAft>
                <a:spcPts val="0"/>
              </a:spcAft>
              <a:buFontTx/>
              <a:buAutoNum type="arabicPeriod"/>
              <a:defRPr/>
            </a:pPr>
            <a:r>
              <a:rPr lang="en-US" sz="1900" dirty="0">
                <a:solidFill>
                  <a:prstClr val="black">
                    <a:lumMod val="85000"/>
                    <a:lumOff val="15000"/>
                  </a:prstClr>
                </a:solidFill>
                <a:latin typeface="Arial" pitchFamily="34" charset="0"/>
                <a:cs typeface="Arial" pitchFamily="34" charset="0"/>
              </a:rPr>
              <a:t>Phase 3:	Implementation of framework (consultation with key stakeholders, etc) – preparation of roll-out of infrastructure and related projects for the short, medium and long term developments</a:t>
            </a:r>
            <a:endParaRPr lang="en-US" sz="1900" dirty="0"/>
          </a:p>
          <a:p>
            <a:pPr marL="342900" indent="-342900" fontAlgn="auto">
              <a:lnSpc>
                <a:spcPct val="114000"/>
              </a:lnSpc>
              <a:spcBef>
                <a:spcPts val="0"/>
              </a:spcBef>
              <a:spcAft>
                <a:spcPts val="0"/>
              </a:spcAft>
              <a:defRPr/>
            </a:pPr>
            <a:endParaRPr lang="en-US" sz="2200" dirty="0">
              <a:solidFill>
                <a:prstClr val="black">
                  <a:lumMod val="85000"/>
                  <a:lumOff val="15000"/>
                </a:prstClr>
              </a:solidFill>
              <a:latin typeface="Arial" pitchFamily="34" charset="0"/>
              <a:cs typeface="Arial" pitchFamily="34" charset="0"/>
            </a:endParaRPr>
          </a:p>
        </p:txBody>
      </p:sp>
      <p:sp>
        <p:nvSpPr>
          <p:cNvPr id="4"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endParaRPr lang="en-US" dirty="0">
              <a:latin typeface="+mn-lt"/>
            </a:endParaRPr>
          </a:p>
        </p:txBody>
      </p:sp>
    </p:spTree>
    <p:custDataLst>
      <p:tags r:id="rId1"/>
    </p:custData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323850" y="3068638"/>
            <a:ext cx="699611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14000"/>
              </a:lnSpc>
            </a:pPr>
            <a:r>
              <a:rPr lang="en-US" altLang="en-US" sz="2000" b="1">
                <a:solidFill>
                  <a:schemeClr val="bg1"/>
                </a:solidFill>
              </a:rPr>
              <a:t>THE SUCCESS OF THE TRANSSHIPMENT HUB IN MUSINA WILL NOT ONLY DEPEND ON THE EFFICIENT FUNCTIONING OF THE FREIGHT SYSTEM ELEMENTS, BUT ALSO ON HOW THEY ARE MANAGED IN TANDEM</a:t>
            </a:r>
            <a:endParaRPr lang="en-US" altLang="en-US">
              <a:solidFill>
                <a:schemeClr val="bg1"/>
              </a:solidFill>
            </a:endParaRPr>
          </a:p>
          <a:p>
            <a:pPr eaLnBrk="1" hangingPunct="1">
              <a:lnSpc>
                <a:spcPct val="114000"/>
              </a:lnSpc>
            </a:pPr>
            <a:endParaRPr lang="en-US" altLang="en-US">
              <a:solidFill>
                <a:srgbClr val="262626"/>
              </a:solidFill>
            </a:endParaRPr>
          </a:p>
          <a:p>
            <a:pPr eaLnBrk="1" hangingPunct="1">
              <a:lnSpc>
                <a:spcPct val="114000"/>
              </a:lnSpc>
            </a:pPr>
            <a:endParaRPr lang="en-US" altLang="en-US">
              <a:solidFill>
                <a:srgbClr val="262626"/>
              </a:solidFill>
            </a:endParaRPr>
          </a:p>
        </p:txBody>
      </p:sp>
      <p:sp>
        <p:nvSpPr>
          <p:cNvPr id="6" name="Title 8"/>
          <p:cNvSpPr txBox="1">
            <a:spLocks/>
          </p:cNvSpPr>
          <p:nvPr/>
        </p:nvSpPr>
        <p:spPr>
          <a:xfrm>
            <a:off x="436563" y="76200"/>
            <a:ext cx="8402637" cy="685800"/>
          </a:xfrm>
          <a:prstGeom prst="rect">
            <a:avLst/>
          </a:prstGeom>
        </p:spPr>
        <p:txBody>
          <a:bodyPr anchor="ctr">
            <a:normAutofit fontScale="97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r" fontAlgn="auto">
              <a:spcBef>
                <a:spcPts val="0"/>
              </a:spcBef>
              <a:spcAft>
                <a:spcPts val="0"/>
              </a:spcAft>
              <a:defRPr/>
            </a:pPr>
            <a:r>
              <a:rPr lang="en-US" sz="2800" dirty="0" smtClean="0">
                <a:solidFill>
                  <a:prstClr val="black">
                    <a:lumMod val="85000"/>
                    <a:lumOff val="15000"/>
                  </a:prstClr>
                </a:solidFill>
                <a:latin typeface="+mn-lt"/>
                <a:ea typeface="+mn-ea"/>
                <a:cs typeface="+mn-cs"/>
              </a:rPr>
              <a:t>AFRICA IN MOTION</a:t>
            </a:r>
            <a:endParaRPr lang="en-US" dirty="0">
              <a:latin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6"/>
          <p:cNvSpPr txBox="1">
            <a:spLocks noChangeArrowheads="1"/>
          </p:cNvSpPr>
          <p:nvPr/>
        </p:nvSpPr>
        <p:spPr bwMode="auto">
          <a:xfrm>
            <a:off x="1062038" y="5157788"/>
            <a:ext cx="7974012"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US" altLang="en-US" sz="1400" b="1">
                <a:latin typeface="Calibri" pitchFamily="34" charset="0"/>
              </a:rPr>
              <a:t>SINCERE THANKS TO </a:t>
            </a:r>
          </a:p>
          <a:p>
            <a:pPr algn="r" eaLnBrk="1" hangingPunct="1"/>
            <a:r>
              <a:rPr lang="en-US" altLang="en-US" sz="1400" b="1">
                <a:latin typeface="Calibri" pitchFamily="34" charset="0"/>
              </a:rPr>
              <a:t>MAC MASHIRI &amp; JAMES CHAKWAZIRA (CO-AUTHORS) &amp;</a:t>
            </a:r>
          </a:p>
          <a:p>
            <a:pPr algn="r" eaLnBrk="1" hangingPunct="1"/>
            <a:r>
              <a:rPr lang="en-US" altLang="en-US" sz="1400" b="1">
                <a:latin typeface="Calibri" pitchFamily="34" charset="0"/>
              </a:rPr>
              <a:t>MY WIFE FOR ALL THE SUPPORT</a:t>
            </a:r>
          </a:p>
        </p:txBody>
      </p:sp>
      <p:pic>
        <p:nvPicPr>
          <p:cNvPr id="50179" name="Picture 14" descr="Arup26m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6550" y="6299200"/>
            <a:ext cx="947738"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p:cNvSpPr>
            <a:spLocks noGrp="1"/>
          </p:cNvSpPr>
          <p:nvPr>
            <p:ph type="title"/>
          </p:nvPr>
        </p:nvSpPr>
        <p:spPr>
          <a:xfrm>
            <a:off x="228600" y="3048000"/>
            <a:ext cx="7223125" cy="1828800"/>
          </a:xfrm>
        </p:spPr>
        <p:txBody>
          <a:bodyPr rtlCol="0"/>
          <a:lstStyle/>
          <a:p>
            <a:pPr eaLnBrk="1" fontAlgn="auto" hangingPunct="1">
              <a:spcAft>
                <a:spcPts val="0"/>
              </a:spcAft>
              <a:defRPr/>
            </a:pPr>
            <a:r>
              <a:rPr sz="5400" dirty="0" smtClean="0">
                <a:solidFill>
                  <a:srgbClr val="FF0000"/>
                </a:solidFill>
              </a:rPr>
              <a:t>THANK YOU</a:t>
            </a:r>
            <a:r>
              <a:rPr sz="2400" dirty="0" smtClean="0">
                <a:solidFill>
                  <a:srgbClr val="FF0000"/>
                </a:solidFill>
              </a:rPr>
              <a:t/>
            </a:r>
            <a:br>
              <a:rPr sz="2400" dirty="0" smtClean="0">
                <a:solidFill>
                  <a:srgbClr val="FF0000"/>
                </a:solidFill>
              </a:rPr>
            </a:br>
            <a:r>
              <a:rPr sz="1800" dirty="0" smtClean="0">
                <a:solidFill>
                  <a:srgbClr val="FF0000"/>
                </a:solidFill>
              </a:rPr>
              <a:t/>
            </a:r>
            <a:br>
              <a:rPr sz="1800" dirty="0" smtClean="0">
                <a:solidFill>
                  <a:srgbClr val="FF0000"/>
                </a:solidFill>
              </a:rPr>
            </a:br>
            <a:r>
              <a:rPr sz="1800" dirty="0">
                <a:solidFill>
                  <a:srgbClr val="FF0000"/>
                </a:solidFill>
              </a:rPr>
              <a:t/>
            </a:r>
            <a:br>
              <a:rPr sz="1800" dirty="0">
                <a:solidFill>
                  <a:srgbClr val="FF0000"/>
                </a:solidFill>
              </a:rPr>
            </a:br>
            <a:endParaRPr sz="1400" dirty="0">
              <a:solidFill>
                <a:srgbClr val="FF0000"/>
              </a:solidFill>
            </a:endParaRPr>
          </a:p>
        </p:txBody>
      </p:sp>
      <p:pic>
        <p:nvPicPr>
          <p:cNvPr id="50182" name="Picture 11" descr="FREIGHT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0825" y="404813"/>
            <a:ext cx="2984500" cy="208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2"/>
          <p:cNvSpPr txBox="1">
            <a:spLocks/>
          </p:cNvSpPr>
          <p:nvPr/>
        </p:nvSpPr>
        <p:spPr bwMode="auto">
          <a:xfrm>
            <a:off x="3851275" y="549275"/>
            <a:ext cx="483552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2500" lnSpcReduction="20000"/>
          </a:bodyPr>
          <a:lstStyle>
            <a:lvl1pPr marL="342900" indent="-342900" algn="r" rtl="0" eaLnBrk="0" fontAlgn="base" hangingPunct="0">
              <a:spcBef>
                <a:spcPct val="20000"/>
              </a:spcBef>
              <a:spcAft>
                <a:spcPct val="0"/>
              </a:spcAft>
              <a:buFont typeface="Arial" charset="0"/>
              <a:buNone/>
              <a:defRPr lang="en-US" sz="2200" kern="1200" dirty="0" smtClean="0">
                <a:solidFill>
                  <a:schemeClr val="tx1">
                    <a:lumMod val="75000"/>
                    <a:lumOff val="25000"/>
                  </a:schemeClr>
                </a:solidFill>
                <a:latin typeface="Calibri" pitchFamily="34"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fontAlgn="auto" hangingPunct="1">
              <a:spcAft>
                <a:spcPts val="0"/>
              </a:spcAft>
              <a:buFont typeface="Arial" pitchFamily="34" charset="0"/>
              <a:buNone/>
              <a:defRPr/>
            </a:pPr>
            <a:r>
              <a:rPr lang="en-US" sz="3000" b="1" dirty="0" smtClean="0"/>
              <a:t>16</a:t>
            </a:r>
            <a:r>
              <a:rPr lang="en-US" sz="3000" b="1" baseline="30000" dirty="0" smtClean="0"/>
              <a:t>th</a:t>
            </a:r>
            <a:r>
              <a:rPr lang="en-US" sz="3000" b="1" dirty="0" smtClean="0"/>
              <a:t> African Renaissance Conference</a:t>
            </a:r>
          </a:p>
          <a:p>
            <a:pPr eaLnBrk="1" fontAlgn="auto" hangingPunct="1">
              <a:spcAft>
                <a:spcPts val="0"/>
              </a:spcAft>
              <a:buFont typeface="Arial" pitchFamily="34" charset="0"/>
              <a:buNone/>
              <a:defRPr/>
            </a:pPr>
            <a:r>
              <a:rPr lang="en-US" b="1" dirty="0" smtClean="0"/>
              <a:t>"AFRICA IN MOTION"</a:t>
            </a:r>
          </a:p>
          <a:p>
            <a:pPr eaLnBrk="1" fontAlgn="auto" hangingPunct="1">
              <a:spcAft>
                <a:spcPts val="0"/>
              </a:spcAft>
              <a:buFont typeface="Arial" pitchFamily="34" charset="0"/>
              <a:buNone/>
              <a:defRPr/>
            </a:pPr>
            <a:r>
              <a:rPr lang="en-US" b="1" dirty="0" smtClean="0"/>
              <a:t>ICC Durban</a:t>
            </a:r>
          </a:p>
          <a:p>
            <a:pPr eaLnBrk="1" fontAlgn="auto" hangingPunct="1">
              <a:spcAft>
                <a:spcPts val="0"/>
              </a:spcAft>
              <a:buFont typeface="Arial" pitchFamily="34" charset="0"/>
              <a:buNone/>
              <a:defRPr/>
            </a:pPr>
            <a:endParaRPr lang="en-US" b="1" dirty="0" smtClean="0"/>
          </a:p>
          <a:p>
            <a:pPr eaLnBrk="1" fontAlgn="auto" hangingPunct="1">
              <a:spcAft>
                <a:spcPts val="0"/>
              </a:spcAft>
              <a:buFont typeface="Arial" pitchFamily="34" charset="0"/>
              <a:buNone/>
              <a:defRPr/>
            </a:pPr>
            <a:r>
              <a:rPr lang="en-US" b="1" dirty="0" smtClean="0"/>
              <a:t>(22-23 May 2014)</a:t>
            </a:r>
            <a:endParaRPr lang="en-US" b="1" dirty="0"/>
          </a:p>
        </p:txBody>
      </p:sp>
      <p:pic>
        <p:nvPicPr>
          <p:cNvPr id="9" name="Picture 1" descr="cid:image007.jpg@01CF21D4.A3DA4D9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730" y="5449019"/>
            <a:ext cx="31051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DVSECTIONID" val="otb5iYcBF5pNknMcsH5Nw4"/>
</p:tagLst>
</file>

<file path=ppt/tags/tag3.xml><?xml version="1.0" encoding="utf-8"?>
<p:tagLst xmlns:a="http://schemas.openxmlformats.org/drawingml/2006/main" xmlns:r="http://schemas.openxmlformats.org/officeDocument/2006/relationships" xmlns:p="http://schemas.openxmlformats.org/presentationml/2006/main">
  <p:tag name="DVSECTIONID" val="C09QH3iDYSZce3zG7lU8ci"/>
</p:tagLst>
</file>

<file path=ppt/theme/theme1.xml><?xml version="1.0" encoding="utf-8"?>
<a:theme xmlns:a="http://schemas.openxmlformats.org/drawingml/2006/main" name="Introducing PowerPoint 2010">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0</TotalTime>
  <Words>1789</Words>
  <Application>Microsoft Office PowerPoint</Application>
  <PresentationFormat>On-screen Show (4:3)</PresentationFormat>
  <Paragraphs>319</Paragraphs>
  <Slides>34</Slides>
  <Notes>34</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2</vt:i4>
      </vt:variant>
      <vt:variant>
        <vt:lpstr>Slide Titles</vt:lpstr>
      </vt:variant>
      <vt:variant>
        <vt:i4>34</vt:i4>
      </vt:variant>
    </vt:vector>
  </HeadingPairs>
  <TitlesOfParts>
    <vt:vector size="40" baseType="lpstr">
      <vt:lpstr>Arial</vt:lpstr>
      <vt:lpstr>Calibri</vt:lpstr>
      <vt:lpstr>Georgia</vt:lpstr>
      <vt:lpstr>Introducing PowerPoint 2010</vt:lpstr>
      <vt:lpstr>Microsoft Office Word Document</vt:lpstr>
      <vt:lpstr>Microsoft Word Document</vt:lpstr>
      <vt:lpstr>THE 'GATEWAY TO AFRICA' CONCEPT: LOGISTICS CHALLENGES IN OPTIMISING INTRA-REGIONAL INTERMODAL FREIGHT TRAFFIC IN LIMPOPO PROVINCE, SOUTH AFRICA  DINESH CHAITHOO</vt:lpstr>
      <vt:lpstr>PowerPoint Presentation</vt:lpstr>
      <vt:lpstr>INTRODUCTION AND BACKGROUND</vt:lpstr>
      <vt:lpstr>PowerPoint Presentation</vt:lpstr>
      <vt:lpstr>PowerPoint Presentation</vt:lpstr>
      <vt:lpstr>PowerPoint Presentation</vt:lpstr>
      <vt:lpstr>PowerPoint Presentation</vt:lpstr>
      <vt:lpstr>PowerPoint Presentation</vt:lpstr>
      <vt:lpstr>     MUSINA LOCALITY MAP</vt:lpstr>
      <vt:lpstr>PowerPoint Presentation</vt:lpstr>
      <vt:lpstr>PowerPoint Presentation</vt:lpstr>
      <vt:lpstr>METHODOLOGY</vt:lpstr>
      <vt:lpstr>PowerPoint Presentation</vt:lpstr>
      <vt:lpstr>LITERATURE REVIEW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DISCUSSION AND STUDY FINDINGS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 AND RECOMMENDATIONS</vt:lpstr>
      <vt:lpstr>PowerPoint Presentation</vt:lpstr>
      <vt:lpstr>PowerPoint Presentation</vt:lpstr>
      <vt:lpstr>THANK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2012-05-14T14:46:39Z</dcterms:created>
  <dcterms:modified xsi:type="dcterms:W3CDTF">2014-05-22T05:42:08Z</dcterms:modified>
</cp:coreProperties>
</file>