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7.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8.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9.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72" r:id="rId2"/>
    <p:sldMasterId id="2147483681" r:id="rId3"/>
    <p:sldMasterId id="2147483693" r:id="rId4"/>
    <p:sldMasterId id="2147483717" r:id="rId5"/>
    <p:sldMasterId id="2147483729" r:id="rId6"/>
    <p:sldMasterId id="2147483741" r:id="rId7"/>
    <p:sldMasterId id="2147483753" r:id="rId8"/>
    <p:sldMasterId id="2147483765" r:id="rId9"/>
    <p:sldMasterId id="2147483777" r:id="rId10"/>
  </p:sldMasterIdLst>
  <p:notesMasterIdLst>
    <p:notesMasterId r:id="rId33"/>
  </p:notesMasterIdLst>
  <p:sldIdLst>
    <p:sldId id="335" r:id="rId11"/>
    <p:sldId id="259" r:id="rId12"/>
    <p:sldId id="431" r:id="rId13"/>
    <p:sldId id="416" r:id="rId14"/>
    <p:sldId id="427" r:id="rId15"/>
    <p:sldId id="425" r:id="rId16"/>
    <p:sldId id="437" r:id="rId17"/>
    <p:sldId id="438" r:id="rId18"/>
    <p:sldId id="435" r:id="rId19"/>
    <p:sldId id="436" r:id="rId20"/>
    <p:sldId id="429" r:id="rId21"/>
    <p:sldId id="432" r:id="rId22"/>
    <p:sldId id="434" r:id="rId23"/>
    <p:sldId id="418" r:id="rId24"/>
    <p:sldId id="419" r:id="rId25"/>
    <p:sldId id="420" r:id="rId26"/>
    <p:sldId id="433" r:id="rId27"/>
    <p:sldId id="421" r:id="rId28"/>
    <p:sldId id="422" r:id="rId29"/>
    <p:sldId id="424" r:id="rId30"/>
    <p:sldId id="412" r:id="rId31"/>
    <p:sldId id="384" r:id="rId32"/>
  </p:sldIdLst>
  <p:sldSz cx="9144000" cy="6858000" type="screen4x3"/>
  <p:notesSz cx="6858000" cy="9144000"/>
  <p:custShowLst>
    <p:custShow name="Custom Show 1" id="0">
      <p:sldLst>
        <p:sld r:id="rId12"/>
      </p:sldLst>
    </p:custShow>
  </p:custShow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Rg st="1" end="20"/>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A9D5"/>
    <a:srgbClr val="0092D1"/>
    <a:srgbClr val="0092D2"/>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8547" autoAdjust="0"/>
  </p:normalViewPr>
  <p:slideViewPr>
    <p:cSldViewPr snapToGrid="0" snapToObjects="1">
      <p:cViewPr>
        <p:scale>
          <a:sx n="100" d="100"/>
          <a:sy n="100" d="100"/>
        </p:scale>
        <p:origin x="-504"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1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jpg"/><Relationship Id="rId5" Type="http://schemas.openxmlformats.org/officeDocument/2006/relationships/image" Target="../media/image26.png"/><Relationship Id="rId4" Type="http://schemas.openxmlformats.org/officeDocument/2006/relationships/image" Target="../media/image25.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22.jpg"/><Relationship Id="rId5" Type="http://schemas.openxmlformats.org/officeDocument/2006/relationships/image" Target="../media/image26.png"/><Relationship Id="rId4"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91C63-4C63-D340-A883-15A4DC1C26CA}" type="doc">
      <dgm:prSet loTypeId="urn:microsoft.com/office/officeart/2005/8/layout/radial6" loCatId="" qsTypeId="urn:microsoft.com/office/officeart/2005/8/quickstyle/simple4" qsCatId="simple" csTypeId="urn:microsoft.com/office/officeart/2005/8/colors/accent4_5" csCatId="accent4" phldr="1"/>
      <dgm:spPr/>
      <dgm:t>
        <a:bodyPr/>
        <a:lstStyle/>
        <a:p>
          <a:endParaRPr lang="en-US"/>
        </a:p>
      </dgm:t>
    </dgm:pt>
    <dgm:pt modelId="{425A2A9C-9D6D-0A4E-835A-8B7DD9148974}">
      <dgm:prSet phldrT="[Text]"/>
      <dgm:spPr>
        <a:xfrm>
          <a:off x="3993077" y="2088077"/>
          <a:ext cx="1615045" cy="1615045"/>
        </a:xfrm>
        <a:prstGeom prst="ellipse">
          <a:avLst/>
        </a:prstGeom>
        <a:solidFill>
          <a:srgbClr val="16A9D5"/>
        </a:solidFill>
        <a:ln>
          <a:noFill/>
        </a:ln>
        <a:effectLst>
          <a:glow rad="596900">
            <a:srgbClr val="000000">
              <a:alpha val="75000"/>
            </a:srgbClr>
          </a:glow>
        </a:effectLst>
      </dgm:spPr>
      <dgm:t>
        <a:bodyPr/>
        <a:lstStyle/>
        <a:p>
          <a:r>
            <a:rPr lang="en-US" dirty="0" smtClean="0">
              <a:solidFill>
                <a:srgbClr val="FFFFFF"/>
              </a:solidFill>
              <a:latin typeface="Arial"/>
              <a:ea typeface="+mn-ea"/>
              <a:cs typeface="+mn-cs"/>
            </a:rPr>
            <a:t>African Maritime Domain</a:t>
          </a:r>
          <a:endParaRPr lang="en-US" dirty="0">
            <a:solidFill>
              <a:srgbClr val="FFFFFF"/>
            </a:solidFill>
            <a:latin typeface="Arial"/>
            <a:ea typeface="+mn-ea"/>
            <a:cs typeface="+mn-cs"/>
          </a:endParaRPr>
        </a:p>
      </dgm:t>
    </dgm:pt>
    <dgm:pt modelId="{9528B59F-8ACE-1B42-8304-CD7BD214AAAD}" type="parTrans" cxnId="{EFDB89F4-E004-9B42-8077-4820BE76AEAF}">
      <dgm:prSet/>
      <dgm:spPr/>
      <dgm:t>
        <a:bodyPr/>
        <a:lstStyle/>
        <a:p>
          <a:endParaRPr lang="en-US"/>
        </a:p>
      </dgm:t>
    </dgm:pt>
    <dgm:pt modelId="{6A0D8407-1072-C84D-B8FC-5E228E2DE3E3}" type="sibTrans" cxnId="{EFDB89F4-E004-9B42-8077-4820BE76AEAF}">
      <dgm:prSet/>
      <dgm:spPr/>
      <dgm:t>
        <a:bodyPr/>
        <a:lstStyle/>
        <a:p>
          <a:endParaRPr lang="en-US"/>
        </a:p>
      </dgm:t>
    </dgm:pt>
    <dgm:pt modelId="{BC6AEE28-92CF-C549-88D5-BFD090B696E6}">
      <dgm:prSet phldrT="[Text]" custT="1"/>
      <dgm:spPr>
        <a:xfrm>
          <a:off x="2588570" y="3977097"/>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050" dirty="0" smtClean="0">
              <a:solidFill>
                <a:srgbClr val="FFFFFF"/>
              </a:solidFill>
              <a:latin typeface="Arial"/>
              <a:ea typeface="+mn-ea"/>
              <a:cs typeface="+mn-cs"/>
            </a:rPr>
            <a:t>Industry Development</a:t>
          </a:r>
          <a:endParaRPr lang="en-US" sz="1050" dirty="0">
            <a:solidFill>
              <a:srgbClr val="FFFFFF"/>
            </a:solidFill>
            <a:latin typeface="Arial"/>
            <a:ea typeface="+mn-ea"/>
            <a:cs typeface="+mn-cs"/>
          </a:endParaRPr>
        </a:p>
      </dgm:t>
    </dgm:pt>
    <dgm:pt modelId="{C207F333-BE84-D448-998E-9236296C94B1}" type="parTrans" cxnId="{997B4465-6F1E-3345-8472-FE82836675DF}">
      <dgm:prSet/>
      <dgm:spPr/>
      <dgm:t>
        <a:bodyPr/>
        <a:lstStyle/>
        <a:p>
          <a:endParaRPr lang="en-US"/>
        </a:p>
      </dgm:t>
    </dgm:pt>
    <dgm:pt modelId="{9B6EE60F-3986-0C4F-8706-2762B41E4045}" type="sibTrans" cxnId="{997B4465-6F1E-3345-8472-FE82836675DF}">
      <dgm:prSet/>
      <dgm:spPr>
        <a:xfrm>
          <a:off x="2431025" y="526025"/>
          <a:ext cx="4739148" cy="4739148"/>
        </a:xfrm>
        <a:prstGeom prst="blockArc">
          <a:avLst>
            <a:gd name="adj1" fmla="val 8100000"/>
            <a:gd name="adj2" fmla="val 108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37AE8F97-2D94-014F-A0EB-5B28AEBA3D4B}">
      <dgm:prSet phldrT="[Text]" custT="1"/>
      <dgm:spPr>
        <a:xfrm>
          <a:off x="5882097" y="3977097"/>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100" dirty="0" smtClean="0">
              <a:solidFill>
                <a:srgbClr val="FFFFFF"/>
              </a:solidFill>
              <a:latin typeface="Arial"/>
              <a:ea typeface="+mn-ea"/>
              <a:cs typeface="+mn-cs"/>
            </a:rPr>
            <a:t>Secure Sea Trade</a:t>
          </a:r>
          <a:endParaRPr lang="en-US" sz="1100" dirty="0">
            <a:solidFill>
              <a:srgbClr val="FFFFFF"/>
            </a:solidFill>
            <a:latin typeface="Arial"/>
            <a:ea typeface="+mn-ea"/>
            <a:cs typeface="+mn-cs"/>
          </a:endParaRPr>
        </a:p>
      </dgm:t>
    </dgm:pt>
    <dgm:pt modelId="{60357F39-DAB3-324E-A35F-54FF111EE3BB}" type="parTrans" cxnId="{D6ED3C1B-98B8-0D45-BAD2-6A204F448AF8}">
      <dgm:prSet/>
      <dgm:spPr/>
      <dgm:t>
        <a:bodyPr/>
        <a:lstStyle/>
        <a:p>
          <a:endParaRPr lang="en-US"/>
        </a:p>
      </dgm:t>
    </dgm:pt>
    <dgm:pt modelId="{2DC8C09D-B348-394A-9E02-B8BB0F43691A}" type="sibTrans" cxnId="{D6ED3C1B-98B8-0D45-BAD2-6A204F448AF8}">
      <dgm:prSet/>
      <dgm:spPr>
        <a:xfrm>
          <a:off x="2431025" y="526025"/>
          <a:ext cx="4739148" cy="4739148"/>
        </a:xfrm>
        <a:prstGeom prst="blockArc">
          <a:avLst>
            <a:gd name="adj1" fmla="val 2700000"/>
            <a:gd name="adj2" fmla="val 54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9AA00DEA-8897-B74D-A023-C4200CBE4E9A}">
      <dgm:prSet phldrT="[Text]" custT="1"/>
      <dgm:spPr>
        <a:xfrm>
          <a:off x="4235334" y="4659209"/>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100" dirty="0" smtClean="0">
              <a:solidFill>
                <a:srgbClr val="FFFFFF"/>
              </a:solidFill>
              <a:latin typeface="Arial"/>
              <a:ea typeface="+mn-ea"/>
              <a:cs typeface="+mn-cs"/>
            </a:rPr>
            <a:t>Clean African Seas</a:t>
          </a:r>
          <a:endParaRPr lang="en-US" sz="1100" dirty="0">
            <a:solidFill>
              <a:srgbClr val="FFFFFF"/>
            </a:solidFill>
            <a:latin typeface="Arial"/>
            <a:ea typeface="+mn-ea"/>
            <a:cs typeface="+mn-cs"/>
          </a:endParaRPr>
        </a:p>
      </dgm:t>
    </dgm:pt>
    <dgm:pt modelId="{EC5A08E4-7716-F84D-B934-25704E7B3B27}" type="parTrans" cxnId="{570EBCFA-1504-EB43-BC44-5F16E05E2709}">
      <dgm:prSet/>
      <dgm:spPr/>
      <dgm:t>
        <a:bodyPr/>
        <a:lstStyle/>
        <a:p>
          <a:endParaRPr lang="en-US"/>
        </a:p>
      </dgm:t>
    </dgm:pt>
    <dgm:pt modelId="{AE598E9A-544B-8E4E-A587-1BA61FBED789}" type="sibTrans" cxnId="{570EBCFA-1504-EB43-BC44-5F16E05E2709}">
      <dgm:prSet/>
      <dgm:spPr>
        <a:xfrm>
          <a:off x="2431025" y="526025"/>
          <a:ext cx="4739148" cy="4739148"/>
        </a:xfrm>
        <a:prstGeom prst="blockArc">
          <a:avLst>
            <a:gd name="adj1" fmla="val 5400000"/>
            <a:gd name="adj2" fmla="val 81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DCADD846-D32D-4743-B1A4-008F98476DB6}">
      <dgm:prSet phldrT="[Text]" custT="1"/>
      <dgm:spPr>
        <a:xfrm>
          <a:off x="4235334" y="1459"/>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050" dirty="0" smtClean="0">
              <a:solidFill>
                <a:srgbClr val="FFFFFF"/>
              </a:solidFill>
              <a:latin typeface="Arial"/>
              <a:ea typeface="+mn-ea"/>
              <a:cs typeface="+mn-cs"/>
            </a:rPr>
            <a:t>Maritime Institutions and Admin</a:t>
          </a:r>
          <a:endParaRPr lang="en-US" sz="1050" dirty="0">
            <a:solidFill>
              <a:srgbClr val="FFFFFF"/>
            </a:solidFill>
            <a:latin typeface="Arial"/>
            <a:ea typeface="+mn-ea"/>
            <a:cs typeface="+mn-cs"/>
          </a:endParaRPr>
        </a:p>
      </dgm:t>
    </dgm:pt>
    <dgm:pt modelId="{4C904AC0-B8D3-8540-A27A-3A5D74BCAC15}" type="parTrans" cxnId="{8A072C20-7224-174E-BE2B-E24A12B9F3F9}">
      <dgm:prSet/>
      <dgm:spPr/>
      <dgm:t>
        <a:bodyPr/>
        <a:lstStyle/>
        <a:p>
          <a:endParaRPr lang="en-US"/>
        </a:p>
      </dgm:t>
    </dgm:pt>
    <dgm:pt modelId="{02A1BAF1-31BF-074F-A3CC-F3960332B651}" type="sibTrans" cxnId="{8A072C20-7224-174E-BE2B-E24A12B9F3F9}">
      <dgm:prSet/>
      <dgm:spPr>
        <a:xfrm>
          <a:off x="2431025" y="526025"/>
          <a:ext cx="4739148" cy="4739148"/>
        </a:xfrm>
        <a:prstGeom prst="blockArc">
          <a:avLst>
            <a:gd name="adj1" fmla="val 16200000"/>
            <a:gd name="adj2" fmla="val 189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854823F2-4334-B547-8A5C-67F5437C0260}">
      <dgm:prSet phldrT="[Text]" custT="1"/>
      <dgm:spPr>
        <a:xfrm>
          <a:off x="2588570" y="683570"/>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050" dirty="0" smtClean="0">
              <a:solidFill>
                <a:srgbClr val="FFFFFF"/>
              </a:solidFill>
              <a:latin typeface="Arial"/>
              <a:ea typeface="+mn-ea"/>
              <a:cs typeface="+mn-cs"/>
            </a:rPr>
            <a:t>Inland Waterways</a:t>
          </a:r>
          <a:endParaRPr lang="en-US" sz="1050" dirty="0">
            <a:solidFill>
              <a:srgbClr val="FFFFFF"/>
            </a:solidFill>
            <a:latin typeface="Arial"/>
            <a:ea typeface="+mn-ea"/>
            <a:cs typeface="+mn-cs"/>
          </a:endParaRPr>
        </a:p>
      </dgm:t>
    </dgm:pt>
    <dgm:pt modelId="{37D1BC23-C0B4-E74C-A29E-5B66939DB45E}" type="parTrans" cxnId="{536E11BA-FEC6-174D-B9CF-97408E8C0024}">
      <dgm:prSet/>
      <dgm:spPr/>
      <dgm:t>
        <a:bodyPr/>
        <a:lstStyle/>
        <a:p>
          <a:endParaRPr lang="en-US"/>
        </a:p>
      </dgm:t>
    </dgm:pt>
    <dgm:pt modelId="{43331C25-0FB9-3243-89D5-60E4F786A83E}" type="sibTrans" cxnId="{536E11BA-FEC6-174D-B9CF-97408E8C0024}">
      <dgm:prSet/>
      <dgm:spPr>
        <a:xfrm>
          <a:off x="2431025" y="526025"/>
          <a:ext cx="4739148" cy="4739148"/>
        </a:xfrm>
        <a:prstGeom prst="blockArc">
          <a:avLst>
            <a:gd name="adj1" fmla="val 13500000"/>
            <a:gd name="adj2" fmla="val 162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12D06F5A-51DF-7245-B48F-26ED9A97E89D}">
      <dgm:prSet phldrT="[Text]" custT="1"/>
      <dgm:spPr>
        <a:xfrm>
          <a:off x="1906459" y="2330334"/>
          <a:ext cx="1130531" cy="1130531"/>
        </a:xfrm>
        <a:prstGeom prst="ellipse">
          <a:avLst/>
        </a:prstGeom>
        <a:solidFill>
          <a:srgbClr val="16A9D5"/>
        </a:solidFill>
        <a:ln>
          <a:solidFill>
            <a:srgbClr val="16A9D5"/>
          </a:solidFill>
        </a:ln>
        <a:effectLst>
          <a:outerShdw blurRad="40000" dist="23000" dir="5400000" rotWithShape="0">
            <a:srgbClr val="000000">
              <a:alpha val="35000"/>
            </a:srgbClr>
          </a:outerShdw>
        </a:effectLst>
      </dgm:spPr>
      <dgm:t>
        <a:bodyPr/>
        <a:lstStyle/>
        <a:p>
          <a:r>
            <a:rPr lang="en-US" sz="1050" dirty="0" smtClean="0">
              <a:solidFill>
                <a:srgbClr val="FFFFFF"/>
              </a:solidFill>
              <a:latin typeface="Arial"/>
              <a:ea typeface="+mn-ea"/>
              <a:cs typeface="+mn-cs"/>
            </a:rPr>
            <a:t>Investment in Maritime Infrastructure</a:t>
          </a:r>
          <a:endParaRPr lang="en-US" sz="1050" dirty="0">
            <a:solidFill>
              <a:srgbClr val="FFFFFF"/>
            </a:solidFill>
            <a:latin typeface="Arial"/>
            <a:ea typeface="+mn-ea"/>
            <a:cs typeface="+mn-cs"/>
          </a:endParaRPr>
        </a:p>
      </dgm:t>
    </dgm:pt>
    <dgm:pt modelId="{2320198A-A26A-9C4F-816A-3F2FCB35804D}" type="parTrans" cxnId="{D3E85A10-DE13-8346-9A27-4267DCE97F1A}">
      <dgm:prSet/>
      <dgm:spPr/>
      <dgm:t>
        <a:bodyPr/>
        <a:lstStyle/>
        <a:p>
          <a:endParaRPr lang="en-US"/>
        </a:p>
      </dgm:t>
    </dgm:pt>
    <dgm:pt modelId="{570D305E-201B-EE45-9501-2627FD43404A}" type="sibTrans" cxnId="{D3E85A10-DE13-8346-9A27-4267DCE97F1A}">
      <dgm:prSet/>
      <dgm:spPr>
        <a:xfrm>
          <a:off x="2431025" y="526025"/>
          <a:ext cx="4739148" cy="4739148"/>
        </a:xfrm>
        <a:prstGeom prst="blockArc">
          <a:avLst>
            <a:gd name="adj1" fmla="val 10800000"/>
            <a:gd name="adj2" fmla="val 135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54F50A5A-C35E-584B-89E6-1AA6027FB398}">
      <dgm:prSet phldrT="[Text]" custT="1"/>
      <dgm:spPr>
        <a:xfrm>
          <a:off x="6564209" y="2330334"/>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100" dirty="0" smtClean="0">
              <a:solidFill>
                <a:srgbClr val="FFFFFF"/>
              </a:solidFill>
              <a:latin typeface="Arial"/>
              <a:ea typeface="+mn-ea"/>
              <a:cs typeface="+mn-cs"/>
            </a:rPr>
            <a:t>Safe Ships</a:t>
          </a:r>
          <a:endParaRPr lang="en-US" sz="1100" dirty="0">
            <a:solidFill>
              <a:srgbClr val="FFFFFF"/>
            </a:solidFill>
            <a:latin typeface="Arial"/>
            <a:ea typeface="+mn-ea"/>
            <a:cs typeface="+mn-cs"/>
          </a:endParaRPr>
        </a:p>
      </dgm:t>
    </dgm:pt>
    <dgm:pt modelId="{65DD9A5D-B7FD-1C41-A895-D8BD1AE5408E}" type="parTrans" cxnId="{61C6834D-2782-3449-8465-B7C71CFEC670}">
      <dgm:prSet/>
      <dgm:spPr/>
      <dgm:t>
        <a:bodyPr/>
        <a:lstStyle/>
        <a:p>
          <a:endParaRPr lang="en-US"/>
        </a:p>
      </dgm:t>
    </dgm:pt>
    <dgm:pt modelId="{EF11C439-E8F6-8D44-AC1E-BFEF0CB6CAAC}" type="sibTrans" cxnId="{61C6834D-2782-3449-8465-B7C71CFEC670}">
      <dgm:prSet/>
      <dgm:spPr>
        <a:xfrm>
          <a:off x="2431025" y="526025"/>
          <a:ext cx="4739148" cy="4739148"/>
        </a:xfrm>
        <a:prstGeom prst="blockArc">
          <a:avLst>
            <a:gd name="adj1" fmla="val 0"/>
            <a:gd name="adj2" fmla="val 270000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59D59CCE-E90D-FC44-853B-69335B2FFDDE}">
      <dgm:prSet phldrT="[Text]" custT="1"/>
      <dgm:spPr>
        <a:xfrm>
          <a:off x="5882097" y="683570"/>
          <a:ext cx="1130531" cy="1130531"/>
        </a:xfrm>
        <a:prstGeom prst="ellipse">
          <a:avLst/>
        </a:prstGeom>
        <a:solidFill>
          <a:srgbClr val="16A9D5"/>
        </a:solidFill>
        <a:ln>
          <a:noFill/>
        </a:ln>
        <a:effectLst>
          <a:outerShdw blurRad="40000" dist="23000" dir="5400000" rotWithShape="0">
            <a:srgbClr val="000000">
              <a:alpha val="35000"/>
            </a:srgbClr>
          </a:outerShdw>
        </a:effectLst>
      </dgm:spPr>
      <dgm:t>
        <a:bodyPr/>
        <a:lstStyle/>
        <a:p>
          <a:r>
            <a:rPr lang="en-US" sz="1050" dirty="0" smtClean="0">
              <a:solidFill>
                <a:srgbClr val="FFFFFF"/>
              </a:solidFill>
              <a:latin typeface="Arial"/>
              <a:ea typeface="+mn-ea"/>
              <a:cs typeface="+mn-cs"/>
            </a:rPr>
            <a:t>UNCLOS Enforcement </a:t>
          </a:r>
          <a:endParaRPr lang="en-US" sz="1050" dirty="0">
            <a:solidFill>
              <a:srgbClr val="FFFFFF"/>
            </a:solidFill>
            <a:latin typeface="Arial"/>
            <a:ea typeface="+mn-ea"/>
            <a:cs typeface="+mn-cs"/>
          </a:endParaRPr>
        </a:p>
      </dgm:t>
    </dgm:pt>
    <dgm:pt modelId="{D1CC1D8C-4D23-664E-8D1D-438B6F75BCA6}" type="parTrans" cxnId="{F66B259A-1FBC-3242-9F92-EC71B2213FBF}">
      <dgm:prSet/>
      <dgm:spPr/>
      <dgm:t>
        <a:bodyPr/>
        <a:lstStyle/>
        <a:p>
          <a:endParaRPr lang="en-US"/>
        </a:p>
      </dgm:t>
    </dgm:pt>
    <dgm:pt modelId="{2AAD41DE-06E5-2F47-9BC3-A9E3DD05D813}" type="sibTrans" cxnId="{F66B259A-1FBC-3242-9F92-EC71B2213FBF}">
      <dgm:prSet/>
      <dgm:spPr>
        <a:xfrm>
          <a:off x="2431025" y="526025"/>
          <a:ext cx="4739148" cy="4739148"/>
        </a:xfrm>
        <a:prstGeom prst="blockArc">
          <a:avLst>
            <a:gd name="adj1" fmla="val 18900000"/>
            <a:gd name="adj2" fmla="val 0"/>
            <a:gd name="adj3" fmla="val 3435"/>
          </a:avLst>
        </a:prstGeom>
        <a:solidFill>
          <a:srgbClr val="3333CC">
            <a:lumMod val="75000"/>
          </a:srgbClr>
        </a:solidFill>
        <a:ln>
          <a:noFill/>
        </a:ln>
        <a:effectLst>
          <a:outerShdw blurRad="40000" dist="23000" dir="5400000" rotWithShape="0">
            <a:srgbClr val="000000">
              <a:alpha val="35000"/>
            </a:srgbClr>
          </a:outerShdw>
        </a:effectLst>
      </dgm:spPr>
      <dgm:t>
        <a:bodyPr/>
        <a:lstStyle/>
        <a:p>
          <a:endParaRPr lang="en-US"/>
        </a:p>
      </dgm:t>
    </dgm:pt>
    <dgm:pt modelId="{F5EE1D56-63C0-EE43-A719-B954B02ABA09}" type="pres">
      <dgm:prSet presAssocID="{EA591C63-4C63-D340-A883-15A4DC1C26CA}" presName="Name0" presStyleCnt="0">
        <dgm:presLayoutVars>
          <dgm:chMax val="1"/>
          <dgm:dir/>
          <dgm:animLvl val="ctr"/>
          <dgm:resizeHandles val="exact"/>
        </dgm:presLayoutVars>
      </dgm:prSet>
      <dgm:spPr/>
      <dgm:t>
        <a:bodyPr/>
        <a:lstStyle/>
        <a:p>
          <a:endParaRPr lang="en-US"/>
        </a:p>
      </dgm:t>
    </dgm:pt>
    <dgm:pt modelId="{007E8088-124C-B54D-8D6F-4FFBE781EDD4}" type="pres">
      <dgm:prSet presAssocID="{425A2A9C-9D6D-0A4E-835A-8B7DD9148974}" presName="centerShape" presStyleLbl="node0" presStyleIdx="0" presStyleCnt="1"/>
      <dgm:spPr/>
      <dgm:t>
        <a:bodyPr/>
        <a:lstStyle/>
        <a:p>
          <a:endParaRPr lang="en-US"/>
        </a:p>
      </dgm:t>
    </dgm:pt>
    <dgm:pt modelId="{77C1F3E3-D606-3442-8211-3F126B5106A9}" type="pres">
      <dgm:prSet presAssocID="{DCADD846-D32D-4743-B1A4-008F98476DB6}" presName="node" presStyleLbl="node1" presStyleIdx="0" presStyleCnt="8" custScaleX="116136" custScaleY="112582">
        <dgm:presLayoutVars>
          <dgm:bulletEnabled val="1"/>
        </dgm:presLayoutVars>
      </dgm:prSet>
      <dgm:spPr/>
      <dgm:t>
        <a:bodyPr/>
        <a:lstStyle/>
        <a:p>
          <a:endParaRPr lang="en-US"/>
        </a:p>
      </dgm:t>
    </dgm:pt>
    <dgm:pt modelId="{35F0885D-B47A-2449-930B-01834CB3A387}" type="pres">
      <dgm:prSet presAssocID="{DCADD846-D32D-4743-B1A4-008F98476DB6}" presName="dummy" presStyleCnt="0"/>
      <dgm:spPr/>
    </dgm:pt>
    <dgm:pt modelId="{DD72C82D-9F3E-274D-A9B9-E5DD5DC3CBF3}" type="pres">
      <dgm:prSet presAssocID="{02A1BAF1-31BF-074F-A3CC-F3960332B651}" presName="sibTrans" presStyleLbl="sibTrans2D1" presStyleIdx="0" presStyleCnt="8"/>
      <dgm:spPr/>
      <dgm:t>
        <a:bodyPr/>
        <a:lstStyle/>
        <a:p>
          <a:endParaRPr lang="en-US"/>
        </a:p>
      </dgm:t>
    </dgm:pt>
    <dgm:pt modelId="{02A2D71D-D27E-5A4B-A253-D952F0F2A26E}" type="pres">
      <dgm:prSet presAssocID="{59D59CCE-E90D-FC44-853B-69335B2FFDDE}" presName="node" presStyleLbl="node1" presStyleIdx="1" presStyleCnt="8" custScaleX="124542" custScaleY="114677">
        <dgm:presLayoutVars>
          <dgm:bulletEnabled val="1"/>
        </dgm:presLayoutVars>
      </dgm:prSet>
      <dgm:spPr/>
      <dgm:t>
        <a:bodyPr/>
        <a:lstStyle/>
        <a:p>
          <a:endParaRPr lang="en-US"/>
        </a:p>
      </dgm:t>
    </dgm:pt>
    <dgm:pt modelId="{B5E93E8A-BBE2-AB4F-8BC0-4E11A812AD46}" type="pres">
      <dgm:prSet presAssocID="{59D59CCE-E90D-FC44-853B-69335B2FFDDE}" presName="dummy" presStyleCnt="0"/>
      <dgm:spPr/>
    </dgm:pt>
    <dgm:pt modelId="{83AFEBAE-B58F-3B4D-BBD7-2B2DB63BF50F}" type="pres">
      <dgm:prSet presAssocID="{2AAD41DE-06E5-2F47-9BC3-A9E3DD05D813}" presName="sibTrans" presStyleLbl="sibTrans2D1" presStyleIdx="1" presStyleCnt="8"/>
      <dgm:spPr/>
      <dgm:t>
        <a:bodyPr/>
        <a:lstStyle/>
        <a:p>
          <a:endParaRPr lang="en-US"/>
        </a:p>
      </dgm:t>
    </dgm:pt>
    <dgm:pt modelId="{E0798310-8E96-DE45-8B6F-EE6FD486AEA9}" type="pres">
      <dgm:prSet presAssocID="{54F50A5A-C35E-584B-89E6-1AA6027FB398}" presName="node" presStyleLbl="node1" presStyleIdx="2" presStyleCnt="8" custScaleX="130844" custScaleY="116831">
        <dgm:presLayoutVars>
          <dgm:bulletEnabled val="1"/>
        </dgm:presLayoutVars>
      </dgm:prSet>
      <dgm:spPr/>
      <dgm:t>
        <a:bodyPr/>
        <a:lstStyle/>
        <a:p>
          <a:endParaRPr lang="en-US"/>
        </a:p>
      </dgm:t>
    </dgm:pt>
    <dgm:pt modelId="{5D36C36C-0187-2646-98DF-44B9D958C687}" type="pres">
      <dgm:prSet presAssocID="{54F50A5A-C35E-584B-89E6-1AA6027FB398}" presName="dummy" presStyleCnt="0"/>
      <dgm:spPr/>
    </dgm:pt>
    <dgm:pt modelId="{B7307D3B-AA74-1B4B-859D-3A6886D8A6B7}" type="pres">
      <dgm:prSet presAssocID="{EF11C439-E8F6-8D44-AC1E-BFEF0CB6CAAC}" presName="sibTrans" presStyleLbl="sibTrans2D1" presStyleIdx="2" presStyleCnt="8"/>
      <dgm:spPr/>
      <dgm:t>
        <a:bodyPr/>
        <a:lstStyle/>
        <a:p>
          <a:endParaRPr lang="en-US"/>
        </a:p>
      </dgm:t>
    </dgm:pt>
    <dgm:pt modelId="{DC904C24-E06F-5E47-BEB9-75A214A3A4B2}" type="pres">
      <dgm:prSet presAssocID="{37AE8F97-2D94-014F-A0EB-5B28AEBA3D4B}" presName="node" presStyleLbl="node1" presStyleIdx="3" presStyleCnt="8" custScaleX="135796" custScaleY="118985">
        <dgm:presLayoutVars>
          <dgm:bulletEnabled val="1"/>
        </dgm:presLayoutVars>
      </dgm:prSet>
      <dgm:spPr/>
      <dgm:t>
        <a:bodyPr/>
        <a:lstStyle/>
        <a:p>
          <a:endParaRPr lang="en-US"/>
        </a:p>
      </dgm:t>
    </dgm:pt>
    <dgm:pt modelId="{BA239C9E-6768-9447-902B-5F6F33847898}" type="pres">
      <dgm:prSet presAssocID="{37AE8F97-2D94-014F-A0EB-5B28AEBA3D4B}" presName="dummy" presStyleCnt="0"/>
      <dgm:spPr/>
    </dgm:pt>
    <dgm:pt modelId="{4BECF2D2-256A-3C4B-B087-010C3F05AA9B}" type="pres">
      <dgm:prSet presAssocID="{2DC8C09D-B348-394A-9E02-B8BB0F43691A}" presName="sibTrans" presStyleLbl="sibTrans2D1" presStyleIdx="3" presStyleCnt="8"/>
      <dgm:spPr/>
      <dgm:t>
        <a:bodyPr/>
        <a:lstStyle/>
        <a:p>
          <a:endParaRPr lang="en-US"/>
        </a:p>
      </dgm:t>
    </dgm:pt>
    <dgm:pt modelId="{03A0D418-4F7D-F145-8587-928A4380DE32}" type="pres">
      <dgm:prSet presAssocID="{9AA00DEA-8897-B74D-A023-C4200CBE4E9A}" presName="node" presStyleLbl="node1" presStyleIdx="4" presStyleCnt="8" custScaleX="131558" custScaleY="94029">
        <dgm:presLayoutVars>
          <dgm:bulletEnabled val="1"/>
        </dgm:presLayoutVars>
      </dgm:prSet>
      <dgm:spPr/>
      <dgm:t>
        <a:bodyPr/>
        <a:lstStyle/>
        <a:p>
          <a:endParaRPr lang="en-US"/>
        </a:p>
      </dgm:t>
    </dgm:pt>
    <dgm:pt modelId="{DCAF98DF-BB6C-6D42-A504-AFF6A1F1C558}" type="pres">
      <dgm:prSet presAssocID="{9AA00DEA-8897-B74D-A023-C4200CBE4E9A}" presName="dummy" presStyleCnt="0"/>
      <dgm:spPr/>
    </dgm:pt>
    <dgm:pt modelId="{32FC79F3-E164-5A4F-B52C-96A294783913}" type="pres">
      <dgm:prSet presAssocID="{AE598E9A-544B-8E4E-A587-1BA61FBED789}" presName="sibTrans" presStyleLbl="sibTrans2D1" presStyleIdx="4" presStyleCnt="8"/>
      <dgm:spPr/>
      <dgm:t>
        <a:bodyPr/>
        <a:lstStyle/>
        <a:p>
          <a:endParaRPr lang="en-US"/>
        </a:p>
      </dgm:t>
    </dgm:pt>
    <dgm:pt modelId="{6E2237FA-ED46-B64C-9960-DAE0D1909187}" type="pres">
      <dgm:prSet presAssocID="{BC6AEE28-92CF-C549-88D5-BFD090B696E6}" presName="node" presStyleLbl="node1" presStyleIdx="5" presStyleCnt="8" custScaleX="128649" custScaleY="116000">
        <dgm:presLayoutVars>
          <dgm:bulletEnabled val="1"/>
        </dgm:presLayoutVars>
      </dgm:prSet>
      <dgm:spPr/>
      <dgm:t>
        <a:bodyPr/>
        <a:lstStyle/>
        <a:p>
          <a:endParaRPr lang="en-US"/>
        </a:p>
      </dgm:t>
    </dgm:pt>
    <dgm:pt modelId="{9A58B81D-0614-7F43-9C54-996DEE21F6F2}" type="pres">
      <dgm:prSet presAssocID="{BC6AEE28-92CF-C549-88D5-BFD090B696E6}" presName="dummy" presStyleCnt="0"/>
      <dgm:spPr/>
    </dgm:pt>
    <dgm:pt modelId="{718AB621-0F06-934C-B245-8B68F3420FF2}" type="pres">
      <dgm:prSet presAssocID="{9B6EE60F-3986-0C4F-8706-2762B41E4045}" presName="sibTrans" presStyleLbl="sibTrans2D1" presStyleIdx="5" presStyleCnt="8"/>
      <dgm:spPr/>
      <dgm:t>
        <a:bodyPr/>
        <a:lstStyle/>
        <a:p>
          <a:endParaRPr lang="en-US"/>
        </a:p>
      </dgm:t>
    </dgm:pt>
    <dgm:pt modelId="{B185EB4C-AEB1-7B46-9853-B713C29E951E}" type="pres">
      <dgm:prSet presAssocID="{12D06F5A-51DF-7245-B48F-26ED9A97E89D}" presName="node" presStyleLbl="node1" presStyleIdx="6" presStyleCnt="8" custScaleX="127864" custScaleY="114787">
        <dgm:presLayoutVars>
          <dgm:bulletEnabled val="1"/>
        </dgm:presLayoutVars>
      </dgm:prSet>
      <dgm:spPr/>
      <dgm:t>
        <a:bodyPr/>
        <a:lstStyle/>
        <a:p>
          <a:endParaRPr lang="en-US"/>
        </a:p>
      </dgm:t>
    </dgm:pt>
    <dgm:pt modelId="{C4C2B272-53A9-754B-A474-12A5611AC9CE}" type="pres">
      <dgm:prSet presAssocID="{12D06F5A-51DF-7245-B48F-26ED9A97E89D}" presName="dummy" presStyleCnt="0"/>
      <dgm:spPr/>
    </dgm:pt>
    <dgm:pt modelId="{03A3FE25-5249-BD44-97D4-0D736E492790}" type="pres">
      <dgm:prSet presAssocID="{570D305E-201B-EE45-9501-2627FD43404A}" presName="sibTrans" presStyleLbl="sibTrans2D1" presStyleIdx="6" presStyleCnt="8"/>
      <dgm:spPr/>
      <dgm:t>
        <a:bodyPr/>
        <a:lstStyle/>
        <a:p>
          <a:endParaRPr lang="en-US"/>
        </a:p>
      </dgm:t>
    </dgm:pt>
    <dgm:pt modelId="{4F4350E8-7C37-C34B-9EF0-D06CA04EADCF}" type="pres">
      <dgm:prSet presAssocID="{854823F2-4334-B547-8A5C-67F5437C0260}" presName="node" presStyleLbl="node1" presStyleIdx="7" presStyleCnt="8" custScaleX="130921" custScaleY="100469">
        <dgm:presLayoutVars>
          <dgm:bulletEnabled val="1"/>
        </dgm:presLayoutVars>
      </dgm:prSet>
      <dgm:spPr/>
      <dgm:t>
        <a:bodyPr/>
        <a:lstStyle/>
        <a:p>
          <a:endParaRPr lang="en-US"/>
        </a:p>
      </dgm:t>
    </dgm:pt>
    <dgm:pt modelId="{5272F6CB-B92D-E545-AB81-884ADA9E574D}" type="pres">
      <dgm:prSet presAssocID="{854823F2-4334-B547-8A5C-67F5437C0260}" presName="dummy" presStyleCnt="0"/>
      <dgm:spPr/>
    </dgm:pt>
    <dgm:pt modelId="{472E49B3-CE7E-BC4E-8E0E-CFE22BD56EA1}" type="pres">
      <dgm:prSet presAssocID="{43331C25-0FB9-3243-89D5-60E4F786A83E}" presName="sibTrans" presStyleLbl="sibTrans2D1" presStyleIdx="7" presStyleCnt="8"/>
      <dgm:spPr/>
      <dgm:t>
        <a:bodyPr/>
        <a:lstStyle/>
        <a:p>
          <a:endParaRPr lang="en-US"/>
        </a:p>
      </dgm:t>
    </dgm:pt>
  </dgm:ptLst>
  <dgm:cxnLst>
    <dgm:cxn modelId="{61C6834D-2782-3449-8465-B7C71CFEC670}" srcId="{425A2A9C-9D6D-0A4E-835A-8B7DD9148974}" destId="{54F50A5A-C35E-584B-89E6-1AA6027FB398}" srcOrd="2" destOrd="0" parTransId="{65DD9A5D-B7FD-1C41-A895-D8BD1AE5408E}" sibTransId="{EF11C439-E8F6-8D44-AC1E-BFEF0CB6CAAC}"/>
    <dgm:cxn modelId="{570EBCFA-1504-EB43-BC44-5F16E05E2709}" srcId="{425A2A9C-9D6D-0A4E-835A-8B7DD9148974}" destId="{9AA00DEA-8897-B74D-A023-C4200CBE4E9A}" srcOrd="4" destOrd="0" parTransId="{EC5A08E4-7716-F84D-B934-25704E7B3B27}" sibTransId="{AE598E9A-544B-8E4E-A587-1BA61FBED789}"/>
    <dgm:cxn modelId="{F66B259A-1FBC-3242-9F92-EC71B2213FBF}" srcId="{425A2A9C-9D6D-0A4E-835A-8B7DD9148974}" destId="{59D59CCE-E90D-FC44-853B-69335B2FFDDE}" srcOrd="1" destOrd="0" parTransId="{D1CC1D8C-4D23-664E-8D1D-438B6F75BCA6}" sibTransId="{2AAD41DE-06E5-2F47-9BC3-A9E3DD05D813}"/>
    <dgm:cxn modelId="{824A3C1C-A58D-4A3B-B153-58F5988D6700}" type="presOf" srcId="{BC6AEE28-92CF-C549-88D5-BFD090B696E6}" destId="{6E2237FA-ED46-B64C-9960-DAE0D1909187}" srcOrd="0" destOrd="0" presId="urn:microsoft.com/office/officeart/2005/8/layout/radial6"/>
    <dgm:cxn modelId="{635706CF-99F9-4636-A75F-1C46DD5E7213}" type="presOf" srcId="{59D59CCE-E90D-FC44-853B-69335B2FFDDE}" destId="{02A2D71D-D27E-5A4B-A253-D952F0F2A26E}" srcOrd="0" destOrd="0" presId="urn:microsoft.com/office/officeart/2005/8/layout/radial6"/>
    <dgm:cxn modelId="{8A072C20-7224-174E-BE2B-E24A12B9F3F9}" srcId="{425A2A9C-9D6D-0A4E-835A-8B7DD9148974}" destId="{DCADD846-D32D-4743-B1A4-008F98476DB6}" srcOrd="0" destOrd="0" parTransId="{4C904AC0-B8D3-8540-A27A-3A5D74BCAC15}" sibTransId="{02A1BAF1-31BF-074F-A3CC-F3960332B651}"/>
    <dgm:cxn modelId="{05F1B679-1AB8-4FD7-8EAB-89A839E20E97}" type="presOf" srcId="{02A1BAF1-31BF-074F-A3CC-F3960332B651}" destId="{DD72C82D-9F3E-274D-A9B9-E5DD5DC3CBF3}" srcOrd="0" destOrd="0" presId="urn:microsoft.com/office/officeart/2005/8/layout/radial6"/>
    <dgm:cxn modelId="{B861A65F-97CC-46EF-B8F0-AD22996A1763}" type="presOf" srcId="{570D305E-201B-EE45-9501-2627FD43404A}" destId="{03A3FE25-5249-BD44-97D4-0D736E492790}" srcOrd="0" destOrd="0" presId="urn:microsoft.com/office/officeart/2005/8/layout/radial6"/>
    <dgm:cxn modelId="{A459F6B7-EB26-4B61-AE34-85F4B8A32EF3}" type="presOf" srcId="{9B6EE60F-3986-0C4F-8706-2762B41E4045}" destId="{718AB621-0F06-934C-B245-8B68F3420FF2}" srcOrd="0" destOrd="0" presId="urn:microsoft.com/office/officeart/2005/8/layout/radial6"/>
    <dgm:cxn modelId="{74C8B1D0-5BA5-48EC-B18F-25EEB6FD2597}" type="presOf" srcId="{9AA00DEA-8897-B74D-A023-C4200CBE4E9A}" destId="{03A0D418-4F7D-F145-8587-928A4380DE32}" srcOrd="0" destOrd="0" presId="urn:microsoft.com/office/officeart/2005/8/layout/radial6"/>
    <dgm:cxn modelId="{136CC2C6-88F7-46D0-BF49-D6BB0C9470B1}" type="presOf" srcId="{EA591C63-4C63-D340-A883-15A4DC1C26CA}" destId="{F5EE1D56-63C0-EE43-A719-B954B02ABA09}" srcOrd="0" destOrd="0" presId="urn:microsoft.com/office/officeart/2005/8/layout/radial6"/>
    <dgm:cxn modelId="{536E11BA-FEC6-174D-B9CF-97408E8C0024}" srcId="{425A2A9C-9D6D-0A4E-835A-8B7DD9148974}" destId="{854823F2-4334-B547-8A5C-67F5437C0260}" srcOrd="7" destOrd="0" parTransId="{37D1BC23-C0B4-E74C-A29E-5B66939DB45E}" sibTransId="{43331C25-0FB9-3243-89D5-60E4F786A83E}"/>
    <dgm:cxn modelId="{FA8A4688-8F8D-4854-A8AB-FA2A62E7305B}" type="presOf" srcId="{2AAD41DE-06E5-2F47-9BC3-A9E3DD05D813}" destId="{83AFEBAE-B58F-3B4D-BBD7-2B2DB63BF50F}" srcOrd="0" destOrd="0" presId="urn:microsoft.com/office/officeart/2005/8/layout/radial6"/>
    <dgm:cxn modelId="{D417444F-AF27-4492-85F8-E83FBCB2B945}" type="presOf" srcId="{AE598E9A-544B-8E4E-A587-1BA61FBED789}" destId="{32FC79F3-E164-5A4F-B52C-96A294783913}" srcOrd="0" destOrd="0" presId="urn:microsoft.com/office/officeart/2005/8/layout/radial6"/>
    <dgm:cxn modelId="{AB9473CD-594E-4AB2-910B-2C8EFB0888B2}" type="presOf" srcId="{2DC8C09D-B348-394A-9E02-B8BB0F43691A}" destId="{4BECF2D2-256A-3C4B-B087-010C3F05AA9B}" srcOrd="0" destOrd="0" presId="urn:microsoft.com/office/officeart/2005/8/layout/radial6"/>
    <dgm:cxn modelId="{D6ED3C1B-98B8-0D45-BAD2-6A204F448AF8}" srcId="{425A2A9C-9D6D-0A4E-835A-8B7DD9148974}" destId="{37AE8F97-2D94-014F-A0EB-5B28AEBA3D4B}" srcOrd="3" destOrd="0" parTransId="{60357F39-DAB3-324E-A35F-54FF111EE3BB}" sibTransId="{2DC8C09D-B348-394A-9E02-B8BB0F43691A}"/>
    <dgm:cxn modelId="{9DB39409-9C51-4FB6-BDEF-AA0485689BF4}" type="presOf" srcId="{54F50A5A-C35E-584B-89E6-1AA6027FB398}" destId="{E0798310-8E96-DE45-8B6F-EE6FD486AEA9}" srcOrd="0" destOrd="0" presId="urn:microsoft.com/office/officeart/2005/8/layout/radial6"/>
    <dgm:cxn modelId="{C1DF1D8F-DCB4-42CE-9A0E-24307456DBE1}" type="presOf" srcId="{854823F2-4334-B547-8A5C-67F5437C0260}" destId="{4F4350E8-7C37-C34B-9EF0-D06CA04EADCF}" srcOrd="0" destOrd="0" presId="urn:microsoft.com/office/officeart/2005/8/layout/radial6"/>
    <dgm:cxn modelId="{C9932DD6-6FCB-402E-8BD4-19BE6926AF89}" type="presOf" srcId="{37AE8F97-2D94-014F-A0EB-5B28AEBA3D4B}" destId="{DC904C24-E06F-5E47-BEB9-75A214A3A4B2}" srcOrd="0" destOrd="0" presId="urn:microsoft.com/office/officeart/2005/8/layout/radial6"/>
    <dgm:cxn modelId="{997B4465-6F1E-3345-8472-FE82836675DF}" srcId="{425A2A9C-9D6D-0A4E-835A-8B7DD9148974}" destId="{BC6AEE28-92CF-C549-88D5-BFD090B696E6}" srcOrd="5" destOrd="0" parTransId="{C207F333-BE84-D448-998E-9236296C94B1}" sibTransId="{9B6EE60F-3986-0C4F-8706-2762B41E4045}"/>
    <dgm:cxn modelId="{DDE48A4B-0136-4997-BD91-846016804DF3}" type="presOf" srcId="{EF11C439-E8F6-8D44-AC1E-BFEF0CB6CAAC}" destId="{B7307D3B-AA74-1B4B-859D-3A6886D8A6B7}" srcOrd="0" destOrd="0" presId="urn:microsoft.com/office/officeart/2005/8/layout/radial6"/>
    <dgm:cxn modelId="{2D5B2A81-47D0-4332-A027-148A159564A1}" type="presOf" srcId="{425A2A9C-9D6D-0A4E-835A-8B7DD9148974}" destId="{007E8088-124C-B54D-8D6F-4FFBE781EDD4}" srcOrd="0" destOrd="0" presId="urn:microsoft.com/office/officeart/2005/8/layout/radial6"/>
    <dgm:cxn modelId="{EFDB89F4-E004-9B42-8077-4820BE76AEAF}" srcId="{EA591C63-4C63-D340-A883-15A4DC1C26CA}" destId="{425A2A9C-9D6D-0A4E-835A-8B7DD9148974}" srcOrd="0" destOrd="0" parTransId="{9528B59F-8ACE-1B42-8304-CD7BD214AAAD}" sibTransId="{6A0D8407-1072-C84D-B8FC-5E228E2DE3E3}"/>
    <dgm:cxn modelId="{D3E85A10-DE13-8346-9A27-4267DCE97F1A}" srcId="{425A2A9C-9D6D-0A4E-835A-8B7DD9148974}" destId="{12D06F5A-51DF-7245-B48F-26ED9A97E89D}" srcOrd="6" destOrd="0" parTransId="{2320198A-A26A-9C4F-816A-3F2FCB35804D}" sibTransId="{570D305E-201B-EE45-9501-2627FD43404A}"/>
    <dgm:cxn modelId="{00852B13-955F-47F3-8261-2A8D26395D59}" type="presOf" srcId="{DCADD846-D32D-4743-B1A4-008F98476DB6}" destId="{77C1F3E3-D606-3442-8211-3F126B5106A9}" srcOrd="0" destOrd="0" presId="urn:microsoft.com/office/officeart/2005/8/layout/radial6"/>
    <dgm:cxn modelId="{226A41A5-5AF1-4C2F-B0D3-A1A7361756FC}" type="presOf" srcId="{12D06F5A-51DF-7245-B48F-26ED9A97E89D}" destId="{B185EB4C-AEB1-7B46-9853-B713C29E951E}" srcOrd="0" destOrd="0" presId="urn:microsoft.com/office/officeart/2005/8/layout/radial6"/>
    <dgm:cxn modelId="{F8AC245D-7FD0-4518-858E-28E2ECAD4CB8}" type="presOf" srcId="{43331C25-0FB9-3243-89D5-60E4F786A83E}" destId="{472E49B3-CE7E-BC4E-8E0E-CFE22BD56EA1}" srcOrd="0" destOrd="0" presId="urn:microsoft.com/office/officeart/2005/8/layout/radial6"/>
    <dgm:cxn modelId="{16C0482B-87A2-4839-BCAB-7A5068A55466}" type="presParOf" srcId="{F5EE1D56-63C0-EE43-A719-B954B02ABA09}" destId="{007E8088-124C-B54D-8D6F-4FFBE781EDD4}" srcOrd="0" destOrd="0" presId="urn:microsoft.com/office/officeart/2005/8/layout/radial6"/>
    <dgm:cxn modelId="{D82329B6-60DB-47E4-B01A-1BF19C36C228}" type="presParOf" srcId="{F5EE1D56-63C0-EE43-A719-B954B02ABA09}" destId="{77C1F3E3-D606-3442-8211-3F126B5106A9}" srcOrd="1" destOrd="0" presId="urn:microsoft.com/office/officeart/2005/8/layout/radial6"/>
    <dgm:cxn modelId="{3F292525-5456-492F-B9CC-7C263229CE79}" type="presParOf" srcId="{F5EE1D56-63C0-EE43-A719-B954B02ABA09}" destId="{35F0885D-B47A-2449-930B-01834CB3A387}" srcOrd="2" destOrd="0" presId="urn:microsoft.com/office/officeart/2005/8/layout/radial6"/>
    <dgm:cxn modelId="{9143CB59-B4BF-4252-BA9C-5E914B4C6054}" type="presParOf" srcId="{F5EE1D56-63C0-EE43-A719-B954B02ABA09}" destId="{DD72C82D-9F3E-274D-A9B9-E5DD5DC3CBF3}" srcOrd="3" destOrd="0" presId="urn:microsoft.com/office/officeart/2005/8/layout/radial6"/>
    <dgm:cxn modelId="{5DBE4A14-74A8-4721-942A-58198ABC9909}" type="presParOf" srcId="{F5EE1D56-63C0-EE43-A719-B954B02ABA09}" destId="{02A2D71D-D27E-5A4B-A253-D952F0F2A26E}" srcOrd="4" destOrd="0" presId="urn:microsoft.com/office/officeart/2005/8/layout/radial6"/>
    <dgm:cxn modelId="{879DDB4A-96A0-4A72-892F-0AC63C49AC25}" type="presParOf" srcId="{F5EE1D56-63C0-EE43-A719-B954B02ABA09}" destId="{B5E93E8A-BBE2-AB4F-8BC0-4E11A812AD46}" srcOrd="5" destOrd="0" presId="urn:microsoft.com/office/officeart/2005/8/layout/radial6"/>
    <dgm:cxn modelId="{BEBC048D-ABD9-4944-876C-60FC4B798509}" type="presParOf" srcId="{F5EE1D56-63C0-EE43-A719-B954B02ABA09}" destId="{83AFEBAE-B58F-3B4D-BBD7-2B2DB63BF50F}" srcOrd="6" destOrd="0" presId="urn:microsoft.com/office/officeart/2005/8/layout/radial6"/>
    <dgm:cxn modelId="{C6470308-C07F-4E56-8FF7-D0BBE373B73E}" type="presParOf" srcId="{F5EE1D56-63C0-EE43-A719-B954B02ABA09}" destId="{E0798310-8E96-DE45-8B6F-EE6FD486AEA9}" srcOrd="7" destOrd="0" presId="urn:microsoft.com/office/officeart/2005/8/layout/radial6"/>
    <dgm:cxn modelId="{F7F508B0-7BFF-4276-B1E6-178230412065}" type="presParOf" srcId="{F5EE1D56-63C0-EE43-A719-B954B02ABA09}" destId="{5D36C36C-0187-2646-98DF-44B9D958C687}" srcOrd="8" destOrd="0" presId="urn:microsoft.com/office/officeart/2005/8/layout/radial6"/>
    <dgm:cxn modelId="{12754AA8-4A05-4DA7-85AA-A8D120E26DBF}" type="presParOf" srcId="{F5EE1D56-63C0-EE43-A719-B954B02ABA09}" destId="{B7307D3B-AA74-1B4B-859D-3A6886D8A6B7}" srcOrd="9" destOrd="0" presId="urn:microsoft.com/office/officeart/2005/8/layout/radial6"/>
    <dgm:cxn modelId="{429EADBE-7F62-4F4C-AEE0-368DAB768B93}" type="presParOf" srcId="{F5EE1D56-63C0-EE43-A719-B954B02ABA09}" destId="{DC904C24-E06F-5E47-BEB9-75A214A3A4B2}" srcOrd="10" destOrd="0" presId="urn:microsoft.com/office/officeart/2005/8/layout/radial6"/>
    <dgm:cxn modelId="{502BF550-6E69-4436-A510-E6A447AE2494}" type="presParOf" srcId="{F5EE1D56-63C0-EE43-A719-B954B02ABA09}" destId="{BA239C9E-6768-9447-902B-5F6F33847898}" srcOrd="11" destOrd="0" presId="urn:microsoft.com/office/officeart/2005/8/layout/radial6"/>
    <dgm:cxn modelId="{C2F7E47B-36FF-4853-B708-9A6B3C1F5D35}" type="presParOf" srcId="{F5EE1D56-63C0-EE43-A719-B954B02ABA09}" destId="{4BECF2D2-256A-3C4B-B087-010C3F05AA9B}" srcOrd="12" destOrd="0" presId="urn:microsoft.com/office/officeart/2005/8/layout/radial6"/>
    <dgm:cxn modelId="{8C4A1130-F043-4D87-8289-376E0E6F0B49}" type="presParOf" srcId="{F5EE1D56-63C0-EE43-A719-B954B02ABA09}" destId="{03A0D418-4F7D-F145-8587-928A4380DE32}" srcOrd="13" destOrd="0" presId="urn:microsoft.com/office/officeart/2005/8/layout/radial6"/>
    <dgm:cxn modelId="{B9403C77-5807-4656-8D3C-DD3436D89E28}" type="presParOf" srcId="{F5EE1D56-63C0-EE43-A719-B954B02ABA09}" destId="{DCAF98DF-BB6C-6D42-A504-AFF6A1F1C558}" srcOrd="14" destOrd="0" presId="urn:microsoft.com/office/officeart/2005/8/layout/radial6"/>
    <dgm:cxn modelId="{5F51C0AB-7364-4227-855C-D0D90810F312}" type="presParOf" srcId="{F5EE1D56-63C0-EE43-A719-B954B02ABA09}" destId="{32FC79F3-E164-5A4F-B52C-96A294783913}" srcOrd="15" destOrd="0" presId="urn:microsoft.com/office/officeart/2005/8/layout/radial6"/>
    <dgm:cxn modelId="{43EDB7B0-40A0-48FD-A395-F8239EB43EA2}" type="presParOf" srcId="{F5EE1D56-63C0-EE43-A719-B954B02ABA09}" destId="{6E2237FA-ED46-B64C-9960-DAE0D1909187}" srcOrd="16" destOrd="0" presId="urn:microsoft.com/office/officeart/2005/8/layout/radial6"/>
    <dgm:cxn modelId="{A4B5E207-EBCC-4015-B342-9BBEB989B904}" type="presParOf" srcId="{F5EE1D56-63C0-EE43-A719-B954B02ABA09}" destId="{9A58B81D-0614-7F43-9C54-996DEE21F6F2}" srcOrd="17" destOrd="0" presId="urn:microsoft.com/office/officeart/2005/8/layout/radial6"/>
    <dgm:cxn modelId="{92002B8C-E27E-456B-9949-0A1E5B364ED1}" type="presParOf" srcId="{F5EE1D56-63C0-EE43-A719-B954B02ABA09}" destId="{718AB621-0F06-934C-B245-8B68F3420FF2}" srcOrd="18" destOrd="0" presId="urn:microsoft.com/office/officeart/2005/8/layout/radial6"/>
    <dgm:cxn modelId="{C96FA729-48CC-429E-9E98-84885C016ACE}" type="presParOf" srcId="{F5EE1D56-63C0-EE43-A719-B954B02ABA09}" destId="{B185EB4C-AEB1-7B46-9853-B713C29E951E}" srcOrd="19" destOrd="0" presId="urn:microsoft.com/office/officeart/2005/8/layout/radial6"/>
    <dgm:cxn modelId="{84474AE0-068D-4AF3-BAB5-3BAB82ADF9E1}" type="presParOf" srcId="{F5EE1D56-63C0-EE43-A719-B954B02ABA09}" destId="{C4C2B272-53A9-754B-A474-12A5611AC9CE}" srcOrd="20" destOrd="0" presId="urn:microsoft.com/office/officeart/2005/8/layout/radial6"/>
    <dgm:cxn modelId="{3B8BF167-2D61-4DA5-B45C-F26C579367BD}" type="presParOf" srcId="{F5EE1D56-63C0-EE43-A719-B954B02ABA09}" destId="{03A3FE25-5249-BD44-97D4-0D736E492790}" srcOrd="21" destOrd="0" presId="urn:microsoft.com/office/officeart/2005/8/layout/radial6"/>
    <dgm:cxn modelId="{D0CC73CA-7CD0-4158-B139-01EE0A32A160}" type="presParOf" srcId="{F5EE1D56-63C0-EE43-A719-B954B02ABA09}" destId="{4F4350E8-7C37-C34B-9EF0-D06CA04EADCF}" srcOrd="22" destOrd="0" presId="urn:microsoft.com/office/officeart/2005/8/layout/radial6"/>
    <dgm:cxn modelId="{74DBA18C-1F94-4F92-B8D9-B41389CE554A}" type="presParOf" srcId="{F5EE1D56-63C0-EE43-A719-B954B02ABA09}" destId="{5272F6CB-B92D-E545-AB81-884ADA9E574D}" srcOrd="23" destOrd="0" presId="urn:microsoft.com/office/officeart/2005/8/layout/radial6"/>
    <dgm:cxn modelId="{9B1BC909-B22A-4007-8B64-B0394037887A}" type="presParOf" srcId="{F5EE1D56-63C0-EE43-A719-B954B02ABA09}" destId="{472E49B3-CE7E-BC4E-8E0E-CFE22BD56EA1}" srcOrd="24"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AF0773-8932-A348-B0E6-E6FC7E132BF8}" type="doc">
      <dgm:prSet loTypeId="urn:microsoft.com/office/officeart/2005/8/layout/hList7" loCatId="" qsTypeId="urn:microsoft.com/office/officeart/2005/8/quickstyle/simple4" qsCatId="simple" csTypeId="urn:microsoft.com/office/officeart/2005/8/colors/accent1_2" csCatId="accent1" phldr="1"/>
      <dgm:spPr/>
    </dgm:pt>
    <dgm:pt modelId="{960F6795-6F88-CB48-AE46-65C9B8DDF975}">
      <dgm:prSet phldrT="[Text]"/>
      <dgm:spPr>
        <a:xfrm>
          <a:off x="1237969"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en-US" dirty="0" smtClean="0">
              <a:solidFill>
                <a:srgbClr val="FFFFFF"/>
              </a:solidFill>
              <a:latin typeface="Arial"/>
              <a:ea typeface="+mn-ea"/>
              <a:cs typeface="+mn-cs"/>
            </a:rPr>
            <a:t>African Union</a:t>
          </a:r>
          <a:endParaRPr lang="en-US" dirty="0">
            <a:solidFill>
              <a:srgbClr val="FFFFFF"/>
            </a:solidFill>
            <a:latin typeface="Arial"/>
            <a:ea typeface="+mn-ea"/>
            <a:cs typeface="+mn-cs"/>
          </a:endParaRPr>
        </a:p>
      </dgm:t>
    </dgm:pt>
    <dgm:pt modelId="{4BEFF101-E2CE-7646-967D-A240ED6220FA}" type="parTrans" cxnId="{A7E4FEAB-461D-8B49-BCBC-99E91E792982}">
      <dgm:prSet/>
      <dgm:spPr/>
      <dgm:t>
        <a:bodyPr/>
        <a:lstStyle/>
        <a:p>
          <a:endParaRPr lang="en-US"/>
        </a:p>
      </dgm:t>
    </dgm:pt>
    <dgm:pt modelId="{6E889190-5D83-6346-B83F-4A7AEF135997}" type="sibTrans" cxnId="{A7E4FEAB-461D-8B49-BCBC-99E91E792982}">
      <dgm:prSet/>
      <dgm:spPr/>
      <dgm:t>
        <a:bodyPr/>
        <a:lstStyle/>
        <a:p>
          <a:endParaRPr lang="en-US"/>
        </a:p>
      </dgm:t>
    </dgm:pt>
    <dgm:pt modelId="{ECBE6110-106A-B54D-BA4A-F141B9727F94}">
      <dgm:prSet phldrT="[Text]"/>
      <dgm:spPr>
        <a:xfrm>
          <a:off x="3713727"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en-US" dirty="0" smtClean="0">
              <a:solidFill>
                <a:srgbClr val="FFFFFF"/>
              </a:solidFill>
              <a:latin typeface="Arial"/>
              <a:ea typeface="+mn-ea"/>
              <a:cs typeface="+mn-cs"/>
            </a:rPr>
            <a:t>2050 AIMS </a:t>
          </a:r>
          <a:endParaRPr lang="en-US" dirty="0">
            <a:solidFill>
              <a:srgbClr val="FFFFFF"/>
            </a:solidFill>
            <a:latin typeface="Arial"/>
            <a:ea typeface="+mn-ea"/>
            <a:cs typeface="+mn-cs"/>
          </a:endParaRPr>
        </a:p>
      </dgm:t>
    </dgm:pt>
    <dgm:pt modelId="{E5243A92-E009-8441-891C-FEBAFF80B77D}" type="parTrans" cxnId="{22F522C8-C859-D849-AE36-39DA611D6297}">
      <dgm:prSet/>
      <dgm:spPr/>
      <dgm:t>
        <a:bodyPr/>
        <a:lstStyle/>
        <a:p>
          <a:endParaRPr lang="en-US"/>
        </a:p>
      </dgm:t>
    </dgm:pt>
    <dgm:pt modelId="{64446FB6-3148-C94F-8D7A-FCE64CB86E19}" type="sibTrans" cxnId="{22F522C8-C859-D849-AE36-39DA611D6297}">
      <dgm:prSet/>
      <dgm:spPr/>
      <dgm:t>
        <a:bodyPr/>
        <a:lstStyle/>
        <a:p>
          <a:endParaRPr lang="en-US"/>
        </a:p>
      </dgm:t>
    </dgm:pt>
    <dgm:pt modelId="{C46DAF71-FA3A-DE4D-9C10-50CFD18F7E93}">
      <dgm:prSet phldrT="[Text]"/>
      <dgm:spPr>
        <a:xfrm>
          <a:off x="6189485"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en-US" dirty="0" smtClean="0">
              <a:solidFill>
                <a:srgbClr val="FFFFFF"/>
              </a:solidFill>
              <a:latin typeface="Arial"/>
              <a:ea typeface="+mn-ea"/>
              <a:cs typeface="+mn-cs"/>
            </a:rPr>
            <a:t>SADC Protocol on </a:t>
          </a:r>
          <a:r>
            <a:rPr lang="en-US" dirty="0" smtClean="0">
              <a:solidFill>
                <a:srgbClr val="FFFFFF"/>
              </a:solidFill>
              <a:latin typeface="Arial"/>
              <a:ea typeface="+mn-ea"/>
              <a:cs typeface="+mn-cs"/>
            </a:rPr>
            <a:t>Transport Communications </a:t>
          </a:r>
          <a:r>
            <a:rPr lang="en-US" dirty="0" smtClean="0">
              <a:solidFill>
                <a:srgbClr val="FFFFFF"/>
              </a:solidFill>
              <a:latin typeface="Arial"/>
              <a:ea typeface="+mn-ea"/>
              <a:cs typeface="+mn-cs"/>
            </a:rPr>
            <a:t>and </a:t>
          </a:r>
          <a:r>
            <a:rPr lang="en-US" dirty="0" smtClean="0">
              <a:solidFill>
                <a:srgbClr val="FFFFFF"/>
              </a:solidFill>
              <a:latin typeface="Arial"/>
              <a:ea typeface="+mn-ea"/>
              <a:cs typeface="+mn-cs"/>
            </a:rPr>
            <a:t>Meteorology </a:t>
          </a:r>
          <a:endParaRPr lang="en-US" dirty="0">
            <a:solidFill>
              <a:srgbClr val="FFFFFF"/>
            </a:solidFill>
            <a:latin typeface="Arial"/>
            <a:ea typeface="+mn-ea"/>
            <a:cs typeface="+mn-cs"/>
          </a:endParaRPr>
        </a:p>
      </dgm:t>
    </dgm:pt>
    <dgm:pt modelId="{83BD241E-94E8-C442-B88F-4F3B37C7BC05}" type="parTrans" cxnId="{568E7F8E-7544-C848-8166-980FE350E9D7}">
      <dgm:prSet/>
      <dgm:spPr/>
      <dgm:t>
        <a:bodyPr/>
        <a:lstStyle/>
        <a:p>
          <a:endParaRPr lang="en-US"/>
        </a:p>
      </dgm:t>
    </dgm:pt>
    <dgm:pt modelId="{CF160FEE-79D2-E042-94BA-0B3011EB6218}" type="sibTrans" cxnId="{568E7F8E-7544-C848-8166-980FE350E9D7}">
      <dgm:prSet/>
      <dgm:spPr/>
      <dgm:t>
        <a:bodyPr/>
        <a:lstStyle/>
        <a:p>
          <a:endParaRPr lang="en-US"/>
        </a:p>
      </dgm:t>
    </dgm:pt>
    <dgm:pt modelId="{13638E8C-C7D5-9D48-9D79-8B1B6614B144}">
      <dgm:prSet/>
      <dgm:spPr>
        <a:xfrm>
          <a:off x="2475848"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en-US" dirty="0" smtClean="0">
              <a:solidFill>
                <a:srgbClr val="FFFFFF"/>
              </a:solidFill>
              <a:latin typeface="Arial"/>
              <a:ea typeface="+mn-ea"/>
              <a:cs typeface="+mn-cs"/>
            </a:rPr>
            <a:t>African Maritime Charter and Plan of Action</a:t>
          </a:r>
          <a:endParaRPr lang="en-US" dirty="0">
            <a:solidFill>
              <a:srgbClr val="FFFFFF"/>
            </a:solidFill>
            <a:latin typeface="Arial"/>
            <a:ea typeface="+mn-ea"/>
            <a:cs typeface="+mn-cs"/>
          </a:endParaRPr>
        </a:p>
      </dgm:t>
    </dgm:pt>
    <dgm:pt modelId="{5FAD77DF-69BA-F443-99F4-FD710280850B}" type="parTrans" cxnId="{5FE25455-CE42-5241-AA34-808CEF1DF657}">
      <dgm:prSet/>
      <dgm:spPr/>
      <dgm:t>
        <a:bodyPr/>
        <a:lstStyle/>
        <a:p>
          <a:endParaRPr lang="en-US"/>
        </a:p>
      </dgm:t>
    </dgm:pt>
    <dgm:pt modelId="{FB67553D-4509-A543-B0D2-499D53DEBF3D}" type="sibTrans" cxnId="{5FE25455-CE42-5241-AA34-808CEF1DF657}">
      <dgm:prSet/>
      <dgm:spPr/>
      <dgm:t>
        <a:bodyPr/>
        <a:lstStyle/>
        <a:p>
          <a:endParaRPr lang="en-US"/>
        </a:p>
      </dgm:t>
    </dgm:pt>
    <dgm:pt modelId="{4CD4C893-932E-0543-BF00-FC978D3E3DF6}">
      <dgm:prSet/>
      <dgm:spPr>
        <a:xfrm>
          <a:off x="90"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pPr rtl="0"/>
          <a:r>
            <a:rPr kumimoji="0" lang="en-US" b="0" i="0" u="none" strike="noStrike" cap="none" normalizeH="0" baseline="0" dirty="0" smtClean="0">
              <a:ln>
                <a:noFill/>
              </a:ln>
              <a:solidFill>
                <a:srgbClr val="FFFFFF"/>
              </a:solidFill>
              <a:effectLst/>
              <a:latin typeface="Arial" charset="0"/>
              <a:ea typeface="+mn-ea"/>
              <a:cs typeface="+mn-cs"/>
            </a:rPr>
            <a:t>United Nations Convention on the Law Of the Sea</a:t>
          </a:r>
          <a:endParaRPr lang="en-US" dirty="0">
            <a:solidFill>
              <a:srgbClr val="FFFFFF"/>
            </a:solidFill>
            <a:latin typeface="Arial"/>
            <a:ea typeface="+mn-ea"/>
            <a:cs typeface="+mn-cs"/>
          </a:endParaRPr>
        </a:p>
      </dgm:t>
    </dgm:pt>
    <dgm:pt modelId="{28354330-6291-F649-8F76-F93E4AA87BCB}" type="parTrans" cxnId="{B3CA7EAA-85DE-AB4B-831A-E2234876C6A8}">
      <dgm:prSet/>
      <dgm:spPr/>
      <dgm:t>
        <a:bodyPr/>
        <a:lstStyle/>
        <a:p>
          <a:endParaRPr lang="en-US"/>
        </a:p>
      </dgm:t>
    </dgm:pt>
    <dgm:pt modelId="{FDBCF989-A9BC-4E44-9689-DF3FD234C6E2}" type="sibTrans" cxnId="{B3CA7EAA-85DE-AB4B-831A-E2234876C6A8}">
      <dgm:prSet/>
      <dgm:spPr/>
      <dgm:t>
        <a:bodyPr/>
        <a:lstStyle/>
        <a:p>
          <a:endParaRPr lang="en-US"/>
        </a:p>
      </dgm:t>
    </dgm:pt>
    <dgm:pt modelId="{AF323C1D-5098-6F48-8865-3BB9ECF81A47}">
      <dgm:prSet phldrT="[Text]"/>
      <dgm:spPr>
        <a:xfrm>
          <a:off x="4951606" y="0"/>
          <a:ext cx="1201824" cy="2683710"/>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en-US" dirty="0" smtClean="0">
              <a:solidFill>
                <a:srgbClr val="FFFFFF"/>
              </a:solidFill>
              <a:latin typeface="Arial"/>
              <a:ea typeface="+mn-ea"/>
              <a:cs typeface="+mn-cs"/>
            </a:rPr>
            <a:t> </a:t>
          </a:r>
          <a:r>
            <a:rPr lang="en-US" dirty="0" smtClean="0">
              <a:solidFill>
                <a:srgbClr val="FFFFFF"/>
              </a:solidFill>
              <a:latin typeface="Arial"/>
              <a:ea typeface="+mn-ea"/>
              <a:cs typeface="+mn-cs"/>
            </a:rPr>
            <a:t>Regional Economic Communities</a:t>
          </a:r>
          <a:endParaRPr lang="en-US" dirty="0">
            <a:solidFill>
              <a:srgbClr val="FFFFFF"/>
            </a:solidFill>
            <a:latin typeface="Arial"/>
            <a:ea typeface="+mn-ea"/>
            <a:cs typeface="+mn-cs"/>
          </a:endParaRPr>
        </a:p>
      </dgm:t>
    </dgm:pt>
    <dgm:pt modelId="{25D8A40C-B43F-AA4F-B510-66FFE008BF96}" type="parTrans" cxnId="{3A10BD1C-2672-2845-8C01-51D3DBA5E70A}">
      <dgm:prSet/>
      <dgm:spPr/>
      <dgm:t>
        <a:bodyPr/>
        <a:lstStyle/>
        <a:p>
          <a:endParaRPr lang="en-US"/>
        </a:p>
      </dgm:t>
    </dgm:pt>
    <dgm:pt modelId="{7B2CE164-59D8-2D44-96DC-6A6A705EC597}" type="sibTrans" cxnId="{3A10BD1C-2672-2845-8C01-51D3DBA5E70A}">
      <dgm:prSet/>
      <dgm:spPr/>
      <dgm:t>
        <a:bodyPr/>
        <a:lstStyle/>
        <a:p>
          <a:endParaRPr lang="en-US"/>
        </a:p>
      </dgm:t>
    </dgm:pt>
    <dgm:pt modelId="{722ADE76-4031-0149-A732-1F02A31DD10B}" type="pres">
      <dgm:prSet presAssocID="{E5AF0773-8932-A348-B0E6-E6FC7E132BF8}" presName="Name0" presStyleCnt="0">
        <dgm:presLayoutVars>
          <dgm:dir/>
          <dgm:resizeHandles val="exact"/>
        </dgm:presLayoutVars>
      </dgm:prSet>
      <dgm:spPr/>
    </dgm:pt>
    <dgm:pt modelId="{781B4A08-FB2E-7842-ACAB-FC9254D9F6DC}" type="pres">
      <dgm:prSet presAssocID="{E5AF0773-8932-A348-B0E6-E6FC7E132BF8}" presName="fgShape" presStyleLbl="fgShp" presStyleIdx="0" presStyleCnt="1" custFlipHor="1" custScaleX="41937" custScaleY="89291" custLinFactNeighborX="-24071" custLinFactNeighborY="830"/>
      <dgm:spPr>
        <a:xfrm flipH="1">
          <a:off x="632974" y="2171864"/>
          <a:ext cx="2851752" cy="359446"/>
        </a:xfrm>
        <a:prstGeom prst="leftRightArrow">
          <a:avLst/>
        </a:prstGeom>
        <a:solidFill>
          <a:srgbClr val="AAE2CA"/>
        </a:solidFill>
        <a:ln>
          <a:noFill/>
        </a:ln>
        <a:effectLst>
          <a:outerShdw blurRad="40000" dist="23000" dir="5400000" rotWithShape="0">
            <a:srgbClr val="000000">
              <a:alpha val="35000"/>
            </a:srgbClr>
          </a:outerShdw>
        </a:effectLst>
      </dgm:spPr>
    </dgm:pt>
    <dgm:pt modelId="{AA9C72D8-127A-DB46-98C4-CE346398C38F}" type="pres">
      <dgm:prSet presAssocID="{E5AF0773-8932-A348-B0E6-E6FC7E132BF8}" presName="linComp" presStyleCnt="0"/>
      <dgm:spPr/>
    </dgm:pt>
    <dgm:pt modelId="{251BC065-C98D-0443-A96E-407EF010E2BC}" type="pres">
      <dgm:prSet presAssocID="{4CD4C893-932E-0543-BF00-FC978D3E3DF6}" presName="compNode" presStyleCnt="0"/>
      <dgm:spPr/>
    </dgm:pt>
    <dgm:pt modelId="{C655E8E9-FBC4-0545-A183-E7B0F3D3635B}" type="pres">
      <dgm:prSet presAssocID="{4CD4C893-932E-0543-BF00-FC978D3E3DF6}" presName="bkgdShape" presStyleLbl="node1" presStyleIdx="0" presStyleCnt="6"/>
      <dgm:spPr/>
      <dgm:t>
        <a:bodyPr/>
        <a:lstStyle/>
        <a:p>
          <a:endParaRPr lang="en-US"/>
        </a:p>
      </dgm:t>
    </dgm:pt>
    <dgm:pt modelId="{E73E950C-FF77-E94C-8546-3F56CD7CD705}" type="pres">
      <dgm:prSet presAssocID="{4CD4C893-932E-0543-BF00-FC978D3E3DF6}" presName="nodeTx" presStyleLbl="node1" presStyleIdx="0" presStyleCnt="6">
        <dgm:presLayoutVars>
          <dgm:bulletEnabled val="1"/>
        </dgm:presLayoutVars>
      </dgm:prSet>
      <dgm:spPr/>
      <dgm:t>
        <a:bodyPr/>
        <a:lstStyle/>
        <a:p>
          <a:endParaRPr lang="en-US"/>
        </a:p>
      </dgm:t>
    </dgm:pt>
    <dgm:pt modelId="{776AE576-DDB1-474E-BC60-FD4013247552}" type="pres">
      <dgm:prSet presAssocID="{4CD4C893-932E-0543-BF00-FC978D3E3DF6}" presName="invisiNode" presStyleLbl="node1" presStyleIdx="0" presStyleCnt="6"/>
      <dgm:spPr/>
    </dgm:pt>
    <dgm:pt modelId="{6F647756-C711-7445-A098-194E1A0993C4}" type="pres">
      <dgm:prSet presAssocID="{4CD4C893-932E-0543-BF00-FC978D3E3DF6}" presName="imagNode" presStyleLbl="fgImgPlace1" presStyleIdx="0" presStyleCnt="6"/>
      <dgm:spPr>
        <a:xfrm>
          <a:off x="154164" y="161022"/>
          <a:ext cx="893675" cy="89367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a:ln>
          <a:noFill/>
        </a:ln>
        <a:effectLst>
          <a:outerShdw blurRad="40000" dist="23000" dir="5400000" rotWithShape="0">
            <a:srgbClr val="000000">
              <a:alpha val="35000"/>
            </a:srgbClr>
          </a:outerShdw>
        </a:effectLst>
      </dgm:spPr>
    </dgm:pt>
    <dgm:pt modelId="{48BB3450-1399-4346-9F50-FFA0F1D08C99}" type="pres">
      <dgm:prSet presAssocID="{FDBCF989-A9BC-4E44-9689-DF3FD234C6E2}" presName="sibTrans" presStyleLbl="sibTrans2D1" presStyleIdx="0" presStyleCnt="0"/>
      <dgm:spPr/>
      <dgm:t>
        <a:bodyPr/>
        <a:lstStyle/>
        <a:p>
          <a:endParaRPr lang="en-US"/>
        </a:p>
      </dgm:t>
    </dgm:pt>
    <dgm:pt modelId="{2C3635AA-19BD-2F4D-B0F6-2DCAB0784A3D}" type="pres">
      <dgm:prSet presAssocID="{960F6795-6F88-CB48-AE46-65C9B8DDF975}" presName="compNode" presStyleCnt="0"/>
      <dgm:spPr/>
    </dgm:pt>
    <dgm:pt modelId="{372BE830-FC91-B647-B8A1-6EC76466B248}" type="pres">
      <dgm:prSet presAssocID="{960F6795-6F88-CB48-AE46-65C9B8DDF975}" presName="bkgdShape" presStyleLbl="node1" presStyleIdx="1" presStyleCnt="6"/>
      <dgm:spPr/>
      <dgm:t>
        <a:bodyPr/>
        <a:lstStyle/>
        <a:p>
          <a:endParaRPr lang="en-US"/>
        </a:p>
      </dgm:t>
    </dgm:pt>
    <dgm:pt modelId="{5B29DA7D-407E-8A44-9103-CD207465F53A}" type="pres">
      <dgm:prSet presAssocID="{960F6795-6F88-CB48-AE46-65C9B8DDF975}" presName="nodeTx" presStyleLbl="node1" presStyleIdx="1" presStyleCnt="6">
        <dgm:presLayoutVars>
          <dgm:bulletEnabled val="1"/>
        </dgm:presLayoutVars>
      </dgm:prSet>
      <dgm:spPr/>
      <dgm:t>
        <a:bodyPr/>
        <a:lstStyle/>
        <a:p>
          <a:endParaRPr lang="en-US"/>
        </a:p>
      </dgm:t>
    </dgm:pt>
    <dgm:pt modelId="{5E8CD399-BA65-9E42-9F15-96533A7AB42D}" type="pres">
      <dgm:prSet presAssocID="{960F6795-6F88-CB48-AE46-65C9B8DDF975}" presName="invisiNode" presStyleLbl="node1" presStyleIdx="1" presStyleCnt="6"/>
      <dgm:spPr/>
    </dgm:pt>
    <dgm:pt modelId="{9010EE90-75C5-D84A-ADAF-9FF2DCF330C7}" type="pres">
      <dgm:prSet presAssocID="{960F6795-6F88-CB48-AE46-65C9B8DDF975}" presName="imagNode" presStyleLbl="fgImgPlace1" presStyleIdx="1" presStyleCnt="6"/>
      <dgm:spPr>
        <a:xfrm>
          <a:off x="1392043" y="161022"/>
          <a:ext cx="893675" cy="89367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8000" r="-8000"/>
          </a:stretch>
        </a:blipFill>
        <a:ln>
          <a:noFill/>
        </a:ln>
        <a:effectLst>
          <a:outerShdw blurRad="40000" dist="23000" dir="5400000" rotWithShape="0">
            <a:srgbClr val="000000">
              <a:alpha val="35000"/>
            </a:srgbClr>
          </a:outerShdw>
        </a:effectLst>
      </dgm:spPr>
    </dgm:pt>
    <dgm:pt modelId="{5A8212A2-AF1B-4740-9829-5B31A550868B}" type="pres">
      <dgm:prSet presAssocID="{6E889190-5D83-6346-B83F-4A7AEF135997}" presName="sibTrans" presStyleLbl="sibTrans2D1" presStyleIdx="0" presStyleCnt="0"/>
      <dgm:spPr/>
      <dgm:t>
        <a:bodyPr/>
        <a:lstStyle/>
        <a:p>
          <a:endParaRPr lang="en-US"/>
        </a:p>
      </dgm:t>
    </dgm:pt>
    <dgm:pt modelId="{D23A63FF-084E-AD46-8482-5B23A13854DE}" type="pres">
      <dgm:prSet presAssocID="{13638E8C-C7D5-9D48-9D79-8B1B6614B144}" presName="compNode" presStyleCnt="0"/>
      <dgm:spPr/>
    </dgm:pt>
    <dgm:pt modelId="{D835072A-8594-B843-918D-4C6DA14BB0AD}" type="pres">
      <dgm:prSet presAssocID="{13638E8C-C7D5-9D48-9D79-8B1B6614B144}" presName="bkgdShape" presStyleLbl="node1" presStyleIdx="2" presStyleCnt="6"/>
      <dgm:spPr/>
      <dgm:t>
        <a:bodyPr/>
        <a:lstStyle/>
        <a:p>
          <a:endParaRPr lang="en-US"/>
        </a:p>
      </dgm:t>
    </dgm:pt>
    <dgm:pt modelId="{9DFA7624-4784-9A48-8592-AA4E3FB003FC}" type="pres">
      <dgm:prSet presAssocID="{13638E8C-C7D5-9D48-9D79-8B1B6614B144}" presName="nodeTx" presStyleLbl="node1" presStyleIdx="2" presStyleCnt="6">
        <dgm:presLayoutVars>
          <dgm:bulletEnabled val="1"/>
        </dgm:presLayoutVars>
      </dgm:prSet>
      <dgm:spPr/>
      <dgm:t>
        <a:bodyPr/>
        <a:lstStyle/>
        <a:p>
          <a:endParaRPr lang="en-US"/>
        </a:p>
      </dgm:t>
    </dgm:pt>
    <dgm:pt modelId="{43CAF053-85CE-8B45-A47D-73E2B49D6744}" type="pres">
      <dgm:prSet presAssocID="{13638E8C-C7D5-9D48-9D79-8B1B6614B144}" presName="invisiNode" presStyleLbl="node1" presStyleIdx="2" presStyleCnt="6"/>
      <dgm:spPr/>
    </dgm:pt>
    <dgm:pt modelId="{360D47DF-D1C3-1749-A821-D0192BC36701}" type="pres">
      <dgm:prSet presAssocID="{13638E8C-C7D5-9D48-9D79-8B1B6614B144}" presName="imagNode" presStyleLbl="fgImgPlace1" presStyleIdx="2" presStyleCnt="6"/>
      <dgm:spPr>
        <a:xfrm>
          <a:off x="2629922" y="161022"/>
          <a:ext cx="893675" cy="89367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8000" r="-8000"/>
          </a:stretch>
        </a:blipFill>
        <a:ln>
          <a:noFill/>
        </a:ln>
        <a:effectLst>
          <a:outerShdw blurRad="40000" dist="23000" dir="5400000" rotWithShape="0">
            <a:srgbClr val="000000">
              <a:alpha val="35000"/>
            </a:srgbClr>
          </a:outerShdw>
        </a:effectLst>
      </dgm:spPr>
    </dgm:pt>
    <dgm:pt modelId="{534D98C9-3D6A-204B-978B-9D18EB912200}" type="pres">
      <dgm:prSet presAssocID="{FB67553D-4509-A543-B0D2-499D53DEBF3D}" presName="sibTrans" presStyleLbl="sibTrans2D1" presStyleIdx="0" presStyleCnt="0"/>
      <dgm:spPr/>
      <dgm:t>
        <a:bodyPr/>
        <a:lstStyle/>
        <a:p>
          <a:endParaRPr lang="en-US"/>
        </a:p>
      </dgm:t>
    </dgm:pt>
    <dgm:pt modelId="{D9EA8FBB-5FE7-DA44-B936-D1AA5A6FF7AA}" type="pres">
      <dgm:prSet presAssocID="{ECBE6110-106A-B54D-BA4A-F141B9727F94}" presName="compNode" presStyleCnt="0"/>
      <dgm:spPr/>
    </dgm:pt>
    <dgm:pt modelId="{C274DAE3-ABA8-DE4D-B119-36CD905257D6}" type="pres">
      <dgm:prSet presAssocID="{ECBE6110-106A-B54D-BA4A-F141B9727F94}" presName="bkgdShape" presStyleLbl="node1" presStyleIdx="3" presStyleCnt="6"/>
      <dgm:spPr/>
      <dgm:t>
        <a:bodyPr/>
        <a:lstStyle/>
        <a:p>
          <a:endParaRPr lang="en-US"/>
        </a:p>
      </dgm:t>
    </dgm:pt>
    <dgm:pt modelId="{5A7D813D-B540-5E41-AC06-2DA7DFD82FA2}" type="pres">
      <dgm:prSet presAssocID="{ECBE6110-106A-B54D-BA4A-F141B9727F94}" presName="nodeTx" presStyleLbl="node1" presStyleIdx="3" presStyleCnt="6">
        <dgm:presLayoutVars>
          <dgm:bulletEnabled val="1"/>
        </dgm:presLayoutVars>
      </dgm:prSet>
      <dgm:spPr/>
      <dgm:t>
        <a:bodyPr/>
        <a:lstStyle/>
        <a:p>
          <a:endParaRPr lang="en-US"/>
        </a:p>
      </dgm:t>
    </dgm:pt>
    <dgm:pt modelId="{2ECD3AF7-0A00-A848-B816-1865728AF9E8}" type="pres">
      <dgm:prSet presAssocID="{ECBE6110-106A-B54D-BA4A-F141B9727F94}" presName="invisiNode" presStyleLbl="node1" presStyleIdx="3" presStyleCnt="6"/>
      <dgm:spPr/>
    </dgm:pt>
    <dgm:pt modelId="{15BAC76B-CD33-2842-9422-43AB6672D77F}" type="pres">
      <dgm:prSet presAssocID="{ECBE6110-106A-B54D-BA4A-F141B9727F94}" presName="imagNode" presStyleLbl="fgImgPlace1" presStyleIdx="3" presStyleCnt="6"/>
      <dgm:spPr>
        <a:xfrm>
          <a:off x="3867801" y="161022"/>
          <a:ext cx="893675" cy="89367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9000" r="-9000"/>
          </a:stretch>
        </a:blipFill>
        <a:ln>
          <a:noFill/>
        </a:ln>
        <a:effectLst>
          <a:outerShdw blurRad="40000" dist="23000" dir="5400000" rotWithShape="0">
            <a:srgbClr val="000000">
              <a:alpha val="35000"/>
            </a:srgbClr>
          </a:outerShdw>
        </a:effectLst>
      </dgm:spPr>
    </dgm:pt>
    <dgm:pt modelId="{E61BADEB-FCFF-5A4A-A189-4BE8D1A11B8E}" type="pres">
      <dgm:prSet presAssocID="{64446FB6-3148-C94F-8D7A-FCE64CB86E19}" presName="sibTrans" presStyleLbl="sibTrans2D1" presStyleIdx="0" presStyleCnt="0"/>
      <dgm:spPr/>
      <dgm:t>
        <a:bodyPr/>
        <a:lstStyle/>
        <a:p>
          <a:endParaRPr lang="en-US"/>
        </a:p>
      </dgm:t>
    </dgm:pt>
    <dgm:pt modelId="{E1C2A7DC-4619-E24E-AE84-7A8A207CE18D}" type="pres">
      <dgm:prSet presAssocID="{AF323C1D-5098-6F48-8865-3BB9ECF81A47}" presName="compNode" presStyleCnt="0"/>
      <dgm:spPr/>
    </dgm:pt>
    <dgm:pt modelId="{E342E2FD-FC82-1B4B-BFC8-2F94A81143CD}" type="pres">
      <dgm:prSet presAssocID="{AF323C1D-5098-6F48-8865-3BB9ECF81A47}" presName="bkgdShape" presStyleLbl="node1" presStyleIdx="4" presStyleCnt="6"/>
      <dgm:spPr/>
      <dgm:t>
        <a:bodyPr/>
        <a:lstStyle/>
        <a:p>
          <a:endParaRPr lang="en-US"/>
        </a:p>
      </dgm:t>
    </dgm:pt>
    <dgm:pt modelId="{F5C90A8A-B3DD-B64E-9605-2A599BF78965}" type="pres">
      <dgm:prSet presAssocID="{AF323C1D-5098-6F48-8865-3BB9ECF81A47}" presName="nodeTx" presStyleLbl="node1" presStyleIdx="4" presStyleCnt="6">
        <dgm:presLayoutVars>
          <dgm:bulletEnabled val="1"/>
        </dgm:presLayoutVars>
      </dgm:prSet>
      <dgm:spPr/>
      <dgm:t>
        <a:bodyPr/>
        <a:lstStyle/>
        <a:p>
          <a:endParaRPr lang="en-US"/>
        </a:p>
      </dgm:t>
    </dgm:pt>
    <dgm:pt modelId="{36CB41BE-34B3-8B40-9B66-E98E6A924B7D}" type="pres">
      <dgm:prSet presAssocID="{AF323C1D-5098-6F48-8865-3BB9ECF81A47}" presName="invisiNode" presStyleLbl="node1" presStyleIdx="4" presStyleCnt="6"/>
      <dgm:spPr/>
    </dgm:pt>
    <dgm:pt modelId="{03C4F28C-3A91-D84C-99C5-FC9183D97D17}" type="pres">
      <dgm:prSet presAssocID="{AF323C1D-5098-6F48-8865-3BB9ECF81A47}" presName="imagNode" presStyleLbl="fgImgPlace1" presStyleIdx="4" presStyleCnt="6" custScaleX="98935" custScaleY="93791" custLinFactNeighborX="-1892" custLinFactNeighborY="289"/>
      <dgm:spPr>
        <a:xfrm>
          <a:off x="5509796" y="2150313"/>
          <a:ext cx="630318" cy="477928"/>
        </a:xfrm>
        <a:prstGeom prst="ellipse">
          <a:avLst/>
        </a:prstGeom>
        <a:blipFill rotWithShape="1">
          <a:blip xmlns:r="http://schemas.openxmlformats.org/officeDocument/2006/relationships" r:embed="rId4"/>
          <a:stretch>
            <a:fillRect/>
          </a:stretch>
        </a:blipFill>
        <a:ln>
          <a:noFill/>
        </a:ln>
        <a:effectLst>
          <a:outerShdw blurRad="40000" dist="23000" dir="5400000" rotWithShape="0">
            <a:srgbClr val="000000">
              <a:alpha val="35000"/>
            </a:srgbClr>
          </a:outerShdw>
        </a:effectLst>
      </dgm:spPr>
      <dgm:t>
        <a:bodyPr/>
        <a:lstStyle/>
        <a:p>
          <a:endParaRPr lang="en-US"/>
        </a:p>
      </dgm:t>
    </dgm:pt>
    <dgm:pt modelId="{8577E220-D05E-B541-8709-1CC5E681B9C9}" type="pres">
      <dgm:prSet presAssocID="{7B2CE164-59D8-2D44-96DC-6A6A705EC597}" presName="sibTrans" presStyleLbl="sibTrans2D1" presStyleIdx="0" presStyleCnt="0"/>
      <dgm:spPr/>
      <dgm:t>
        <a:bodyPr/>
        <a:lstStyle/>
        <a:p>
          <a:endParaRPr lang="en-US"/>
        </a:p>
      </dgm:t>
    </dgm:pt>
    <dgm:pt modelId="{B2DDA540-62EE-C341-AB89-124666EBEAA8}" type="pres">
      <dgm:prSet presAssocID="{C46DAF71-FA3A-DE4D-9C10-50CFD18F7E93}" presName="compNode" presStyleCnt="0"/>
      <dgm:spPr/>
    </dgm:pt>
    <dgm:pt modelId="{538ADF17-486F-2242-B3E3-AF31F7817B5A}" type="pres">
      <dgm:prSet presAssocID="{C46DAF71-FA3A-DE4D-9C10-50CFD18F7E93}" presName="bkgdShape" presStyleLbl="node1" presStyleIdx="5" presStyleCnt="6"/>
      <dgm:spPr/>
      <dgm:t>
        <a:bodyPr/>
        <a:lstStyle/>
        <a:p>
          <a:endParaRPr lang="en-US"/>
        </a:p>
      </dgm:t>
    </dgm:pt>
    <dgm:pt modelId="{7D81AE78-7DE0-754E-B4C0-A18E2186451A}" type="pres">
      <dgm:prSet presAssocID="{C46DAF71-FA3A-DE4D-9C10-50CFD18F7E93}" presName="nodeTx" presStyleLbl="node1" presStyleIdx="5" presStyleCnt="6">
        <dgm:presLayoutVars>
          <dgm:bulletEnabled val="1"/>
        </dgm:presLayoutVars>
      </dgm:prSet>
      <dgm:spPr/>
      <dgm:t>
        <a:bodyPr/>
        <a:lstStyle/>
        <a:p>
          <a:endParaRPr lang="en-US"/>
        </a:p>
      </dgm:t>
    </dgm:pt>
    <dgm:pt modelId="{CDAA21D8-4E4A-9F45-BD83-2AFA6A3A996F}" type="pres">
      <dgm:prSet presAssocID="{C46DAF71-FA3A-DE4D-9C10-50CFD18F7E93}" presName="invisiNode" presStyleLbl="node1" presStyleIdx="5" presStyleCnt="6"/>
      <dgm:spPr/>
    </dgm:pt>
    <dgm:pt modelId="{3048E9FD-9162-DC44-9507-3BD292DF992D}" type="pres">
      <dgm:prSet presAssocID="{C46DAF71-FA3A-DE4D-9C10-50CFD18F7E93}" presName="imagNode" presStyleLbl="fgImgPlace1" presStyleIdx="5" presStyleCnt="6" custLinFactNeighborX="496" custLinFactNeighborY="905"/>
      <dgm:spPr>
        <a:xfrm>
          <a:off x="6347992" y="169110"/>
          <a:ext cx="893675" cy="893675"/>
        </a:xfrm>
        <a:prstGeom prst="ellipse">
          <a:avLst/>
        </a:prstGeom>
        <a:blipFill rotWithShape="1">
          <a:blip xmlns:r="http://schemas.openxmlformats.org/officeDocument/2006/relationships" r:embed="rId5"/>
          <a:stretch>
            <a:fillRect/>
          </a:stretch>
        </a:blipFill>
        <a:ln>
          <a:noFill/>
        </a:ln>
        <a:effectLst>
          <a:outerShdw blurRad="40000" dist="23000" dir="5400000" rotWithShape="0">
            <a:srgbClr val="000000">
              <a:alpha val="35000"/>
            </a:srgbClr>
          </a:outerShdw>
        </a:effectLst>
      </dgm:spPr>
      <dgm:t>
        <a:bodyPr/>
        <a:lstStyle/>
        <a:p>
          <a:endParaRPr lang="en-US"/>
        </a:p>
      </dgm:t>
    </dgm:pt>
  </dgm:ptLst>
  <dgm:cxnLst>
    <dgm:cxn modelId="{81FB077E-117F-4CB2-9E79-72E88BFF611F}" type="presOf" srcId="{C46DAF71-FA3A-DE4D-9C10-50CFD18F7E93}" destId="{7D81AE78-7DE0-754E-B4C0-A18E2186451A}" srcOrd="1" destOrd="0" presId="urn:microsoft.com/office/officeart/2005/8/layout/hList7"/>
    <dgm:cxn modelId="{CB37D3E3-AEE5-4345-B83D-ADBD6388E808}" type="presOf" srcId="{AF323C1D-5098-6F48-8865-3BB9ECF81A47}" destId="{F5C90A8A-B3DD-B64E-9605-2A599BF78965}" srcOrd="1" destOrd="0" presId="urn:microsoft.com/office/officeart/2005/8/layout/hList7"/>
    <dgm:cxn modelId="{30F84B91-E9C8-461A-8788-EDE37680ADFE}" type="presOf" srcId="{FDBCF989-A9BC-4E44-9689-DF3FD234C6E2}" destId="{48BB3450-1399-4346-9F50-FFA0F1D08C99}" srcOrd="0" destOrd="0" presId="urn:microsoft.com/office/officeart/2005/8/layout/hList7"/>
    <dgm:cxn modelId="{568E7F8E-7544-C848-8166-980FE350E9D7}" srcId="{E5AF0773-8932-A348-B0E6-E6FC7E132BF8}" destId="{C46DAF71-FA3A-DE4D-9C10-50CFD18F7E93}" srcOrd="5" destOrd="0" parTransId="{83BD241E-94E8-C442-B88F-4F3B37C7BC05}" sibTransId="{CF160FEE-79D2-E042-94BA-0B3011EB6218}"/>
    <dgm:cxn modelId="{A74B29C5-FB0C-40B6-ADB7-C04F47802F51}" type="presOf" srcId="{64446FB6-3148-C94F-8D7A-FCE64CB86E19}" destId="{E61BADEB-FCFF-5A4A-A189-4BE8D1A11B8E}" srcOrd="0" destOrd="0" presId="urn:microsoft.com/office/officeart/2005/8/layout/hList7"/>
    <dgm:cxn modelId="{5FE25455-CE42-5241-AA34-808CEF1DF657}" srcId="{E5AF0773-8932-A348-B0E6-E6FC7E132BF8}" destId="{13638E8C-C7D5-9D48-9D79-8B1B6614B144}" srcOrd="2" destOrd="0" parTransId="{5FAD77DF-69BA-F443-99F4-FD710280850B}" sibTransId="{FB67553D-4509-A543-B0D2-499D53DEBF3D}"/>
    <dgm:cxn modelId="{AFEFC8DC-D209-4CCE-8576-7D0A204B48EC}" type="presOf" srcId="{FB67553D-4509-A543-B0D2-499D53DEBF3D}" destId="{534D98C9-3D6A-204B-978B-9D18EB912200}" srcOrd="0" destOrd="0" presId="urn:microsoft.com/office/officeart/2005/8/layout/hList7"/>
    <dgm:cxn modelId="{A7E4FEAB-461D-8B49-BCBC-99E91E792982}" srcId="{E5AF0773-8932-A348-B0E6-E6FC7E132BF8}" destId="{960F6795-6F88-CB48-AE46-65C9B8DDF975}" srcOrd="1" destOrd="0" parTransId="{4BEFF101-E2CE-7646-967D-A240ED6220FA}" sibTransId="{6E889190-5D83-6346-B83F-4A7AEF135997}"/>
    <dgm:cxn modelId="{D9DA12D7-277F-4CEA-8A97-168A953DD319}" type="presOf" srcId="{4CD4C893-932E-0543-BF00-FC978D3E3DF6}" destId="{C655E8E9-FBC4-0545-A183-E7B0F3D3635B}" srcOrd="0" destOrd="0" presId="urn:microsoft.com/office/officeart/2005/8/layout/hList7"/>
    <dgm:cxn modelId="{BE81201D-3DD5-42BF-95A6-F3B205F42068}" type="presOf" srcId="{960F6795-6F88-CB48-AE46-65C9B8DDF975}" destId="{372BE830-FC91-B647-B8A1-6EC76466B248}" srcOrd="0" destOrd="0" presId="urn:microsoft.com/office/officeart/2005/8/layout/hList7"/>
    <dgm:cxn modelId="{B3CA7EAA-85DE-AB4B-831A-E2234876C6A8}" srcId="{E5AF0773-8932-A348-B0E6-E6FC7E132BF8}" destId="{4CD4C893-932E-0543-BF00-FC978D3E3DF6}" srcOrd="0" destOrd="0" parTransId="{28354330-6291-F649-8F76-F93E4AA87BCB}" sibTransId="{FDBCF989-A9BC-4E44-9689-DF3FD234C6E2}"/>
    <dgm:cxn modelId="{412D6442-CE66-4F52-920F-B057327030EE}" type="presOf" srcId="{7B2CE164-59D8-2D44-96DC-6A6A705EC597}" destId="{8577E220-D05E-B541-8709-1CC5E681B9C9}" srcOrd="0" destOrd="0" presId="urn:microsoft.com/office/officeart/2005/8/layout/hList7"/>
    <dgm:cxn modelId="{22F522C8-C859-D849-AE36-39DA611D6297}" srcId="{E5AF0773-8932-A348-B0E6-E6FC7E132BF8}" destId="{ECBE6110-106A-B54D-BA4A-F141B9727F94}" srcOrd="3" destOrd="0" parTransId="{E5243A92-E009-8441-891C-FEBAFF80B77D}" sibTransId="{64446FB6-3148-C94F-8D7A-FCE64CB86E19}"/>
    <dgm:cxn modelId="{77AF25FD-FC97-444D-BFBF-2CF30C587EFC}" type="presOf" srcId="{13638E8C-C7D5-9D48-9D79-8B1B6614B144}" destId="{9DFA7624-4784-9A48-8592-AA4E3FB003FC}" srcOrd="1" destOrd="0" presId="urn:microsoft.com/office/officeart/2005/8/layout/hList7"/>
    <dgm:cxn modelId="{E5BF1842-5411-42B4-B266-C2AAA1DA2507}" type="presOf" srcId="{4CD4C893-932E-0543-BF00-FC978D3E3DF6}" destId="{E73E950C-FF77-E94C-8546-3F56CD7CD705}" srcOrd="1" destOrd="0" presId="urn:microsoft.com/office/officeart/2005/8/layout/hList7"/>
    <dgm:cxn modelId="{3924601D-F397-480E-A832-D8EED47BDC26}" type="presOf" srcId="{960F6795-6F88-CB48-AE46-65C9B8DDF975}" destId="{5B29DA7D-407E-8A44-9103-CD207465F53A}" srcOrd="1" destOrd="0" presId="urn:microsoft.com/office/officeart/2005/8/layout/hList7"/>
    <dgm:cxn modelId="{BC3A58EF-B7C8-4C58-8D85-B11F2849C42E}" type="presOf" srcId="{AF323C1D-5098-6F48-8865-3BB9ECF81A47}" destId="{E342E2FD-FC82-1B4B-BFC8-2F94A81143CD}" srcOrd="0" destOrd="0" presId="urn:microsoft.com/office/officeart/2005/8/layout/hList7"/>
    <dgm:cxn modelId="{C55CAF00-4387-42E8-A2A4-F92895C7C46A}" type="presOf" srcId="{C46DAF71-FA3A-DE4D-9C10-50CFD18F7E93}" destId="{538ADF17-486F-2242-B3E3-AF31F7817B5A}" srcOrd="0" destOrd="0" presId="urn:microsoft.com/office/officeart/2005/8/layout/hList7"/>
    <dgm:cxn modelId="{496DDA6D-55F7-4F65-8392-02E2DC255019}" type="presOf" srcId="{ECBE6110-106A-B54D-BA4A-F141B9727F94}" destId="{C274DAE3-ABA8-DE4D-B119-36CD905257D6}" srcOrd="0" destOrd="0" presId="urn:microsoft.com/office/officeart/2005/8/layout/hList7"/>
    <dgm:cxn modelId="{3A10BD1C-2672-2845-8C01-51D3DBA5E70A}" srcId="{E5AF0773-8932-A348-B0E6-E6FC7E132BF8}" destId="{AF323C1D-5098-6F48-8865-3BB9ECF81A47}" srcOrd="4" destOrd="0" parTransId="{25D8A40C-B43F-AA4F-B510-66FFE008BF96}" sibTransId="{7B2CE164-59D8-2D44-96DC-6A6A705EC597}"/>
    <dgm:cxn modelId="{57D7D0C6-304C-4F58-A99E-7ED4B6C33AE4}" type="presOf" srcId="{13638E8C-C7D5-9D48-9D79-8B1B6614B144}" destId="{D835072A-8594-B843-918D-4C6DA14BB0AD}" srcOrd="0" destOrd="0" presId="urn:microsoft.com/office/officeart/2005/8/layout/hList7"/>
    <dgm:cxn modelId="{7BB6489B-3A0C-420E-A6D0-3240F8757024}" type="presOf" srcId="{E5AF0773-8932-A348-B0E6-E6FC7E132BF8}" destId="{722ADE76-4031-0149-A732-1F02A31DD10B}" srcOrd="0" destOrd="0" presId="urn:microsoft.com/office/officeart/2005/8/layout/hList7"/>
    <dgm:cxn modelId="{71C2CF94-79A0-458B-8148-765FFE0DF050}" type="presOf" srcId="{ECBE6110-106A-B54D-BA4A-F141B9727F94}" destId="{5A7D813D-B540-5E41-AC06-2DA7DFD82FA2}" srcOrd="1" destOrd="0" presId="urn:microsoft.com/office/officeart/2005/8/layout/hList7"/>
    <dgm:cxn modelId="{E6787246-3622-47E5-8B7C-FCF8806F3318}" type="presOf" srcId="{6E889190-5D83-6346-B83F-4A7AEF135997}" destId="{5A8212A2-AF1B-4740-9829-5B31A550868B}" srcOrd="0" destOrd="0" presId="urn:microsoft.com/office/officeart/2005/8/layout/hList7"/>
    <dgm:cxn modelId="{6769E5FB-6FB8-49C2-9BC6-E0CABF72391D}" type="presParOf" srcId="{722ADE76-4031-0149-A732-1F02A31DD10B}" destId="{781B4A08-FB2E-7842-ACAB-FC9254D9F6DC}" srcOrd="0" destOrd="0" presId="urn:microsoft.com/office/officeart/2005/8/layout/hList7"/>
    <dgm:cxn modelId="{79E3F7BB-9E76-440F-BB1A-0629CB6EC17B}" type="presParOf" srcId="{722ADE76-4031-0149-A732-1F02A31DD10B}" destId="{AA9C72D8-127A-DB46-98C4-CE346398C38F}" srcOrd="1" destOrd="0" presId="urn:microsoft.com/office/officeart/2005/8/layout/hList7"/>
    <dgm:cxn modelId="{EC7947F6-855E-47A7-A2C6-D198B1C6DAD9}" type="presParOf" srcId="{AA9C72D8-127A-DB46-98C4-CE346398C38F}" destId="{251BC065-C98D-0443-A96E-407EF010E2BC}" srcOrd="0" destOrd="0" presId="urn:microsoft.com/office/officeart/2005/8/layout/hList7"/>
    <dgm:cxn modelId="{C013B124-ADFD-4CDB-8814-BE24BF258A60}" type="presParOf" srcId="{251BC065-C98D-0443-A96E-407EF010E2BC}" destId="{C655E8E9-FBC4-0545-A183-E7B0F3D3635B}" srcOrd="0" destOrd="0" presId="urn:microsoft.com/office/officeart/2005/8/layout/hList7"/>
    <dgm:cxn modelId="{48960F43-8F29-402E-83DA-27B9D526161C}" type="presParOf" srcId="{251BC065-C98D-0443-A96E-407EF010E2BC}" destId="{E73E950C-FF77-E94C-8546-3F56CD7CD705}" srcOrd="1" destOrd="0" presId="urn:microsoft.com/office/officeart/2005/8/layout/hList7"/>
    <dgm:cxn modelId="{8605CF23-72DC-4787-A564-5794B179E9AE}" type="presParOf" srcId="{251BC065-C98D-0443-A96E-407EF010E2BC}" destId="{776AE576-DDB1-474E-BC60-FD4013247552}" srcOrd="2" destOrd="0" presId="urn:microsoft.com/office/officeart/2005/8/layout/hList7"/>
    <dgm:cxn modelId="{DCE1C046-E17D-4E58-A7CC-4EE36D96AC4E}" type="presParOf" srcId="{251BC065-C98D-0443-A96E-407EF010E2BC}" destId="{6F647756-C711-7445-A098-194E1A0993C4}" srcOrd="3" destOrd="0" presId="urn:microsoft.com/office/officeart/2005/8/layout/hList7"/>
    <dgm:cxn modelId="{DD3A5A0E-C6ED-43B1-8E05-8425317870CD}" type="presParOf" srcId="{AA9C72D8-127A-DB46-98C4-CE346398C38F}" destId="{48BB3450-1399-4346-9F50-FFA0F1D08C99}" srcOrd="1" destOrd="0" presId="urn:microsoft.com/office/officeart/2005/8/layout/hList7"/>
    <dgm:cxn modelId="{83FAEF0A-0E23-4AE6-B6A1-D7EDBA720683}" type="presParOf" srcId="{AA9C72D8-127A-DB46-98C4-CE346398C38F}" destId="{2C3635AA-19BD-2F4D-B0F6-2DCAB0784A3D}" srcOrd="2" destOrd="0" presId="urn:microsoft.com/office/officeart/2005/8/layout/hList7"/>
    <dgm:cxn modelId="{23981752-1545-41BC-8DB7-2CC8A2FE8C9A}" type="presParOf" srcId="{2C3635AA-19BD-2F4D-B0F6-2DCAB0784A3D}" destId="{372BE830-FC91-B647-B8A1-6EC76466B248}" srcOrd="0" destOrd="0" presId="urn:microsoft.com/office/officeart/2005/8/layout/hList7"/>
    <dgm:cxn modelId="{CA07F9D9-B8A6-4426-B2CF-612DAD638E5A}" type="presParOf" srcId="{2C3635AA-19BD-2F4D-B0F6-2DCAB0784A3D}" destId="{5B29DA7D-407E-8A44-9103-CD207465F53A}" srcOrd="1" destOrd="0" presId="urn:microsoft.com/office/officeart/2005/8/layout/hList7"/>
    <dgm:cxn modelId="{2013E184-3193-474D-9224-CE036A907536}" type="presParOf" srcId="{2C3635AA-19BD-2F4D-B0F6-2DCAB0784A3D}" destId="{5E8CD399-BA65-9E42-9F15-96533A7AB42D}" srcOrd="2" destOrd="0" presId="urn:microsoft.com/office/officeart/2005/8/layout/hList7"/>
    <dgm:cxn modelId="{439AD61E-1EA1-4E60-BC54-DCFA43AC3C9C}" type="presParOf" srcId="{2C3635AA-19BD-2F4D-B0F6-2DCAB0784A3D}" destId="{9010EE90-75C5-D84A-ADAF-9FF2DCF330C7}" srcOrd="3" destOrd="0" presId="urn:microsoft.com/office/officeart/2005/8/layout/hList7"/>
    <dgm:cxn modelId="{F4BB1E36-FF8D-4986-9C18-56D66563654B}" type="presParOf" srcId="{AA9C72D8-127A-DB46-98C4-CE346398C38F}" destId="{5A8212A2-AF1B-4740-9829-5B31A550868B}" srcOrd="3" destOrd="0" presId="urn:microsoft.com/office/officeart/2005/8/layout/hList7"/>
    <dgm:cxn modelId="{F5A24CD8-95C3-4E84-B80B-20248D2C6F0B}" type="presParOf" srcId="{AA9C72D8-127A-DB46-98C4-CE346398C38F}" destId="{D23A63FF-084E-AD46-8482-5B23A13854DE}" srcOrd="4" destOrd="0" presId="urn:microsoft.com/office/officeart/2005/8/layout/hList7"/>
    <dgm:cxn modelId="{100FF29D-704B-453A-A35A-201A8DD7A981}" type="presParOf" srcId="{D23A63FF-084E-AD46-8482-5B23A13854DE}" destId="{D835072A-8594-B843-918D-4C6DA14BB0AD}" srcOrd="0" destOrd="0" presId="urn:microsoft.com/office/officeart/2005/8/layout/hList7"/>
    <dgm:cxn modelId="{CBD18D1C-D7E5-4147-85FC-E04F128FCB28}" type="presParOf" srcId="{D23A63FF-084E-AD46-8482-5B23A13854DE}" destId="{9DFA7624-4784-9A48-8592-AA4E3FB003FC}" srcOrd="1" destOrd="0" presId="urn:microsoft.com/office/officeart/2005/8/layout/hList7"/>
    <dgm:cxn modelId="{357AA0A0-5338-4B64-A9CF-A4205E997623}" type="presParOf" srcId="{D23A63FF-084E-AD46-8482-5B23A13854DE}" destId="{43CAF053-85CE-8B45-A47D-73E2B49D6744}" srcOrd="2" destOrd="0" presId="urn:microsoft.com/office/officeart/2005/8/layout/hList7"/>
    <dgm:cxn modelId="{994527F6-2487-4785-98AB-6522BE260056}" type="presParOf" srcId="{D23A63FF-084E-AD46-8482-5B23A13854DE}" destId="{360D47DF-D1C3-1749-A821-D0192BC36701}" srcOrd="3" destOrd="0" presId="urn:microsoft.com/office/officeart/2005/8/layout/hList7"/>
    <dgm:cxn modelId="{7776AFB8-754D-419A-8E02-CD9E94F569A4}" type="presParOf" srcId="{AA9C72D8-127A-DB46-98C4-CE346398C38F}" destId="{534D98C9-3D6A-204B-978B-9D18EB912200}" srcOrd="5" destOrd="0" presId="urn:microsoft.com/office/officeart/2005/8/layout/hList7"/>
    <dgm:cxn modelId="{F2BCDAB3-DE4F-4709-8940-842F4547831B}" type="presParOf" srcId="{AA9C72D8-127A-DB46-98C4-CE346398C38F}" destId="{D9EA8FBB-5FE7-DA44-B936-D1AA5A6FF7AA}" srcOrd="6" destOrd="0" presId="urn:microsoft.com/office/officeart/2005/8/layout/hList7"/>
    <dgm:cxn modelId="{F10BB6B3-C844-4254-AD01-01404C692CA5}" type="presParOf" srcId="{D9EA8FBB-5FE7-DA44-B936-D1AA5A6FF7AA}" destId="{C274DAE3-ABA8-DE4D-B119-36CD905257D6}" srcOrd="0" destOrd="0" presId="urn:microsoft.com/office/officeart/2005/8/layout/hList7"/>
    <dgm:cxn modelId="{CB506236-A520-4837-87C8-6D921029A116}" type="presParOf" srcId="{D9EA8FBB-5FE7-DA44-B936-D1AA5A6FF7AA}" destId="{5A7D813D-B540-5E41-AC06-2DA7DFD82FA2}" srcOrd="1" destOrd="0" presId="urn:microsoft.com/office/officeart/2005/8/layout/hList7"/>
    <dgm:cxn modelId="{F09DAE97-7B16-49E2-93CF-1831C9A17C72}" type="presParOf" srcId="{D9EA8FBB-5FE7-DA44-B936-D1AA5A6FF7AA}" destId="{2ECD3AF7-0A00-A848-B816-1865728AF9E8}" srcOrd="2" destOrd="0" presId="urn:microsoft.com/office/officeart/2005/8/layout/hList7"/>
    <dgm:cxn modelId="{A1B0F297-46A2-409F-A236-C44F334D211F}" type="presParOf" srcId="{D9EA8FBB-5FE7-DA44-B936-D1AA5A6FF7AA}" destId="{15BAC76B-CD33-2842-9422-43AB6672D77F}" srcOrd="3" destOrd="0" presId="urn:microsoft.com/office/officeart/2005/8/layout/hList7"/>
    <dgm:cxn modelId="{93FBC41E-D2F6-4ABC-9AE3-28EEDF752EE5}" type="presParOf" srcId="{AA9C72D8-127A-DB46-98C4-CE346398C38F}" destId="{E61BADEB-FCFF-5A4A-A189-4BE8D1A11B8E}" srcOrd="7" destOrd="0" presId="urn:microsoft.com/office/officeart/2005/8/layout/hList7"/>
    <dgm:cxn modelId="{590675E7-5A56-4E12-A802-8B21E234F46C}" type="presParOf" srcId="{AA9C72D8-127A-DB46-98C4-CE346398C38F}" destId="{E1C2A7DC-4619-E24E-AE84-7A8A207CE18D}" srcOrd="8" destOrd="0" presId="urn:microsoft.com/office/officeart/2005/8/layout/hList7"/>
    <dgm:cxn modelId="{7A44D3C8-AF20-4914-A0D7-231639724F37}" type="presParOf" srcId="{E1C2A7DC-4619-E24E-AE84-7A8A207CE18D}" destId="{E342E2FD-FC82-1B4B-BFC8-2F94A81143CD}" srcOrd="0" destOrd="0" presId="urn:microsoft.com/office/officeart/2005/8/layout/hList7"/>
    <dgm:cxn modelId="{C20307E0-9C8B-45AF-A9CC-AC58BD70FC68}" type="presParOf" srcId="{E1C2A7DC-4619-E24E-AE84-7A8A207CE18D}" destId="{F5C90A8A-B3DD-B64E-9605-2A599BF78965}" srcOrd="1" destOrd="0" presId="urn:microsoft.com/office/officeart/2005/8/layout/hList7"/>
    <dgm:cxn modelId="{00047918-0979-444A-A237-BE524D9F43DD}" type="presParOf" srcId="{E1C2A7DC-4619-E24E-AE84-7A8A207CE18D}" destId="{36CB41BE-34B3-8B40-9B66-E98E6A924B7D}" srcOrd="2" destOrd="0" presId="urn:microsoft.com/office/officeart/2005/8/layout/hList7"/>
    <dgm:cxn modelId="{55EA402A-1858-4312-ADCB-A281F9184D6E}" type="presParOf" srcId="{E1C2A7DC-4619-E24E-AE84-7A8A207CE18D}" destId="{03C4F28C-3A91-D84C-99C5-FC9183D97D17}" srcOrd="3" destOrd="0" presId="urn:microsoft.com/office/officeart/2005/8/layout/hList7"/>
    <dgm:cxn modelId="{DDB0C416-4778-4848-B1CD-41A7CBFC77BE}" type="presParOf" srcId="{AA9C72D8-127A-DB46-98C4-CE346398C38F}" destId="{8577E220-D05E-B541-8709-1CC5E681B9C9}" srcOrd="9" destOrd="0" presId="urn:microsoft.com/office/officeart/2005/8/layout/hList7"/>
    <dgm:cxn modelId="{ADF0447E-50C1-4DEC-BC65-A18E2FB9D5EE}" type="presParOf" srcId="{AA9C72D8-127A-DB46-98C4-CE346398C38F}" destId="{B2DDA540-62EE-C341-AB89-124666EBEAA8}" srcOrd="10" destOrd="0" presId="urn:microsoft.com/office/officeart/2005/8/layout/hList7"/>
    <dgm:cxn modelId="{D107CADC-C7A9-47C2-A4A5-CF32F4579918}" type="presParOf" srcId="{B2DDA540-62EE-C341-AB89-124666EBEAA8}" destId="{538ADF17-486F-2242-B3E3-AF31F7817B5A}" srcOrd="0" destOrd="0" presId="urn:microsoft.com/office/officeart/2005/8/layout/hList7"/>
    <dgm:cxn modelId="{B11CCAEA-517A-4DE1-913D-0AB41280736B}" type="presParOf" srcId="{B2DDA540-62EE-C341-AB89-124666EBEAA8}" destId="{7D81AE78-7DE0-754E-B4C0-A18E2186451A}" srcOrd="1" destOrd="0" presId="urn:microsoft.com/office/officeart/2005/8/layout/hList7"/>
    <dgm:cxn modelId="{22A86F37-574C-4D1C-8B5D-7D092A83B489}" type="presParOf" srcId="{B2DDA540-62EE-C341-AB89-124666EBEAA8}" destId="{CDAA21D8-4E4A-9F45-BD83-2AFA6A3A996F}" srcOrd="2" destOrd="0" presId="urn:microsoft.com/office/officeart/2005/8/layout/hList7"/>
    <dgm:cxn modelId="{DD3441D3-2588-433F-98BA-84B70109AA2A}" type="presParOf" srcId="{B2DDA540-62EE-C341-AB89-124666EBEAA8}" destId="{3048E9FD-9162-DC44-9507-3BD292DF992D}"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2E49B3-CE7E-BC4E-8E0E-CFE22BD56EA1}">
      <dsp:nvSpPr>
        <dsp:cNvPr id="0" name=""/>
        <dsp:cNvSpPr/>
      </dsp:nvSpPr>
      <dsp:spPr>
        <a:xfrm>
          <a:off x="2326999" y="468035"/>
          <a:ext cx="3836618" cy="3836618"/>
        </a:xfrm>
        <a:prstGeom prst="blockArc">
          <a:avLst>
            <a:gd name="adj1" fmla="val 13500000"/>
            <a:gd name="adj2" fmla="val 162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3A3FE25-5249-BD44-97D4-0D736E492790}">
      <dsp:nvSpPr>
        <dsp:cNvPr id="0" name=""/>
        <dsp:cNvSpPr/>
      </dsp:nvSpPr>
      <dsp:spPr>
        <a:xfrm>
          <a:off x="2326999" y="468035"/>
          <a:ext cx="3836618" cy="3836618"/>
        </a:xfrm>
        <a:prstGeom prst="blockArc">
          <a:avLst>
            <a:gd name="adj1" fmla="val 10800000"/>
            <a:gd name="adj2" fmla="val 135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18AB621-0F06-934C-B245-8B68F3420FF2}">
      <dsp:nvSpPr>
        <dsp:cNvPr id="0" name=""/>
        <dsp:cNvSpPr/>
      </dsp:nvSpPr>
      <dsp:spPr>
        <a:xfrm>
          <a:off x="2326999" y="468035"/>
          <a:ext cx="3836618" cy="3836618"/>
        </a:xfrm>
        <a:prstGeom prst="blockArc">
          <a:avLst>
            <a:gd name="adj1" fmla="val 8100000"/>
            <a:gd name="adj2" fmla="val 108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2FC79F3-E164-5A4F-B52C-96A294783913}">
      <dsp:nvSpPr>
        <dsp:cNvPr id="0" name=""/>
        <dsp:cNvSpPr/>
      </dsp:nvSpPr>
      <dsp:spPr>
        <a:xfrm>
          <a:off x="2326999" y="468035"/>
          <a:ext cx="3836618" cy="3836618"/>
        </a:xfrm>
        <a:prstGeom prst="blockArc">
          <a:avLst>
            <a:gd name="adj1" fmla="val 5400000"/>
            <a:gd name="adj2" fmla="val 81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4BECF2D2-256A-3C4B-B087-010C3F05AA9B}">
      <dsp:nvSpPr>
        <dsp:cNvPr id="0" name=""/>
        <dsp:cNvSpPr/>
      </dsp:nvSpPr>
      <dsp:spPr>
        <a:xfrm>
          <a:off x="2326999" y="468035"/>
          <a:ext cx="3836618" cy="3836618"/>
        </a:xfrm>
        <a:prstGeom prst="blockArc">
          <a:avLst>
            <a:gd name="adj1" fmla="val 2700000"/>
            <a:gd name="adj2" fmla="val 54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B7307D3B-AA74-1B4B-859D-3A6886D8A6B7}">
      <dsp:nvSpPr>
        <dsp:cNvPr id="0" name=""/>
        <dsp:cNvSpPr/>
      </dsp:nvSpPr>
      <dsp:spPr>
        <a:xfrm>
          <a:off x="2326999" y="468035"/>
          <a:ext cx="3836618" cy="3836618"/>
        </a:xfrm>
        <a:prstGeom prst="blockArc">
          <a:avLst>
            <a:gd name="adj1" fmla="val 0"/>
            <a:gd name="adj2" fmla="val 27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83AFEBAE-B58F-3B4D-BBD7-2B2DB63BF50F}">
      <dsp:nvSpPr>
        <dsp:cNvPr id="0" name=""/>
        <dsp:cNvSpPr/>
      </dsp:nvSpPr>
      <dsp:spPr>
        <a:xfrm>
          <a:off x="2326999" y="468035"/>
          <a:ext cx="3836618" cy="3836618"/>
        </a:xfrm>
        <a:prstGeom prst="blockArc">
          <a:avLst>
            <a:gd name="adj1" fmla="val 18900000"/>
            <a:gd name="adj2" fmla="val 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D72C82D-9F3E-274D-A9B9-E5DD5DC3CBF3}">
      <dsp:nvSpPr>
        <dsp:cNvPr id="0" name=""/>
        <dsp:cNvSpPr/>
      </dsp:nvSpPr>
      <dsp:spPr>
        <a:xfrm>
          <a:off x="2326999" y="468035"/>
          <a:ext cx="3836618" cy="3836618"/>
        </a:xfrm>
        <a:prstGeom prst="blockArc">
          <a:avLst>
            <a:gd name="adj1" fmla="val 16200000"/>
            <a:gd name="adj2" fmla="val 18900000"/>
            <a:gd name="adj3" fmla="val 3435"/>
          </a:avLst>
        </a:prstGeom>
        <a:solidFill>
          <a:srgbClr val="3333CC">
            <a:lumMod val="75000"/>
          </a:srgbClr>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07E8088-124C-B54D-8D6F-4FFBE781EDD4}">
      <dsp:nvSpPr>
        <dsp:cNvPr id="0" name=""/>
        <dsp:cNvSpPr/>
      </dsp:nvSpPr>
      <dsp:spPr>
        <a:xfrm>
          <a:off x="3592334" y="1733370"/>
          <a:ext cx="1305948" cy="1305948"/>
        </a:xfrm>
        <a:prstGeom prst="ellipse">
          <a:avLst/>
        </a:prstGeom>
        <a:solidFill>
          <a:srgbClr val="16A9D5"/>
        </a:solidFill>
        <a:ln>
          <a:noFill/>
        </a:ln>
        <a:effectLst>
          <a:glow rad="596900">
            <a:srgbClr val="000000">
              <a:alpha val="75000"/>
            </a:srgbClr>
          </a:glow>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FFFFFF"/>
              </a:solidFill>
              <a:latin typeface="Arial"/>
              <a:ea typeface="+mn-ea"/>
              <a:cs typeface="+mn-cs"/>
            </a:rPr>
            <a:t>African Maritime Domain</a:t>
          </a:r>
          <a:endParaRPr lang="en-US" sz="1800" kern="1200" dirty="0">
            <a:solidFill>
              <a:srgbClr val="FFFFFF"/>
            </a:solidFill>
            <a:latin typeface="Arial"/>
            <a:ea typeface="+mn-ea"/>
            <a:cs typeface="+mn-cs"/>
          </a:endParaRPr>
        </a:p>
      </dsp:txBody>
      <dsp:txXfrm>
        <a:off x="3783586" y="1924622"/>
        <a:ext cx="923444" cy="923444"/>
      </dsp:txXfrm>
    </dsp:sp>
    <dsp:sp modelId="{77C1F3E3-D606-3442-8211-3F126B5106A9}">
      <dsp:nvSpPr>
        <dsp:cNvPr id="0" name=""/>
        <dsp:cNvSpPr/>
      </dsp:nvSpPr>
      <dsp:spPr>
        <a:xfrm>
          <a:off x="3714471" y="-13646"/>
          <a:ext cx="1061673" cy="1029184"/>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en-US" sz="1050" kern="1200" dirty="0" smtClean="0">
              <a:solidFill>
                <a:srgbClr val="FFFFFF"/>
              </a:solidFill>
              <a:latin typeface="Arial"/>
              <a:ea typeface="+mn-ea"/>
              <a:cs typeface="+mn-cs"/>
            </a:rPr>
            <a:t>Maritime Institutions and Admin</a:t>
          </a:r>
          <a:endParaRPr lang="en-US" sz="1050" kern="1200" dirty="0">
            <a:solidFill>
              <a:srgbClr val="FFFFFF"/>
            </a:solidFill>
            <a:latin typeface="Arial"/>
            <a:ea typeface="+mn-ea"/>
            <a:cs typeface="+mn-cs"/>
          </a:endParaRPr>
        </a:p>
      </dsp:txBody>
      <dsp:txXfrm>
        <a:off x="3869949" y="137075"/>
        <a:ext cx="750717" cy="727742"/>
      </dsp:txXfrm>
    </dsp:sp>
    <dsp:sp modelId="{02A2D71D-D27E-5A4B-A253-D952F0F2A26E}">
      <dsp:nvSpPr>
        <dsp:cNvPr id="0" name=""/>
        <dsp:cNvSpPr/>
      </dsp:nvSpPr>
      <dsp:spPr>
        <a:xfrm>
          <a:off x="5009228" y="528998"/>
          <a:ext cx="1138518" cy="1048335"/>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en-US" sz="1050" kern="1200" dirty="0" smtClean="0">
              <a:solidFill>
                <a:srgbClr val="FFFFFF"/>
              </a:solidFill>
              <a:latin typeface="Arial"/>
              <a:ea typeface="+mn-ea"/>
              <a:cs typeface="+mn-cs"/>
            </a:rPr>
            <a:t>UNCLOS Enforcement </a:t>
          </a:r>
          <a:endParaRPr lang="en-US" sz="1050" kern="1200" dirty="0">
            <a:solidFill>
              <a:srgbClr val="FFFFFF"/>
            </a:solidFill>
            <a:latin typeface="Arial"/>
            <a:ea typeface="+mn-ea"/>
            <a:cs typeface="+mn-cs"/>
          </a:endParaRPr>
        </a:p>
      </dsp:txBody>
      <dsp:txXfrm>
        <a:off x="5175960" y="682523"/>
        <a:ext cx="805054" cy="741285"/>
      </dsp:txXfrm>
    </dsp:sp>
    <dsp:sp modelId="{E0798310-8E96-DE45-8B6F-EE6FD486AEA9}">
      <dsp:nvSpPr>
        <dsp:cNvPr id="0" name=""/>
        <dsp:cNvSpPr/>
      </dsp:nvSpPr>
      <dsp:spPr>
        <a:xfrm>
          <a:off x="5532643" y="1852331"/>
          <a:ext cx="1196128" cy="1068027"/>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smtClean="0">
              <a:solidFill>
                <a:srgbClr val="FFFFFF"/>
              </a:solidFill>
              <a:latin typeface="Arial"/>
              <a:ea typeface="+mn-ea"/>
              <a:cs typeface="+mn-cs"/>
            </a:rPr>
            <a:t>Safe Ships</a:t>
          </a:r>
          <a:endParaRPr lang="en-US" sz="1100" kern="1200" dirty="0">
            <a:solidFill>
              <a:srgbClr val="FFFFFF"/>
            </a:solidFill>
            <a:latin typeface="Arial"/>
            <a:ea typeface="+mn-ea"/>
            <a:cs typeface="+mn-cs"/>
          </a:endParaRPr>
        </a:p>
      </dsp:txBody>
      <dsp:txXfrm>
        <a:off x="5707812" y="2008740"/>
        <a:ext cx="845790" cy="755209"/>
      </dsp:txXfrm>
    </dsp:sp>
    <dsp:sp modelId="{DC904C24-E06F-5E47-BEB9-75A214A3A4B2}">
      <dsp:nvSpPr>
        <dsp:cNvPr id="0" name=""/>
        <dsp:cNvSpPr/>
      </dsp:nvSpPr>
      <dsp:spPr>
        <a:xfrm>
          <a:off x="4957788" y="3175664"/>
          <a:ext cx="1241398" cy="1087718"/>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smtClean="0">
              <a:solidFill>
                <a:srgbClr val="FFFFFF"/>
              </a:solidFill>
              <a:latin typeface="Arial"/>
              <a:ea typeface="+mn-ea"/>
              <a:cs typeface="+mn-cs"/>
            </a:rPr>
            <a:t>Secure Sea Trade</a:t>
          </a:r>
          <a:endParaRPr lang="en-US" sz="1100" kern="1200" dirty="0">
            <a:solidFill>
              <a:srgbClr val="FFFFFF"/>
            </a:solidFill>
            <a:latin typeface="Arial"/>
            <a:ea typeface="+mn-ea"/>
            <a:cs typeface="+mn-cs"/>
          </a:endParaRPr>
        </a:p>
      </dsp:txBody>
      <dsp:txXfrm>
        <a:off x="5139587" y="3334957"/>
        <a:ext cx="877800" cy="769132"/>
      </dsp:txXfrm>
    </dsp:sp>
    <dsp:sp modelId="{03A0D418-4F7D-F145-8587-928A4380DE32}">
      <dsp:nvSpPr>
        <dsp:cNvPr id="0" name=""/>
        <dsp:cNvSpPr/>
      </dsp:nvSpPr>
      <dsp:spPr>
        <a:xfrm>
          <a:off x="3643980" y="3841955"/>
          <a:ext cx="1202655" cy="859579"/>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dirty="0" smtClean="0">
              <a:solidFill>
                <a:srgbClr val="FFFFFF"/>
              </a:solidFill>
              <a:latin typeface="Arial"/>
              <a:ea typeface="+mn-ea"/>
              <a:cs typeface="+mn-cs"/>
            </a:rPr>
            <a:t>Clean African Seas</a:t>
          </a:r>
          <a:endParaRPr lang="en-US" sz="1100" kern="1200" dirty="0">
            <a:solidFill>
              <a:srgbClr val="FFFFFF"/>
            </a:solidFill>
            <a:latin typeface="Arial"/>
            <a:ea typeface="+mn-ea"/>
            <a:cs typeface="+mn-cs"/>
          </a:endParaRPr>
        </a:p>
      </dsp:txBody>
      <dsp:txXfrm>
        <a:off x="3820105" y="3967837"/>
        <a:ext cx="850405" cy="607815"/>
      </dsp:txXfrm>
    </dsp:sp>
    <dsp:sp modelId="{6E2237FA-ED46-B64C-9960-DAE0D1909187}">
      <dsp:nvSpPr>
        <dsp:cNvPr id="0" name=""/>
        <dsp:cNvSpPr/>
      </dsp:nvSpPr>
      <dsp:spPr>
        <a:xfrm>
          <a:off x="2324098" y="3189308"/>
          <a:ext cx="1176062" cy="1060430"/>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en-US" sz="1050" kern="1200" dirty="0" smtClean="0">
              <a:solidFill>
                <a:srgbClr val="FFFFFF"/>
              </a:solidFill>
              <a:latin typeface="Arial"/>
              <a:ea typeface="+mn-ea"/>
              <a:cs typeface="+mn-cs"/>
            </a:rPr>
            <a:t>Industry Development</a:t>
          </a:r>
          <a:endParaRPr lang="en-US" sz="1050" kern="1200" dirty="0">
            <a:solidFill>
              <a:srgbClr val="FFFFFF"/>
            </a:solidFill>
            <a:latin typeface="Arial"/>
            <a:ea typeface="+mn-ea"/>
            <a:cs typeface="+mn-cs"/>
          </a:endParaRPr>
        </a:p>
      </dsp:txBody>
      <dsp:txXfrm>
        <a:off x="2496328" y="3344604"/>
        <a:ext cx="831602" cy="749838"/>
      </dsp:txXfrm>
    </dsp:sp>
    <dsp:sp modelId="{B185EB4C-AEB1-7B46-9853-B713C29E951E}">
      <dsp:nvSpPr>
        <dsp:cNvPr id="0" name=""/>
        <dsp:cNvSpPr/>
      </dsp:nvSpPr>
      <dsp:spPr>
        <a:xfrm>
          <a:off x="1775465" y="1861674"/>
          <a:ext cx="1168886" cy="1049341"/>
        </a:xfrm>
        <a:prstGeom prst="ellipse">
          <a:avLst/>
        </a:prstGeom>
        <a:solidFill>
          <a:srgbClr val="16A9D5"/>
        </a:solidFill>
        <a:ln>
          <a:solidFill>
            <a:srgbClr val="16A9D5"/>
          </a:solid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en-US" sz="1050" kern="1200" dirty="0" smtClean="0">
              <a:solidFill>
                <a:srgbClr val="FFFFFF"/>
              </a:solidFill>
              <a:latin typeface="Arial"/>
              <a:ea typeface="+mn-ea"/>
              <a:cs typeface="+mn-cs"/>
            </a:rPr>
            <a:t>Investment in Maritime Infrastructure</a:t>
          </a:r>
          <a:endParaRPr lang="en-US" sz="1050" kern="1200" dirty="0">
            <a:solidFill>
              <a:srgbClr val="FFFFFF"/>
            </a:solidFill>
            <a:latin typeface="Arial"/>
            <a:ea typeface="+mn-ea"/>
            <a:cs typeface="+mn-cs"/>
          </a:endParaRPr>
        </a:p>
      </dsp:txBody>
      <dsp:txXfrm>
        <a:off x="1946644" y="2015346"/>
        <a:ext cx="826528" cy="741997"/>
      </dsp:txXfrm>
    </dsp:sp>
    <dsp:sp modelId="{4F4350E8-7C37-C34B-9EF0-D06CA04EADCF}">
      <dsp:nvSpPr>
        <dsp:cNvPr id="0" name=""/>
        <dsp:cNvSpPr/>
      </dsp:nvSpPr>
      <dsp:spPr>
        <a:xfrm>
          <a:off x="2313713" y="593940"/>
          <a:ext cx="1196832" cy="918451"/>
        </a:xfrm>
        <a:prstGeom prst="ellipse">
          <a:avLst/>
        </a:prstGeom>
        <a:solidFill>
          <a:srgbClr val="16A9D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r>
            <a:rPr lang="en-US" sz="1050" kern="1200" dirty="0" smtClean="0">
              <a:solidFill>
                <a:srgbClr val="FFFFFF"/>
              </a:solidFill>
              <a:latin typeface="Arial"/>
              <a:ea typeface="+mn-ea"/>
              <a:cs typeface="+mn-cs"/>
            </a:rPr>
            <a:t>Inland Waterways</a:t>
          </a:r>
          <a:endParaRPr lang="en-US" sz="1050" kern="1200" dirty="0">
            <a:solidFill>
              <a:srgbClr val="FFFFFF"/>
            </a:solidFill>
            <a:latin typeface="Arial"/>
            <a:ea typeface="+mn-ea"/>
            <a:cs typeface="+mn-cs"/>
          </a:endParaRPr>
        </a:p>
      </dsp:txBody>
      <dsp:txXfrm>
        <a:off x="2488985" y="728444"/>
        <a:ext cx="846288" cy="6494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5E8E9-FBC4-0545-A183-E7B0F3D3635B}">
      <dsp:nvSpPr>
        <dsp:cNvPr id="0" name=""/>
        <dsp:cNvSpPr/>
      </dsp:nvSpPr>
      <dsp:spPr>
        <a:xfrm>
          <a:off x="90"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rtl="0">
            <a:lnSpc>
              <a:spcPct val="90000"/>
            </a:lnSpc>
            <a:spcBef>
              <a:spcPct val="0"/>
            </a:spcBef>
            <a:spcAft>
              <a:spcPct val="35000"/>
            </a:spcAft>
          </a:pPr>
          <a:r>
            <a:rPr kumimoji="0" lang="en-US" sz="1000" b="0" i="0" u="none" strike="noStrike" kern="1200" cap="none" normalizeH="0" baseline="0" dirty="0" smtClean="0">
              <a:ln>
                <a:noFill/>
              </a:ln>
              <a:solidFill>
                <a:srgbClr val="FFFFFF"/>
              </a:solidFill>
              <a:effectLst/>
              <a:latin typeface="Arial" charset="0"/>
              <a:ea typeface="+mn-ea"/>
              <a:cs typeface="+mn-cs"/>
            </a:rPr>
            <a:t>United Nations Convention on the Law Of the Sea</a:t>
          </a:r>
          <a:endParaRPr lang="en-US" sz="1000" kern="1200" dirty="0">
            <a:solidFill>
              <a:srgbClr val="FFFFFF"/>
            </a:solidFill>
            <a:latin typeface="Arial"/>
            <a:ea typeface="+mn-ea"/>
            <a:cs typeface="+mn-cs"/>
          </a:endParaRPr>
        </a:p>
      </dsp:txBody>
      <dsp:txXfrm>
        <a:off x="31531" y="1104925"/>
        <a:ext cx="1138942" cy="1010602"/>
      </dsp:txXfrm>
    </dsp:sp>
    <dsp:sp modelId="{6F647756-C711-7445-A098-194E1A0993C4}">
      <dsp:nvSpPr>
        <dsp:cNvPr id="0" name=""/>
        <dsp:cNvSpPr/>
      </dsp:nvSpPr>
      <dsp:spPr>
        <a:xfrm>
          <a:off x="154164" y="161022"/>
          <a:ext cx="893675" cy="89367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 r="-1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372BE830-FC91-B647-B8A1-6EC76466B248}">
      <dsp:nvSpPr>
        <dsp:cNvPr id="0" name=""/>
        <dsp:cNvSpPr/>
      </dsp:nvSpPr>
      <dsp:spPr>
        <a:xfrm>
          <a:off x="1237969"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US" sz="1000" kern="1200" dirty="0" smtClean="0">
              <a:solidFill>
                <a:srgbClr val="FFFFFF"/>
              </a:solidFill>
              <a:latin typeface="Arial"/>
              <a:ea typeface="+mn-ea"/>
              <a:cs typeface="+mn-cs"/>
            </a:rPr>
            <a:t>African Union</a:t>
          </a:r>
          <a:endParaRPr lang="en-US" sz="1000" kern="1200" dirty="0">
            <a:solidFill>
              <a:srgbClr val="FFFFFF"/>
            </a:solidFill>
            <a:latin typeface="Arial"/>
            <a:ea typeface="+mn-ea"/>
            <a:cs typeface="+mn-cs"/>
          </a:endParaRPr>
        </a:p>
      </dsp:txBody>
      <dsp:txXfrm>
        <a:off x="1269410" y="1104925"/>
        <a:ext cx="1138942" cy="1010602"/>
      </dsp:txXfrm>
    </dsp:sp>
    <dsp:sp modelId="{9010EE90-75C5-D84A-ADAF-9FF2DCF330C7}">
      <dsp:nvSpPr>
        <dsp:cNvPr id="0" name=""/>
        <dsp:cNvSpPr/>
      </dsp:nvSpPr>
      <dsp:spPr>
        <a:xfrm>
          <a:off x="1392043" y="161022"/>
          <a:ext cx="893675" cy="89367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8000" r="-8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D835072A-8594-B843-918D-4C6DA14BB0AD}">
      <dsp:nvSpPr>
        <dsp:cNvPr id="0" name=""/>
        <dsp:cNvSpPr/>
      </dsp:nvSpPr>
      <dsp:spPr>
        <a:xfrm>
          <a:off x="2475848"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US" sz="1000" kern="1200" dirty="0" smtClean="0">
              <a:solidFill>
                <a:srgbClr val="FFFFFF"/>
              </a:solidFill>
              <a:latin typeface="Arial"/>
              <a:ea typeface="+mn-ea"/>
              <a:cs typeface="+mn-cs"/>
            </a:rPr>
            <a:t>African Maritime Charter and Plan of Action</a:t>
          </a:r>
          <a:endParaRPr lang="en-US" sz="1000" kern="1200" dirty="0">
            <a:solidFill>
              <a:srgbClr val="FFFFFF"/>
            </a:solidFill>
            <a:latin typeface="Arial"/>
            <a:ea typeface="+mn-ea"/>
            <a:cs typeface="+mn-cs"/>
          </a:endParaRPr>
        </a:p>
      </dsp:txBody>
      <dsp:txXfrm>
        <a:off x="2507289" y="1104925"/>
        <a:ext cx="1138942" cy="1010602"/>
      </dsp:txXfrm>
    </dsp:sp>
    <dsp:sp modelId="{360D47DF-D1C3-1749-A821-D0192BC36701}">
      <dsp:nvSpPr>
        <dsp:cNvPr id="0" name=""/>
        <dsp:cNvSpPr/>
      </dsp:nvSpPr>
      <dsp:spPr>
        <a:xfrm>
          <a:off x="2629922" y="161022"/>
          <a:ext cx="893675" cy="89367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8000" r="-8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274DAE3-ABA8-DE4D-B119-36CD905257D6}">
      <dsp:nvSpPr>
        <dsp:cNvPr id="0" name=""/>
        <dsp:cNvSpPr/>
      </dsp:nvSpPr>
      <dsp:spPr>
        <a:xfrm>
          <a:off x="3713727"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US" sz="1000" kern="1200" dirty="0" smtClean="0">
              <a:solidFill>
                <a:srgbClr val="FFFFFF"/>
              </a:solidFill>
              <a:latin typeface="Arial"/>
              <a:ea typeface="+mn-ea"/>
              <a:cs typeface="+mn-cs"/>
            </a:rPr>
            <a:t>2050 AIMS </a:t>
          </a:r>
          <a:endParaRPr lang="en-US" sz="1000" kern="1200" dirty="0">
            <a:solidFill>
              <a:srgbClr val="FFFFFF"/>
            </a:solidFill>
            <a:latin typeface="Arial"/>
            <a:ea typeface="+mn-ea"/>
            <a:cs typeface="+mn-cs"/>
          </a:endParaRPr>
        </a:p>
      </dsp:txBody>
      <dsp:txXfrm>
        <a:off x="3745168" y="1104925"/>
        <a:ext cx="1138942" cy="1010602"/>
      </dsp:txXfrm>
    </dsp:sp>
    <dsp:sp modelId="{15BAC76B-CD33-2842-9422-43AB6672D77F}">
      <dsp:nvSpPr>
        <dsp:cNvPr id="0" name=""/>
        <dsp:cNvSpPr/>
      </dsp:nvSpPr>
      <dsp:spPr>
        <a:xfrm>
          <a:off x="3867801" y="161022"/>
          <a:ext cx="893675" cy="89367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9000" r="-9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342E2FD-FC82-1B4B-BFC8-2F94A81143CD}">
      <dsp:nvSpPr>
        <dsp:cNvPr id="0" name=""/>
        <dsp:cNvSpPr/>
      </dsp:nvSpPr>
      <dsp:spPr>
        <a:xfrm>
          <a:off x="4951606"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US" sz="1000" kern="1200" dirty="0" smtClean="0">
              <a:solidFill>
                <a:srgbClr val="FFFFFF"/>
              </a:solidFill>
              <a:latin typeface="Arial"/>
              <a:ea typeface="+mn-ea"/>
              <a:cs typeface="+mn-cs"/>
            </a:rPr>
            <a:t> </a:t>
          </a:r>
          <a:r>
            <a:rPr lang="en-US" sz="1000" kern="1200" dirty="0" smtClean="0">
              <a:solidFill>
                <a:srgbClr val="FFFFFF"/>
              </a:solidFill>
              <a:latin typeface="Arial"/>
              <a:ea typeface="+mn-ea"/>
              <a:cs typeface="+mn-cs"/>
            </a:rPr>
            <a:t>Regional Economic Communities</a:t>
          </a:r>
          <a:endParaRPr lang="en-US" sz="1000" kern="1200" dirty="0">
            <a:solidFill>
              <a:srgbClr val="FFFFFF"/>
            </a:solidFill>
            <a:latin typeface="Arial"/>
            <a:ea typeface="+mn-ea"/>
            <a:cs typeface="+mn-cs"/>
          </a:endParaRPr>
        </a:p>
      </dsp:txBody>
      <dsp:txXfrm>
        <a:off x="4983047" y="1104925"/>
        <a:ext cx="1138942" cy="1010602"/>
      </dsp:txXfrm>
    </dsp:sp>
    <dsp:sp modelId="{03C4F28C-3A91-D84C-99C5-FC9183D97D17}">
      <dsp:nvSpPr>
        <dsp:cNvPr id="0" name=""/>
        <dsp:cNvSpPr/>
      </dsp:nvSpPr>
      <dsp:spPr>
        <a:xfrm>
          <a:off x="5093531" y="191349"/>
          <a:ext cx="884158" cy="838187"/>
        </a:xfrm>
        <a:prstGeom prst="ellipse">
          <a:avLst/>
        </a:prstGeom>
        <a:blipFill rotWithShape="1">
          <a:blip xmlns:r="http://schemas.openxmlformats.org/officeDocument/2006/relationships" r:embed="rId4"/>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538ADF17-486F-2242-B3E3-AF31F7817B5A}">
      <dsp:nvSpPr>
        <dsp:cNvPr id="0" name=""/>
        <dsp:cNvSpPr/>
      </dsp:nvSpPr>
      <dsp:spPr>
        <a:xfrm>
          <a:off x="6189485" y="0"/>
          <a:ext cx="1201824" cy="2683711"/>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444500">
            <a:lnSpc>
              <a:spcPct val="90000"/>
            </a:lnSpc>
            <a:spcBef>
              <a:spcPct val="0"/>
            </a:spcBef>
            <a:spcAft>
              <a:spcPct val="35000"/>
            </a:spcAft>
          </a:pPr>
          <a:r>
            <a:rPr lang="en-US" sz="1000" kern="1200" dirty="0" smtClean="0">
              <a:solidFill>
                <a:srgbClr val="FFFFFF"/>
              </a:solidFill>
              <a:latin typeface="Arial"/>
              <a:ea typeface="+mn-ea"/>
              <a:cs typeface="+mn-cs"/>
            </a:rPr>
            <a:t>SADC Protocol on </a:t>
          </a:r>
          <a:r>
            <a:rPr lang="en-US" sz="1000" kern="1200" dirty="0" smtClean="0">
              <a:solidFill>
                <a:srgbClr val="FFFFFF"/>
              </a:solidFill>
              <a:latin typeface="Arial"/>
              <a:ea typeface="+mn-ea"/>
              <a:cs typeface="+mn-cs"/>
            </a:rPr>
            <a:t>Transport Communications </a:t>
          </a:r>
          <a:r>
            <a:rPr lang="en-US" sz="1000" kern="1200" dirty="0" smtClean="0">
              <a:solidFill>
                <a:srgbClr val="FFFFFF"/>
              </a:solidFill>
              <a:latin typeface="Arial"/>
              <a:ea typeface="+mn-ea"/>
              <a:cs typeface="+mn-cs"/>
            </a:rPr>
            <a:t>and </a:t>
          </a:r>
          <a:r>
            <a:rPr lang="en-US" sz="1000" kern="1200" dirty="0" smtClean="0">
              <a:solidFill>
                <a:srgbClr val="FFFFFF"/>
              </a:solidFill>
              <a:latin typeface="Arial"/>
              <a:ea typeface="+mn-ea"/>
              <a:cs typeface="+mn-cs"/>
            </a:rPr>
            <a:t>Meteorology </a:t>
          </a:r>
          <a:endParaRPr lang="en-US" sz="1000" kern="1200" dirty="0">
            <a:solidFill>
              <a:srgbClr val="FFFFFF"/>
            </a:solidFill>
            <a:latin typeface="Arial"/>
            <a:ea typeface="+mn-ea"/>
            <a:cs typeface="+mn-cs"/>
          </a:endParaRPr>
        </a:p>
      </dsp:txBody>
      <dsp:txXfrm>
        <a:off x="6220926" y="1104925"/>
        <a:ext cx="1138942" cy="1010602"/>
      </dsp:txXfrm>
    </dsp:sp>
    <dsp:sp modelId="{3048E9FD-9162-DC44-9507-3BD292DF992D}">
      <dsp:nvSpPr>
        <dsp:cNvPr id="0" name=""/>
        <dsp:cNvSpPr/>
      </dsp:nvSpPr>
      <dsp:spPr>
        <a:xfrm>
          <a:off x="6347992" y="169110"/>
          <a:ext cx="893675" cy="893675"/>
        </a:xfrm>
        <a:prstGeom prst="ellipse">
          <a:avLst/>
        </a:prstGeom>
        <a:blipFill rotWithShape="1">
          <a:blip xmlns:r="http://schemas.openxmlformats.org/officeDocument/2006/relationships" r:embed="rId5"/>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81B4A08-FB2E-7842-ACAB-FC9254D9F6DC}">
      <dsp:nvSpPr>
        <dsp:cNvPr id="0" name=""/>
        <dsp:cNvSpPr/>
      </dsp:nvSpPr>
      <dsp:spPr>
        <a:xfrm flipH="1">
          <a:off x="632974" y="2171864"/>
          <a:ext cx="2851752" cy="359446"/>
        </a:xfrm>
        <a:prstGeom prst="leftRightArrow">
          <a:avLst/>
        </a:prstGeom>
        <a:solidFill>
          <a:srgbClr val="AAE2CA"/>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5A76C2-27D0-474E-8206-D7EFAA49C8A6}" type="datetimeFigureOut">
              <a:rPr lang="en-ZA" smtClean="0"/>
              <a:t>2014/05/22</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D07B8A-AB35-413B-AF0E-9A0E18FCFBCC}" type="slidenum">
              <a:rPr lang="en-ZA" smtClean="0"/>
              <a:t>‹#›</a:t>
            </a:fld>
            <a:endParaRPr lang="en-ZA" dirty="0"/>
          </a:p>
        </p:txBody>
      </p:sp>
    </p:spTree>
    <p:extLst>
      <p:ext uri="{BB962C8B-B14F-4D97-AF65-F5344CB8AC3E}">
        <p14:creationId xmlns:p14="http://schemas.microsoft.com/office/powerpoint/2010/main" val="2851378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D07B8A-AB35-413B-AF0E-9A0E18FCFBCC}" type="slidenum">
              <a:rPr lang="en-ZA" smtClean="0">
                <a:solidFill>
                  <a:prstClr val="black"/>
                </a:solidFill>
              </a:rPr>
              <a:pPr/>
              <a:t>3</a:t>
            </a:fld>
            <a:endParaRPr lang="en-ZA" dirty="0">
              <a:solidFill>
                <a:prstClr val="black"/>
              </a:solidFill>
            </a:endParaRPr>
          </a:p>
        </p:txBody>
      </p:sp>
    </p:spTree>
    <p:extLst>
      <p:ext uri="{BB962C8B-B14F-4D97-AF65-F5344CB8AC3E}">
        <p14:creationId xmlns:p14="http://schemas.microsoft.com/office/powerpoint/2010/main" val="1791001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1609361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630569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3362627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3592833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881784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486566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444904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2601873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2416006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247042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t>5/22/2014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4A1D4F4-7144-EC4C-8CBB-DF9744F06474}" type="slidenum">
              <a:rPr lang="en-US" smtClean="0"/>
              <a:t>‹#›</a:t>
            </a:fld>
            <a:endParaRPr lang="en-US" dirty="0"/>
          </a:p>
        </p:txBody>
      </p:sp>
    </p:spTree>
    <p:extLst>
      <p:ext uri="{BB962C8B-B14F-4D97-AF65-F5344CB8AC3E}">
        <p14:creationId xmlns:p14="http://schemas.microsoft.com/office/powerpoint/2010/main" val="3538434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_bottom ic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lgn="ctr">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Footer Placeholder 4"/>
          <p:cNvSpPr>
            <a:spLocks noGrp="1"/>
          </p:cNvSpPr>
          <p:nvPr>
            <p:ph type="ftr" sz="quarter" idx="10"/>
          </p:nvPr>
        </p:nvSpPr>
        <p:spPr>
          <a:xfrm>
            <a:off x="3527778" y="6356350"/>
            <a:ext cx="3904897" cy="365125"/>
          </a:xfrm>
        </p:spPr>
        <p:txBody>
          <a:bodyPr/>
          <a:lstStyle>
            <a:lvl1pPr>
              <a:defRPr/>
            </a:lvl1pPr>
          </a:lstStyle>
          <a:p>
            <a:pPr>
              <a:defRPr/>
            </a:pPr>
            <a:r>
              <a:rPr lang="en-US" dirty="0">
                <a:solidFill>
                  <a:prstClr val="black">
                    <a:tint val="75000"/>
                  </a:prstClr>
                </a:solidFill>
              </a:rPr>
              <a:t>© </a:t>
            </a:r>
            <a:r>
              <a:rPr lang="en-US" dirty="0" smtClean="0">
                <a:solidFill>
                  <a:prstClr val="black">
                    <a:tint val="75000"/>
                  </a:prstClr>
                </a:solidFill>
              </a:rPr>
              <a:t>2014 </a:t>
            </a:r>
            <a:r>
              <a:rPr lang="en-US" dirty="0">
                <a:solidFill>
                  <a:prstClr val="black">
                    <a:tint val="75000"/>
                  </a:prstClr>
                </a:solidFill>
              </a:rPr>
              <a:t>South African </a:t>
            </a:r>
            <a:r>
              <a:rPr lang="en-US" dirty="0" smtClean="0">
                <a:solidFill>
                  <a:prstClr val="black">
                    <a:tint val="75000"/>
                  </a:prstClr>
                </a:solidFill>
              </a:rPr>
              <a:t>Maritime Safety Authority </a:t>
            </a:r>
            <a:endParaRPr lang="en-US" dirty="0">
              <a:solidFill>
                <a:prstClr val="black">
                  <a:tint val="75000"/>
                </a:prstClr>
              </a:solidFill>
            </a:endParaRPr>
          </a:p>
        </p:txBody>
      </p:sp>
      <p:sp>
        <p:nvSpPr>
          <p:cNvPr id="5" name="Slide Number Placeholder 5"/>
          <p:cNvSpPr>
            <a:spLocks noGrp="1"/>
          </p:cNvSpPr>
          <p:nvPr>
            <p:ph type="sldNum" sz="quarter" idx="11"/>
          </p:nvPr>
        </p:nvSpPr>
        <p:spPr/>
        <p:txBody>
          <a:bodyPr/>
          <a:lstStyle>
            <a:lvl1pPr>
              <a:defRPr/>
            </a:lvl1pPr>
          </a:lstStyle>
          <a:p>
            <a:pPr>
              <a:defRPr/>
            </a:pPr>
            <a:fld id="{D116A2E8-17B6-49B4-B634-9A307B1C3CF2}"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6976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bottom icon">
    <p:spTree>
      <p:nvGrpSpPr>
        <p:cNvPr id="1" name=""/>
        <p:cNvGrpSpPr/>
        <p:nvPr/>
      </p:nvGrpSpPr>
      <p:grpSpPr>
        <a:xfrm>
          <a:off x="0" y="0"/>
          <a:ext cx="0" cy="0"/>
          <a:chOff x="0" y="0"/>
          <a:chExt cx="0" cy="0"/>
        </a:xfrm>
      </p:grpSpPr>
      <p:sp>
        <p:nvSpPr>
          <p:cNvPr id="4" name="Title 1"/>
          <p:cNvSpPr>
            <a:spLocks noGrp="1"/>
          </p:cNvSpPr>
          <p:nvPr>
            <p:ph type="title"/>
          </p:nvPr>
        </p:nvSpPr>
        <p:spPr>
          <a:xfrm>
            <a:off x="457200" y="424813"/>
            <a:ext cx="8229600" cy="832158"/>
          </a:xfrm>
          <a:prstGeom prst="rect">
            <a:avLst/>
          </a:prstGeom>
        </p:spPr>
        <p:txBody>
          <a:bodyPr anchor="ctr"/>
          <a:lstStyle/>
          <a:p>
            <a:r>
              <a:rPr lang="en-US" dirty="0" smtClean="0"/>
              <a:t>Click to edit Master title style</a:t>
            </a:r>
            <a:endParaRPr lang="en-US" dirty="0"/>
          </a:p>
        </p:txBody>
      </p:sp>
      <p:sp>
        <p:nvSpPr>
          <p:cNvPr id="5" name="Content Placeholder 2"/>
          <p:cNvSpPr>
            <a:spLocks noGrp="1"/>
          </p:cNvSpPr>
          <p:nvPr>
            <p:ph idx="1"/>
          </p:nvPr>
        </p:nvSpPr>
        <p:spPr>
          <a:xfrm>
            <a:off x="457200" y="1415626"/>
            <a:ext cx="8229600" cy="415354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ext Placeholder 3"/>
          <p:cNvSpPr>
            <a:spLocks noGrp="1"/>
          </p:cNvSpPr>
          <p:nvPr>
            <p:ph type="body" sz="half" idx="12"/>
          </p:nvPr>
        </p:nvSpPr>
        <p:spPr>
          <a:xfrm>
            <a:off x="457200" y="5572375"/>
            <a:ext cx="8229599"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4"/>
          <p:cNvSpPr>
            <a:spLocks noGrp="1"/>
          </p:cNvSpPr>
          <p:nvPr>
            <p:ph type="ftr" sz="quarter" idx="13"/>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7" name="Slide Number Placeholder 5"/>
          <p:cNvSpPr>
            <a:spLocks noGrp="1"/>
          </p:cNvSpPr>
          <p:nvPr>
            <p:ph type="sldNum" sz="quarter" idx="14"/>
          </p:nvPr>
        </p:nvSpPr>
        <p:spPr/>
        <p:txBody>
          <a:bodyPr/>
          <a:lstStyle>
            <a:lvl1pPr>
              <a:defRPr/>
            </a:lvl1pPr>
          </a:lstStyle>
          <a:p>
            <a:pPr>
              <a:defRPr/>
            </a:pPr>
            <a:fld id="{4F1EDB63-0468-4EA2-B48B-F8971F3B8FD4}"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29908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_bottom ico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Footer Placeholder 4"/>
          <p:cNvSpPr>
            <a:spLocks noGrp="1"/>
          </p:cNvSpPr>
          <p:nvPr>
            <p:ph type="ftr" sz="quarter" idx="10"/>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5" name="Slide Number Placeholder 5"/>
          <p:cNvSpPr>
            <a:spLocks noGrp="1"/>
          </p:cNvSpPr>
          <p:nvPr>
            <p:ph type="sldNum" sz="quarter" idx="11"/>
          </p:nvPr>
        </p:nvSpPr>
        <p:spPr/>
        <p:txBody>
          <a:bodyPr/>
          <a:lstStyle>
            <a:lvl1pPr>
              <a:defRPr/>
            </a:lvl1pPr>
          </a:lstStyle>
          <a:p>
            <a:pPr>
              <a:defRPr/>
            </a:pPr>
            <a:fld id="{EA6EF3B0-828A-4074-B15A-626CCEFA53B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499975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_bottom icon">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47254"/>
            <a:ext cx="4038600" cy="5416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447254"/>
            <a:ext cx="4038600" cy="5416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ext Placeholder 3"/>
          <p:cNvSpPr>
            <a:spLocks noGrp="1"/>
          </p:cNvSpPr>
          <p:nvPr>
            <p:ph type="body" sz="half" idx="12"/>
          </p:nvPr>
        </p:nvSpPr>
        <p:spPr>
          <a:xfrm>
            <a:off x="4645024" y="5858269"/>
            <a:ext cx="4041775"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Text Placeholder 3"/>
          <p:cNvSpPr>
            <a:spLocks noGrp="1"/>
          </p:cNvSpPr>
          <p:nvPr>
            <p:ph type="body" sz="half" idx="13"/>
          </p:nvPr>
        </p:nvSpPr>
        <p:spPr>
          <a:xfrm>
            <a:off x="457200" y="5858269"/>
            <a:ext cx="4041775"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4"/>
          <p:cNvSpPr>
            <a:spLocks noGrp="1"/>
          </p:cNvSpPr>
          <p:nvPr>
            <p:ph type="ftr" sz="quarter" idx="14"/>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9" name="Slide Number Placeholder 5"/>
          <p:cNvSpPr>
            <a:spLocks noGrp="1"/>
          </p:cNvSpPr>
          <p:nvPr>
            <p:ph type="sldNum" sz="quarter" idx="15"/>
          </p:nvPr>
        </p:nvSpPr>
        <p:spPr/>
        <p:txBody>
          <a:bodyPr/>
          <a:lstStyle>
            <a:lvl1pPr>
              <a:defRPr/>
            </a:lvl1pPr>
          </a:lstStyle>
          <a:p>
            <a:pPr>
              <a:defRPr/>
            </a:pPr>
            <a:fld id="{36DF0315-BEF4-4E18-86E1-2D1F9E109942}"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333413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_bottom ic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445219"/>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084981"/>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445219"/>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084981"/>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Text Placeholder 3"/>
          <p:cNvSpPr>
            <a:spLocks noGrp="1"/>
          </p:cNvSpPr>
          <p:nvPr>
            <p:ph type="body" sz="half" idx="12"/>
          </p:nvPr>
        </p:nvSpPr>
        <p:spPr>
          <a:xfrm>
            <a:off x="4645024" y="5036269"/>
            <a:ext cx="4041775"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13"/>
          </p:nvPr>
        </p:nvSpPr>
        <p:spPr>
          <a:xfrm>
            <a:off x="455613" y="5036269"/>
            <a:ext cx="4041775"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Footer Placeholder 4"/>
          <p:cNvSpPr>
            <a:spLocks noGrp="1"/>
          </p:cNvSpPr>
          <p:nvPr>
            <p:ph type="ftr" sz="quarter" idx="14"/>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11" name="Slide Number Placeholder 5"/>
          <p:cNvSpPr>
            <a:spLocks noGrp="1"/>
          </p:cNvSpPr>
          <p:nvPr>
            <p:ph type="sldNum" sz="quarter" idx="15"/>
          </p:nvPr>
        </p:nvSpPr>
        <p:spPr/>
        <p:txBody>
          <a:bodyPr/>
          <a:lstStyle>
            <a:lvl1pPr>
              <a:defRPr/>
            </a:lvl1pPr>
          </a:lstStyle>
          <a:p>
            <a:pPr>
              <a:defRPr/>
            </a:pPr>
            <a:fld id="{58A3DB93-EC98-4AD3-97EE-385C2440552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854114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_bottom icon">
    <p:spTree>
      <p:nvGrpSpPr>
        <p:cNvPr id="1" name=""/>
        <p:cNvGrpSpPr/>
        <p:nvPr/>
      </p:nvGrpSpPr>
      <p:grpSpPr>
        <a:xfrm>
          <a:off x="0" y="0"/>
          <a:ext cx="0" cy="0"/>
          <a:chOff x="0" y="0"/>
          <a:chExt cx="0" cy="0"/>
        </a:xfrm>
      </p:grpSpPr>
      <p:sp>
        <p:nvSpPr>
          <p:cNvPr id="2" name="Title 1"/>
          <p:cNvSpPr>
            <a:spLocks noGrp="1"/>
          </p:cNvSpPr>
          <p:nvPr>
            <p:ph type="title"/>
          </p:nvPr>
        </p:nvSpPr>
        <p:spPr>
          <a:xfrm>
            <a:off x="457200" y="446839"/>
            <a:ext cx="3008313" cy="683802"/>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446838"/>
            <a:ext cx="5111750" cy="524698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130642"/>
            <a:ext cx="3008313" cy="456318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Text Placeholder 3"/>
          <p:cNvSpPr>
            <a:spLocks noGrp="1"/>
          </p:cNvSpPr>
          <p:nvPr>
            <p:ph type="body" sz="half" idx="12"/>
          </p:nvPr>
        </p:nvSpPr>
        <p:spPr>
          <a:xfrm>
            <a:off x="3575050" y="5715416"/>
            <a:ext cx="5111749"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4"/>
          <p:cNvSpPr>
            <a:spLocks noGrp="1"/>
          </p:cNvSpPr>
          <p:nvPr>
            <p:ph type="ftr" sz="quarter" idx="13"/>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8" name="Slide Number Placeholder 5"/>
          <p:cNvSpPr>
            <a:spLocks noGrp="1"/>
          </p:cNvSpPr>
          <p:nvPr>
            <p:ph type="sldNum" sz="quarter" idx="14"/>
          </p:nvPr>
        </p:nvSpPr>
        <p:spPr/>
        <p:txBody>
          <a:bodyPr/>
          <a:lstStyle>
            <a:lvl1pPr>
              <a:defRPr/>
            </a:lvl1pPr>
          </a:lstStyle>
          <a:p>
            <a:pPr>
              <a:defRPr/>
            </a:pPr>
            <a:fld id="{08DF8E03-989A-4809-AB45-43F8546AF61D}"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868282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with Caption_bottom ic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861413"/>
            <a:ext cx="5486400" cy="333373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Text Placeholder 3"/>
          <p:cNvSpPr>
            <a:spLocks noGrp="1"/>
          </p:cNvSpPr>
          <p:nvPr>
            <p:ph type="body" sz="half" idx="12"/>
          </p:nvPr>
        </p:nvSpPr>
        <p:spPr>
          <a:xfrm>
            <a:off x="1792289" y="4195143"/>
            <a:ext cx="5486400"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4"/>
          <p:cNvSpPr>
            <a:spLocks noGrp="1"/>
          </p:cNvSpPr>
          <p:nvPr>
            <p:ph type="ftr" sz="quarter" idx="13"/>
          </p:nvPr>
        </p:nvSpPr>
        <p:spPr/>
        <p:txBody>
          <a:bodyPr/>
          <a:lstStyle>
            <a:lvl1pPr>
              <a:defRPr/>
            </a:lvl1pPr>
          </a:lstStyle>
          <a:p>
            <a:pPr>
              <a:defRPr/>
            </a:pPr>
            <a:r>
              <a:rPr lang="en-US" dirty="0">
                <a:solidFill>
                  <a:prstClr val="black">
                    <a:tint val="75000"/>
                  </a:prstClr>
                </a:solidFill>
              </a:rPr>
              <a:t>© 2013 South African Oil &amp; Gas Alliance</a:t>
            </a:r>
          </a:p>
        </p:txBody>
      </p:sp>
      <p:sp>
        <p:nvSpPr>
          <p:cNvPr id="8" name="Slide Number Placeholder 5"/>
          <p:cNvSpPr>
            <a:spLocks noGrp="1"/>
          </p:cNvSpPr>
          <p:nvPr>
            <p:ph type="sldNum" sz="quarter" idx="14"/>
          </p:nvPr>
        </p:nvSpPr>
        <p:spPr/>
        <p:txBody>
          <a:bodyPr/>
          <a:lstStyle>
            <a:lvl1pPr>
              <a:defRPr/>
            </a:lvl1pPr>
          </a:lstStyle>
          <a:p>
            <a:pPr>
              <a:defRPr/>
            </a:pPr>
            <a:fld id="{7B4778B7-E15C-4DDA-83FA-0F17DBB1103B}"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874177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Content_icon top">
    <p:spTree>
      <p:nvGrpSpPr>
        <p:cNvPr id="1" name=""/>
        <p:cNvGrpSpPr/>
        <p:nvPr/>
      </p:nvGrpSpPr>
      <p:grpSpPr>
        <a:xfrm>
          <a:off x="0" y="0"/>
          <a:ext cx="0" cy="0"/>
          <a:chOff x="0" y="0"/>
          <a:chExt cx="0" cy="0"/>
        </a:xfrm>
      </p:grpSpPr>
      <p:sp>
        <p:nvSpPr>
          <p:cNvPr id="4" name="Title 1"/>
          <p:cNvSpPr>
            <a:spLocks noGrp="1"/>
          </p:cNvSpPr>
          <p:nvPr>
            <p:ph type="title"/>
          </p:nvPr>
        </p:nvSpPr>
        <p:spPr>
          <a:xfrm>
            <a:off x="457200" y="1324071"/>
            <a:ext cx="8229600" cy="832158"/>
          </a:xfrm>
          <a:prstGeom prst="rect">
            <a:avLst/>
          </a:prstGeom>
        </p:spPr>
        <p:txBody>
          <a:bodyPr anchor="ctr"/>
          <a:lstStyle/>
          <a:p>
            <a:r>
              <a:rPr lang="en-US" dirty="0" smtClean="0"/>
              <a:t>Click to edit Master title style</a:t>
            </a:r>
            <a:endParaRPr lang="en-US" dirty="0"/>
          </a:p>
        </p:txBody>
      </p:sp>
      <p:sp>
        <p:nvSpPr>
          <p:cNvPr id="5" name="Content Placeholder 2"/>
          <p:cNvSpPr>
            <a:spLocks noGrp="1"/>
          </p:cNvSpPr>
          <p:nvPr>
            <p:ph idx="1"/>
          </p:nvPr>
        </p:nvSpPr>
        <p:spPr>
          <a:xfrm>
            <a:off x="457200" y="2314885"/>
            <a:ext cx="8229600" cy="34101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ext Placeholder 3"/>
          <p:cNvSpPr>
            <a:spLocks noGrp="1"/>
          </p:cNvSpPr>
          <p:nvPr>
            <p:ph type="body" sz="half" idx="12"/>
          </p:nvPr>
        </p:nvSpPr>
        <p:spPr>
          <a:xfrm>
            <a:off x="457200" y="5725023"/>
            <a:ext cx="8229599" cy="328186"/>
          </a:xfrm>
        </p:spPr>
        <p:txBody>
          <a:bodyPr>
            <a:normAutofit/>
          </a:bodyPr>
          <a:lstStyle>
            <a:lvl1pPr marL="0" indent="0" algn="r">
              <a:buNone/>
              <a:defRPr sz="10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4"/>
          <p:cNvSpPr>
            <a:spLocks noGrp="1"/>
          </p:cNvSpPr>
          <p:nvPr>
            <p:ph type="ftr" sz="quarter" idx="13"/>
          </p:nvPr>
        </p:nvSpPr>
        <p:spPr>
          <a:xfrm>
            <a:off x="4768850" y="6356350"/>
            <a:ext cx="2895600" cy="365125"/>
          </a:xfrm>
        </p:spPr>
        <p:txBody>
          <a:bodyPr/>
          <a:lstStyle>
            <a:lvl1pPr algn="ctr">
              <a:defRPr sz="1200" dirty="0" smtClean="0">
                <a:solidFill>
                  <a:schemeClr val="tx1">
                    <a:tint val="75000"/>
                  </a:schemeClr>
                </a:solidFill>
              </a:defRPr>
            </a:lvl1pPr>
          </a:lstStyle>
          <a:p>
            <a:pPr>
              <a:defRPr/>
            </a:pPr>
            <a:r>
              <a:rPr lang="en-US" dirty="0">
                <a:solidFill>
                  <a:prstClr val="black">
                    <a:tint val="75000"/>
                  </a:prstClr>
                </a:solidFill>
              </a:rPr>
              <a:t>© 2013 South African Oil &amp; Gas Alliance</a:t>
            </a:r>
          </a:p>
        </p:txBody>
      </p:sp>
      <p:sp>
        <p:nvSpPr>
          <p:cNvPr id="7" name="Slide Number Placeholder 5"/>
          <p:cNvSpPr>
            <a:spLocks noGrp="1"/>
          </p:cNvSpPr>
          <p:nvPr>
            <p:ph type="sldNum" sz="quarter" idx="14"/>
          </p:nvPr>
        </p:nvSpPr>
        <p:spPr>
          <a:xfrm>
            <a:off x="7802563" y="6356350"/>
            <a:ext cx="884237" cy="365125"/>
          </a:xfrm>
        </p:spPr>
        <p:txBody>
          <a:bodyPr/>
          <a:lstStyle>
            <a:lvl1pPr algn="r">
              <a:defRPr sz="1200" smtClean="0">
                <a:solidFill>
                  <a:schemeClr val="tx1">
                    <a:tint val="75000"/>
                  </a:schemeClr>
                </a:solidFill>
              </a:defRPr>
            </a:lvl1pPr>
          </a:lstStyle>
          <a:p>
            <a:pPr>
              <a:defRPr/>
            </a:pPr>
            <a:fld id="{77F32FFC-F1EF-42D4-9421-CC11C6AB2A32}"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657833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17013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840579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075111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840538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080147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942394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907592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272203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846765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4485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645454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280294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600095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068343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772207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192391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801564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20403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451018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022682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71113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01431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0187869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309271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22061535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0293648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215393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670486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165035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9724829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57287699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995225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1504040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557273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917844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944212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23662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706405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411181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6918578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4568762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2604996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1050471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7810473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2937929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3346843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865219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288265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445488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98918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331558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1594979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678299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38075334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09585164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821787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0733771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34084673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5903251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4240841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2209787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0901237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9398790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3537454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9737911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1545279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4701061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737065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6954209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26681689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3165096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1024606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8390926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641575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7102751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7878204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9766217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2163872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867367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6379764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7262084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066159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5793161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5516356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0124471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4381845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82316008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49676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3.jpeg"/><Relationship Id="rId5" Type="http://schemas.openxmlformats.org/officeDocument/2006/relationships/slideLayout" Target="../slideLayouts/slideLayout16.xml"/><Relationship Id="rId10"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jpe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4.jp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5.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image" Target="../media/image4.jpg"/><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6.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image" Target="../media/image4.jp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7.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image" Target="../media/image4.jpg"/><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8.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image" Target="../media/image4.jpg"/><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theme" Target="../theme/theme9.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image" Target="../media/image4.jpg"/><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theme" Target="../theme/theme10.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t>5/22/2014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t>‹#›</a:t>
            </a:fld>
            <a:endParaRPr lang="en-US" dirty="0"/>
          </a:p>
        </p:txBody>
      </p:sp>
      <p:pic>
        <p:nvPicPr>
          <p:cNvPr id="8" name="Picture 7" descr="SAMSA Powerpoint_NO type-20.jpg"/>
          <p:cNvPicPr>
            <a:picLocks noChangeAspect="1"/>
          </p:cNvPicPr>
          <p:nvPr userDrawn="1"/>
        </p:nvPicPr>
        <p:blipFill>
          <a:blip r:embed="rId13" cstate="print">
            <a:extLst>
              <a:ext uri="{28A0092B-C50C-407E-A947-70E740481C1C}">
                <a14:useLocalDpi xmlns:a14="http://schemas.microsoft.com/office/drawing/2010/main"/>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3146280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3074"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4537075" y="6356350"/>
            <a:ext cx="2895600" cy="365125"/>
          </a:xfrm>
          <a:prstGeom prst="rect">
            <a:avLst/>
          </a:prstGeom>
        </p:spPr>
        <p:txBody>
          <a:bodyPr vert="horz" lIns="91440" tIns="45720" rIns="91440" bIns="45720" rtlCol="0" anchor="ctr"/>
          <a:lstStyle>
            <a:lvl1pPr algn="ctr">
              <a:defRPr sz="1200" dirty="0" smtClean="0">
                <a:solidFill>
                  <a:schemeClr val="tx1">
                    <a:tint val="75000"/>
                  </a:schemeClr>
                </a:solidFill>
                <a:latin typeface="Franklin Gothic Book" charset="0"/>
                <a:ea typeface="ヒラギノ角ゴ Pro W3" charset="0"/>
                <a:cs typeface="ヒラギノ角ゴ Pro W3" charset="0"/>
              </a:defRPr>
            </a:lvl1pPr>
          </a:lstStyle>
          <a:p>
            <a:pPr fontAlgn="base">
              <a:spcBef>
                <a:spcPct val="0"/>
              </a:spcBef>
              <a:spcAft>
                <a:spcPct val="0"/>
              </a:spcAft>
              <a:defRPr/>
            </a:pPr>
            <a:r>
              <a:rPr lang="en-US" dirty="0">
                <a:solidFill>
                  <a:prstClr val="black">
                    <a:tint val="75000"/>
                  </a:prstClr>
                </a:solidFill>
              </a:rPr>
              <a:t>© 2013 South African Oil &amp; Gas Alliance</a:t>
            </a:r>
          </a:p>
        </p:txBody>
      </p:sp>
      <p:sp>
        <p:nvSpPr>
          <p:cNvPr id="6" name="Slide Number Placeholder 5"/>
          <p:cNvSpPr>
            <a:spLocks noGrp="1"/>
          </p:cNvSpPr>
          <p:nvPr>
            <p:ph type="sldNum" sz="quarter" idx="4"/>
          </p:nvPr>
        </p:nvSpPr>
        <p:spPr>
          <a:xfrm>
            <a:off x="7570788" y="6356350"/>
            <a:ext cx="884237" cy="365125"/>
          </a:xfrm>
          <a:prstGeom prst="rect">
            <a:avLst/>
          </a:prstGeom>
        </p:spPr>
        <p:txBody>
          <a:bodyPr vert="horz" lIns="91440" tIns="45720" rIns="91440" bIns="45720" rtlCol="0" anchor="ctr"/>
          <a:lstStyle>
            <a:lvl1pPr algn="r">
              <a:defRPr sz="1200" smtClean="0">
                <a:solidFill>
                  <a:schemeClr val="tx1">
                    <a:tint val="75000"/>
                  </a:schemeClr>
                </a:solidFill>
                <a:latin typeface="Franklin Gothic Book" charset="0"/>
                <a:ea typeface="ヒラギノ角ゴ Pro W3" charset="0"/>
                <a:cs typeface="ヒラギノ角ゴ Pro W3" charset="0"/>
              </a:defRPr>
            </a:lvl1pPr>
          </a:lstStyle>
          <a:p>
            <a:pPr fontAlgn="base">
              <a:spcBef>
                <a:spcPct val="0"/>
              </a:spcBef>
              <a:spcAft>
                <a:spcPct val="0"/>
              </a:spcAft>
              <a:defRPr/>
            </a:pPr>
            <a:fld id="{BE503C5E-B8D2-461B-B7AA-7B1D7FBE439A}"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pic>
        <p:nvPicPr>
          <p:cNvPr id="7" name="Picture 6" descr="SAMSA Powerpoint_NO type-01.jpg"/>
          <p:cNvPicPr>
            <a:picLocks noChangeAspect="1"/>
          </p:cNvPicPr>
          <p:nvPr userDrawn="1"/>
        </p:nvPicPr>
        <p:blipFill>
          <a:blip r:embed="rId11" cstate="print">
            <a:extLst>
              <a:ext uri="{28A0092B-C50C-407E-A947-70E740481C1C}">
                <a14:useLocalDpi xmlns:a14="http://schemas.microsoft.com/office/drawing/2010/main"/>
              </a:ext>
            </a:extLst>
          </a:blip>
          <a:stretch>
            <a:fillRect/>
          </a:stretch>
        </p:blipFill>
        <p:spPr>
          <a:xfrm>
            <a:off x="12160" y="0"/>
            <a:ext cx="9119681" cy="6858000"/>
          </a:xfrm>
          <a:prstGeom prst="rect">
            <a:avLst/>
          </a:prstGeom>
        </p:spPr>
      </p:pic>
    </p:spTree>
    <p:extLst>
      <p:ext uri="{BB962C8B-B14F-4D97-AF65-F5344CB8AC3E}">
        <p14:creationId xmlns:p14="http://schemas.microsoft.com/office/powerpoint/2010/main" val="5003685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Lst>
  <p:hf hdr="0" dt="0"/>
  <p:txStyles>
    <p:titleStyle>
      <a:lvl1pPr algn="r" defTabSz="457200" rtl="0" eaLnBrk="0" fontAlgn="base" hangingPunct="0">
        <a:spcBef>
          <a:spcPct val="0"/>
        </a:spcBef>
        <a:spcAft>
          <a:spcPct val="0"/>
        </a:spcAft>
        <a:defRPr sz="1600" kern="1200">
          <a:solidFill>
            <a:schemeClr val="tx1"/>
          </a:solidFill>
          <a:latin typeface="+mj-lt"/>
          <a:ea typeface="ヒラギノ角ゴ Pro W3" charset="0"/>
          <a:cs typeface="ヒラギノ角ゴ Pro W3" charset="0"/>
        </a:defRPr>
      </a:lvl1pPr>
      <a:lvl2pPr algn="r" defTabSz="457200" rtl="0" eaLnBrk="0" fontAlgn="base" hangingPunct="0">
        <a:spcBef>
          <a:spcPct val="0"/>
        </a:spcBef>
        <a:spcAft>
          <a:spcPct val="0"/>
        </a:spcAft>
        <a:defRPr sz="1600">
          <a:solidFill>
            <a:schemeClr val="tx1"/>
          </a:solidFill>
          <a:latin typeface="Calibri" charset="0"/>
          <a:ea typeface="ヒラギノ角ゴ Pro W3" charset="0"/>
          <a:cs typeface="ヒラギノ角ゴ Pro W3" charset="0"/>
        </a:defRPr>
      </a:lvl2pPr>
      <a:lvl3pPr algn="r" defTabSz="457200" rtl="0" eaLnBrk="0" fontAlgn="base" hangingPunct="0">
        <a:spcBef>
          <a:spcPct val="0"/>
        </a:spcBef>
        <a:spcAft>
          <a:spcPct val="0"/>
        </a:spcAft>
        <a:defRPr sz="1600">
          <a:solidFill>
            <a:schemeClr val="tx1"/>
          </a:solidFill>
          <a:latin typeface="Calibri" charset="0"/>
          <a:ea typeface="ヒラギノ角ゴ Pro W3" charset="0"/>
          <a:cs typeface="ヒラギノ角ゴ Pro W3" charset="0"/>
        </a:defRPr>
      </a:lvl3pPr>
      <a:lvl4pPr algn="r" defTabSz="457200" rtl="0" eaLnBrk="0" fontAlgn="base" hangingPunct="0">
        <a:spcBef>
          <a:spcPct val="0"/>
        </a:spcBef>
        <a:spcAft>
          <a:spcPct val="0"/>
        </a:spcAft>
        <a:defRPr sz="1600">
          <a:solidFill>
            <a:schemeClr val="tx1"/>
          </a:solidFill>
          <a:latin typeface="Calibri" charset="0"/>
          <a:ea typeface="ヒラギノ角ゴ Pro W3" charset="0"/>
          <a:cs typeface="ヒラギノ角ゴ Pro W3" charset="0"/>
        </a:defRPr>
      </a:lvl4pPr>
      <a:lvl5pPr algn="r" defTabSz="457200" rtl="0" eaLnBrk="0" fontAlgn="base" hangingPunct="0">
        <a:spcBef>
          <a:spcPct val="0"/>
        </a:spcBef>
        <a:spcAft>
          <a:spcPct val="0"/>
        </a:spcAft>
        <a:defRPr sz="1600">
          <a:solidFill>
            <a:schemeClr val="tx1"/>
          </a:solidFill>
          <a:latin typeface="Calibri" charset="0"/>
          <a:ea typeface="ヒラギノ角ゴ Pro W3" charset="0"/>
          <a:cs typeface="ヒラギノ角ゴ Pro W3" charset="0"/>
        </a:defRPr>
      </a:lvl5pPr>
      <a:lvl6pPr marL="457200" algn="r" defTabSz="457200" rtl="0" fontAlgn="base">
        <a:spcBef>
          <a:spcPct val="0"/>
        </a:spcBef>
        <a:spcAft>
          <a:spcPct val="0"/>
        </a:spcAft>
        <a:defRPr sz="1600">
          <a:solidFill>
            <a:schemeClr val="tx1"/>
          </a:solidFill>
          <a:latin typeface="Calibri" charset="0"/>
          <a:ea typeface="ヒラギノ角ゴ Pro W3" charset="0"/>
          <a:cs typeface="ヒラギノ角ゴ Pro W3" charset="0"/>
        </a:defRPr>
      </a:lvl6pPr>
      <a:lvl7pPr marL="914400" algn="r" defTabSz="457200" rtl="0" fontAlgn="base">
        <a:spcBef>
          <a:spcPct val="0"/>
        </a:spcBef>
        <a:spcAft>
          <a:spcPct val="0"/>
        </a:spcAft>
        <a:defRPr sz="1600">
          <a:solidFill>
            <a:schemeClr val="tx1"/>
          </a:solidFill>
          <a:latin typeface="Calibri" charset="0"/>
          <a:ea typeface="ヒラギノ角ゴ Pro W3" charset="0"/>
          <a:cs typeface="ヒラギノ角ゴ Pro W3" charset="0"/>
        </a:defRPr>
      </a:lvl7pPr>
      <a:lvl8pPr marL="1371600" algn="r" defTabSz="457200" rtl="0" fontAlgn="base">
        <a:spcBef>
          <a:spcPct val="0"/>
        </a:spcBef>
        <a:spcAft>
          <a:spcPct val="0"/>
        </a:spcAft>
        <a:defRPr sz="1600">
          <a:solidFill>
            <a:schemeClr val="tx1"/>
          </a:solidFill>
          <a:latin typeface="Calibri" charset="0"/>
          <a:ea typeface="ヒラギノ角ゴ Pro W3" charset="0"/>
          <a:cs typeface="ヒラギノ角ゴ Pro W3" charset="0"/>
        </a:defRPr>
      </a:lvl8pPr>
      <a:lvl9pPr marL="1828800" algn="r" defTabSz="457200" rtl="0" fontAlgn="base">
        <a:spcBef>
          <a:spcPct val="0"/>
        </a:spcBef>
        <a:spcAft>
          <a:spcPct val="0"/>
        </a:spcAft>
        <a:defRPr sz="1600">
          <a:solidFill>
            <a:schemeClr val="tx1"/>
          </a:solidFill>
          <a:latin typeface="Calibri" charset="0"/>
          <a:ea typeface="ヒラギノ角ゴ Pro W3" charset="0"/>
          <a:cs typeface="ヒラギノ角ゴ Pro W3"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ヒラギノ角ゴ Pro W3" charset="0"/>
          <a:cs typeface="ヒラギノ角ゴ Pro W3"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ヒラギノ角ゴ Pro W3" charset="0"/>
          <a:cs typeface="ヒラギノ角ゴ Pro W3"/>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ヒラギノ角ゴ Pro W3" charset="0"/>
          <a:cs typeface="ヒラギノ角ゴ Pro W3"/>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ヒラギノ角ゴ Pro W3" charset="0"/>
          <a:cs typeface="ヒラギノ角ゴ Pro W3"/>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ヒラギノ角ゴ Pro W3" charset="0"/>
          <a:cs typeface="ヒラギノ角ゴ Pro W3"/>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44478908"/>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cstate="print">
            <a:extLst>
              <a:ext uri="{28A0092B-C50C-407E-A947-70E740481C1C}">
                <a14:useLocalDpi xmlns:a14="http://schemas.microsoft.com/office/drawing/2010/main"/>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2372561914"/>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1343409858"/>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1457688757"/>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3005166979"/>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3259579214"/>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85602838"/>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6EBBA8-686E-F042-AD8E-603F7A4A2D03}" type="datetimeFigureOut">
              <a:rPr lang="en-US" smtClean="0">
                <a:solidFill>
                  <a:prstClr val="black">
                    <a:tint val="75000"/>
                  </a:prstClr>
                </a:solidFill>
              </a:rPr>
              <a:pPr/>
              <a:t>5/22/2014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1D4F4-7144-EC4C-8CBB-DF9744F06474}" type="slidenum">
              <a:rPr lang="en-US" smtClean="0">
                <a:solidFill>
                  <a:prstClr val="black">
                    <a:tint val="75000"/>
                  </a:prstClr>
                </a:solidFill>
              </a:rPr>
              <a:pPr/>
              <a:t>‹#›</a:t>
            </a:fld>
            <a:endParaRPr lang="en-US" dirty="0">
              <a:solidFill>
                <a:prstClr val="black">
                  <a:tint val="75000"/>
                </a:prstClr>
              </a:solidFill>
            </a:endParaRPr>
          </a:p>
        </p:txBody>
      </p:sp>
      <p:pic>
        <p:nvPicPr>
          <p:cNvPr id="8" name="Picture 7" descr="SAMSA Powerpoint_NO type-20.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160" y="1"/>
            <a:ext cx="9131840" cy="6858000"/>
          </a:xfrm>
          <a:prstGeom prst="rect">
            <a:avLst/>
          </a:prstGeom>
        </p:spPr>
      </p:pic>
    </p:spTree>
    <p:extLst>
      <p:ext uri="{BB962C8B-B14F-4D97-AF65-F5344CB8AC3E}">
        <p14:creationId xmlns:p14="http://schemas.microsoft.com/office/powerpoint/2010/main" val="2362841030"/>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4.jpg"/><Relationship Id="rId1" Type="http://schemas.openxmlformats.org/officeDocument/2006/relationships/slideLayout" Target="../slideLayouts/slideLayout21.xml"/><Relationship Id="rId4" Type="http://schemas.openxmlformats.org/officeDocument/2006/relationships/image" Target="../media/image12.emf"/></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8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7.xml"/></Relationships>
</file>

<file path=ppt/slides/_rels/slide1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slideLayout" Target="../slideLayouts/slideLayout70.xml"/><Relationship Id="rId1" Type="http://schemas.openxmlformats.org/officeDocument/2006/relationships/vmlDrawing" Target="../drawings/vmlDrawing1.vml"/><Relationship Id="rId6" Type="http://schemas.openxmlformats.org/officeDocument/2006/relationships/image" Target="../media/image29.emf"/><Relationship Id="rId5" Type="http://schemas.openxmlformats.org/officeDocument/2006/relationships/image" Target="../media/image27.png"/><Relationship Id="rId4" Type="http://schemas.openxmlformats.org/officeDocument/2006/relationships/package" Target="../embeddings/Microsoft_Word_Document1.docx"/></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40077" y="4762499"/>
            <a:ext cx="7786512" cy="1495425"/>
          </a:xfrm>
        </p:spPr>
        <p:txBody>
          <a:bodyPr/>
          <a:lstStyle/>
          <a:p>
            <a:pPr lvl="0" algn="l" defTabSz="449263" eaLnBrk="1" hangingPunct="1">
              <a:spcBef>
                <a:spcPct val="0"/>
              </a:spcBef>
            </a:pPr>
            <a:r>
              <a:rPr lang="en-US" sz="2000" b="1" dirty="0" smtClean="0">
                <a:solidFill>
                  <a:schemeClr val="tx2">
                    <a:lumMod val="60000"/>
                    <a:lumOff val="40000"/>
                  </a:schemeClr>
                </a:solidFill>
                <a:latin typeface="Arial"/>
                <a:cs typeface="Arial"/>
              </a:rPr>
              <a:t>African Renaissance Conference - Implications </a:t>
            </a:r>
            <a:r>
              <a:rPr lang="en-US" sz="2000" b="1" dirty="0">
                <a:solidFill>
                  <a:schemeClr val="tx2">
                    <a:lumMod val="60000"/>
                    <a:lumOff val="40000"/>
                  </a:schemeClr>
                </a:solidFill>
                <a:latin typeface="Arial"/>
                <a:cs typeface="Arial"/>
              </a:rPr>
              <a:t>of the African Maritime Charter and </a:t>
            </a:r>
            <a:r>
              <a:rPr lang="en-US" sz="2000" b="1" dirty="0" smtClean="0">
                <a:solidFill>
                  <a:schemeClr val="tx2">
                    <a:lumMod val="60000"/>
                    <a:lumOff val="40000"/>
                  </a:schemeClr>
                </a:solidFill>
                <a:latin typeface="Arial"/>
                <a:cs typeface="Arial"/>
              </a:rPr>
              <a:t>AIMS 2050</a:t>
            </a:r>
          </a:p>
          <a:p>
            <a:pPr algn="l"/>
            <a:r>
              <a:rPr lang="en-US" sz="1800" b="1" dirty="0" smtClean="0">
                <a:solidFill>
                  <a:schemeClr val="tx2">
                    <a:lumMod val="60000"/>
                    <a:lumOff val="40000"/>
                  </a:schemeClr>
                </a:solidFill>
                <a:latin typeface="Arial"/>
                <a:cs typeface="Arial"/>
              </a:rPr>
              <a:t>Commander Tsietsi Mokhele</a:t>
            </a:r>
          </a:p>
          <a:p>
            <a:pPr algn="l"/>
            <a:r>
              <a:rPr lang="en-US" sz="1800" b="1" dirty="0" smtClean="0">
                <a:solidFill>
                  <a:schemeClr val="tx2">
                    <a:lumMod val="60000"/>
                    <a:lumOff val="40000"/>
                  </a:schemeClr>
                </a:solidFill>
                <a:latin typeface="Arial"/>
                <a:cs typeface="Arial"/>
              </a:rPr>
              <a:t>SAMSA</a:t>
            </a:r>
          </a:p>
        </p:txBody>
      </p:sp>
      <p:sp>
        <p:nvSpPr>
          <p:cNvPr id="5" name="Slide Number Placeholder 4"/>
          <p:cNvSpPr>
            <a:spLocks noGrp="1"/>
          </p:cNvSpPr>
          <p:nvPr>
            <p:ph type="sldNum" sz="quarter" idx="11"/>
          </p:nvPr>
        </p:nvSpPr>
        <p:spPr/>
        <p:txBody>
          <a:bodyPr/>
          <a:lstStyle/>
          <a:p>
            <a:pPr>
              <a:defRPr/>
            </a:pPr>
            <a:fld id="{D116A2E8-17B6-49B4-B634-9A307B1C3CF2}" type="slidenum">
              <a:rPr lang="en-US" smtClean="0">
                <a:solidFill>
                  <a:prstClr val="black">
                    <a:tint val="75000"/>
                  </a:prstClr>
                </a:solidFill>
              </a:rPr>
              <a:pPr>
                <a:defRPr/>
              </a:pPr>
              <a:t>1</a:t>
            </a:fld>
            <a:endParaRPr lang="en-US" dirty="0">
              <a:solidFill>
                <a:prstClr val="black">
                  <a:tint val="75000"/>
                </a:prstClr>
              </a:solidFill>
            </a:endParaRPr>
          </a:p>
        </p:txBody>
      </p:sp>
    </p:spTree>
    <p:extLst>
      <p:ext uri="{BB962C8B-B14F-4D97-AF65-F5344CB8AC3E}">
        <p14:creationId xmlns:p14="http://schemas.microsoft.com/office/powerpoint/2010/main" val="5199204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AMSA Powerpoint_NO type-04.jp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2160" y="0"/>
            <a:ext cx="9119681" cy="6858000"/>
          </a:xfrm>
          <a:prstGeom prst="rect">
            <a:avLst/>
          </a:prstGeom>
        </p:spPr>
      </p:pic>
      <p:sp>
        <p:nvSpPr>
          <p:cNvPr id="5" name="Rectangle 4"/>
          <p:cNvSpPr/>
          <p:nvPr/>
        </p:nvSpPr>
        <p:spPr>
          <a:xfrm>
            <a:off x="4672944" y="678831"/>
            <a:ext cx="3469709" cy="538609"/>
          </a:xfrm>
          <a:prstGeom prst="rect">
            <a:avLst/>
          </a:prstGeom>
        </p:spPr>
        <p:txBody>
          <a:bodyPr wrap="square">
            <a:spAutoFit/>
          </a:bodyPr>
          <a:lstStyle/>
          <a:p>
            <a:r>
              <a:rPr lang="en-US" sz="2800" b="1" dirty="0" smtClean="0">
                <a:solidFill>
                  <a:srgbClr val="0092D2"/>
                </a:solidFill>
                <a:latin typeface="Arial"/>
                <a:cs typeface="Arial"/>
              </a:rPr>
              <a:t>CONTENTS</a:t>
            </a:r>
            <a:endParaRPr lang="en-US" sz="2800" b="1" dirty="0">
              <a:solidFill>
                <a:srgbClr val="0092D2"/>
              </a:solidFill>
              <a:latin typeface="Arial"/>
              <a:cs typeface="Arial"/>
            </a:endParaRPr>
          </a:p>
        </p:txBody>
      </p:sp>
      <p:sp>
        <p:nvSpPr>
          <p:cNvPr id="2" name="Rectangle 1"/>
          <p:cNvSpPr/>
          <p:nvPr/>
        </p:nvSpPr>
        <p:spPr>
          <a:xfrm>
            <a:off x="4572001" y="1217440"/>
            <a:ext cx="4476750" cy="4524315"/>
          </a:xfrm>
          <a:prstGeom prst="rect">
            <a:avLst/>
          </a:prstGeom>
        </p:spPr>
        <p:txBody>
          <a:bodyPr wrap="square">
            <a:spAutoFit/>
          </a:bodyPr>
          <a:lstStyle/>
          <a:p>
            <a:pPr marL="342900" indent="-342900">
              <a:lnSpc>
                <a:spcPct val="200000"/>
              </a:lnSpc>
              <a:buFont typeface="Wingdings" charset="2"/>
              <a:buChar char="q"/>
              <a:defRPr/>
            </a:pPr>
            <a:r>
              <a:rPr lang="en-GB" sz="1600" dirty="0" smtClean="0">
                <a:solidFill>
                  <a:schemeClr val="tx2">
                    <a:lumMod val="60000"/>
                    <a:lumOff val="40000"/>
                  </a:schemeClr>
                </a:solidFill>
                <a:latin typeface="Arial"/>
                <a:cs typeface="Arial"/>
              </a:rPr>
              <a:t>Overview of Africa </a:t>
            </a:r>
          </a:p>
          <a:p>
            <a:pPr marL="342900" lvl="0" indent="-342900">
              <a:lnSpc>
                <a:spcPct val="200000"/>
              </a:lnSpc>
              <a:buFont typeface="Wingdings" charset="2"/>
              <a:buChar char="q"/>
              <a:defRPr/>
            </a:pPr>
            <a:r>
              <a:rPr lang="en-GB" sz="1600" dirty="0" smtClean="0">
                <a:solidFill>
                  <a:srgbClr val="1F497D">
                    <a:lumMod val="60000"/>
                    <a:lumOff val="40000"/>
                  </a:srgbClr>
                </a:solidFill>
                <a:latin typeface="Arial"/>
                <a:cs typeface="Arial"/>
              </a:rPr>
              <a:t>An Overview of the African Economy</a:t>
            </a:r>
          </a:p>
          <a:p>
            <a:pPr marL="342900" lvl="0" indent="-342900">
              <a:lnSpc>
                <a:spcPct val="200000"/>
              </a:lnSpc>
              <a:buFont typeface="Wingdings" charset="2"/>
              <a:buChar char="q"/>
              <a:defRPr/>
            </a:pPr>
            <a:r>
              <a:rPr lang="en-GB" sz="1600" dirty="0" smtClean="0">
                <a:solidFill>
                  <a:srgbClr val="1F497D">
                    <a:lumMod val="60000"/>
                    <a:lumOff val="40000"/>
                  </a:srgbClr>
                </a:solidFill>
                <a:latin typeface="Arial"/>
                <a:cs typeface="Arial"/>
              </a:rPr>
              <a:t>The African Maritime Interests</a:t>
            </a:r>
            <a:endParaRPr lang="en-GB" sz="1600" dirty="0" smtClean="0">
              <a:solidFill>
                <a:schemeClr val="tx2">
                  <a:lumMod val="60000"/>
                  <a:lumOff val="40000"/>
                </a:schemeClr>
              </a:solidFill>
              <a:latin typeface="Arial"/>
              <a:cs typeface="Arial"/>
            </a:endParaRPr>
          </a:p>
          <a:p>
            <a:pPr marL="342900" indent="-342900">
              <a:lnSpc>
                <a:spcPct val="200000"/>
              </a:lnSpc>
              <a:buFont typeface="Wingdings" charset="2"/>
              <a:buChar char="q"/>
              <a:defRPr/>
            </a:pPr>
            <a:r>
              <a:rPr lang="en-GB" sz="1600" dirty="0" smtClean="0">
                <a:solidFill>
                  <a:schemeClr val="tx2">
                    <a:lumMod val="60000"/>
                    <a:lumOff val="40000"/>
                  </a:schemeClr>
                </a:solidFill>
                <a:latin typeface="Arial"/>
                <a:cs typeface="Arial"/>
              </a:rPr>
              <a:t>The African Maritime Development Agenda </a:t>
            </a:r>
          </a:p>
          <a:p>
            <a:pPr marL="361950">
              <a:lnSpc>
                <a:spcPct val="200000"/>
              </a:lnSpc>
              <a:defRPr/>
            </a:pPr>
            <a:r>
              <a:rPr lang="en-GB" sz="1600" dirty="0" smtClean="0">
                <a:solidFill>
                  <a:schemeClr val="tx2">
                    <a:lumMod val="60000"/>
                    <a:lumOff val="40000"/>
                  </a:schemeClr>
                </a:solidFill>
                <a:latin typeface="Arial"/>
                <a:cs typeface="Arial"/>
              </a:rPr>
              <a:t>(a) Africa Maritime Charter</a:t>
            </a:r>
            <a:endParaRPr lang="en-GB" sz="1600" dirty="0">
              <a:solidFill>
                <a:schemeClr val="tx2">
                  <a:lumMod val="60000"/>
                  <a:lumOff val="40000"/>
                </a:schemeClr>
              </a:solidFill>
              <a:latin typeface="Arial"/>
              <a:cs typeface="Arial"/>
            </a:endParaRPr>
          </a:p>
          <a:p>
            <a:pPr marL="361950" lvl="0" indent="-361950">
              <a:lnSpc>
                <a:spcPct val="200000"/>
              </a:lnSpc>
              <a:defRPr/>
            </a:pPr>
            <a:r>
              <a:rPr lang="en-GB" sz="1600" dirty="0" smtClean="0">
                <a:solidFill>
                  <a:schemeClr val="tx2">
                    <a:lumMod val="60000"/>
                    <a:lumOff val="40000"/>
                  </a:schemeClr>
                </a:solidFill>
                <a:latin typeface="Arial"/>
                <a:cs typeface="Arial"/>
              </a:rPr>
              <a:t>      (b)The 2050 African Maritime Integrated Maritime Strategy </a:t>
            </a:r>
          </a:p>
          <a:p>
            <a:pPr marL="447675" lvl="0" indent="-361950">
              <a:lnSpc>
                <a:spcPct val="200000"/>
              </a:lnSpc>
              <a:defRPr/>
            </a:pPr>
            <a:r>
              <a:rPr lang="en-GB" sz="1600" dirty="0" smtClean="0">
                <a:solidFill>
                  <a:schemeClr val="tx2">
                    <a:lumMod val="60000"/>
                    <a:lumOff val="40000"/>
                  </a:schemeClr>
                </a:solidFill>
                <a:latin typeface="Arial"/>
                <a:cs typeface="Arial"/>
              </a:rPr>
              <a:t>      (c) REC Maritime Strategies –SADC    Protocol</a:t>
            </a:r>
          </a:p>
        </p:txBody>
      </p:sp>
    </p:spTree>
    <p:extLst>
      <p:ext uri="{BB962C8B-B14F-4D97-AF65-F5344CB8AC3E}">
        <p14:creationId xmlns:p14="http://schemas.microsoft.com/office/powerpoint/2010/main" val="8108270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04411" y="1066800"/>
            <a:ext cx="4139013" cy="4057650"/>
          </a:xfrm>
          <a:prstGeom prst="rect">
            <a:avLst/>
          </a:prstGeom>
        </p:spPr>
      </p:pic>
      <p:sp>
        <p:nvSpPr>
          <p:cNvPr id="4" name="Title 3"/>
          <p:cNvSpPr>
            <a:spLocks noGrp="1"/>
          </p:cNvSpPr>
          <p:nvPr>
            <p:ph type="title"/>
          </p:nvPr>
        </p:nvSpPr>
        <p:spPr>
          <a:xfrm>
            <a:off x="428624" y="85725"/>
            <a:ext cx="8229600" cy="485775"/>
          </a:xfrm>
        </p:spPr>
        <p:txBody>
          <a:bodyPr>
            <a:normAutofit fontScale="90000"/>
          </a:bodyPr>
          <a:lstStyle/>
          <a:p>
            <a:r>
              <a:rPr lang="en-US" sz="2800" dirty="0">
                <a:solidFill>
                  <a:srgbClr val="0092D2"/>
                </a:solidFill>
                <a:latin typeface="Arial"/>
                <a:cs typeface="Arial"/>
              </a:rPr>
              <a:t>An overview of </a:t>
            </a:r>
            <a:r>
              <a:rPr lang="en-US" sz="2800" dirty="0" smtClean="0">
                <a:solidFill>
                  <a:srgbClr val="0092D2"/>
                </a:solidFill>
                <a:latin typeface="Arial"/>
                <a:cs typeface="Arial"/>
              </a:rPr>
              <a:t>Africa - </a:t>
            </a:r>
            <a:r>
              <a:rPr lang="en-ZA" sz="2800" dirty="0" smtClean="0">
                <a:solidFill>
                  <a:srgbClr val="0092D2"/>
                </a:solidFill>
                <a:latin typeface="Arial"/>
                <a:cs typeface="Arial"/>
              </a:rPr>
              <a:t>The </a:t>
            </a:r>
            <a:r>
              <a:rPr lang="en-ZA" sz="2800" dirty="0">
                <a:solidFill>
                  <a:srgbClr val="0092D2"/>
                </a:solidFill>
                <a:latin typeface="Arial"/>
                <a:cs typeface="Arial"/>
              </a:rPr>
              <a:t>Island Continent</a:t>
            </a:r>
            <a:endParaRPr lang="en-US" sz="2800" dirty="0">
              <a:solidFill>
                <a:srgbClr val="0092D2"/>
              </a:solidFill>
              <a:latin typeface="Arial"/>
              <a:cs typeface="Arial"/>
            </a:endParaRPr>
          </a:p>
        </p:txBody>
      </p:sp>
      <p:sp>
        <p:nvSpPr>
          <p:cNvPr id="5" name="Content Placeholder 2"/>
          <p:cNvSpPr>
            <a:spLocks noGrp="1"/>
          </p:cNvSpPr>
          <p:nvPr>
            <p:ph idx="1"/>
          </p:nvPr>
        </p:nvSpPr>
        <p:spPr>
          <a:xfrm>
            <a:off x="5057775" y="1156360"/>
            <a:ext cx="3752850" cy="3615666"/>
          </a:xfrm>
          <a:ln>
            <a:solidFill>
              <a:srgbClr val="16A9D5"/>
            </a:solidFill>
          </a:ln>
        </p:spPr>
        <p:txBody>
          <a:bodyPr>
            <a:normAutofit/>
          </a:bodyPr>
          <a:lstStyle/>
          <a:p>
            <a:pPr marL="0" lvl="0" indent="0" algn="ctr">
              <a:buClr>
                <a:srgbClr val="16A9D5"/>
              </a:buClr>
              <a:buNone/>
            </a:pPr>
            <a:r>
              <a:rPr lang="en-ZA" sz="1400" b="1" dirty="0" smtClean="0">
                <a:solidFill>
                  <a:prstClr val="black"/>
                </a:solidFill>
                <a:latin typeface="Arial" panose="020B0604020202020204" pitchFamily="34" charset="0"/>
                <a:cs typeface="Arial" panose="020B0604020202020204" pitchFamily="34" charset="0"/>
              </a:rPr>
              <a:t>Overview of the Continent</a:t>
            </a:r>
            <a:endParaRPr lang="en-ZA" sz="1400" b="1" dirty="0">
              <a:solidFill>
                <a:prstClr val="black"/>
              </a:solidFill>
              <a:latin typeface="Arial" panose="020B0604020202020204" pitchFamily="34" charset="0"/>
              <a:cs typeface="Arial" panose="020B0604020202020204" pitchFamily="34" charset="0"/>
            </a:endParaRPr>
          </a:p>
          <a:p>
            <a:pPr marL="0" lvl="0" indent="0" algn="ctr">
              <a:buClr>
                <a:srgbClr val="16A9D5"/>
              </a:buClr>
              <a:buNone/>
            </a:pPr>
            <a:endParaRPr lang="en-ZA" sz="1400" b="1"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Largest island on earth with oceans on all sides Inland waterways of 300,000 square </a:t>
            </a:r>
            <a:r>
              <a:rPr lang="en-ZA" sz="1100" dirty="0" smtClean="0">
                <a:latin typeface="Arial" panose="020B0604020202020204" pitchFamily="34" charset="0"/>
                <a:cs typeface="Arial" panose="020B0604020202020204" pitchFamily="34" charset="0"/>
              </a:rPr>
              <a:t>kilometers</a:t>
            </a:r>
          </a:p>
          <a:p>
            <a:pPr>
              <a:buClr>
                <a:srgbClr val="16A9D5"/>
              </a:buClr>
              <a:buFont typeface="Wingdings" panose="05000000000000000000" pitchFamily="2" charset="2"/>
              <a:buChar char="Ø"/>
            </a:pPr>
            <a:r>
              <a:rPr lang="en-ZA" sz="1100" dirty="0" smtClean="0">
                <a:latin typeface="Arial" panose="020B0604020202020204" pitchFamily="34" charset="0"/>
                <a:cs typeface="Arial" panose="020B0604020202020204" pitchFamily="34" charset="0"/>
              </a:rPr>
              <a:t>           Atlantic </a:t>
            </a:r>
            <a:r>
              <a:rPr lang="en-ZA" sz="1100" dirty="0">
                <a:latin typeface="Arial" panose="020B0604020202020204" pitchFamily="34" charset="0"/>
                <a:cs typeface="Arial" panose="020B0604020202020204" pitchFamily="34" charset="0"/>
              </a:rPr>
              <a:t>Ocean (West)</a:t>
            </a:r>
          </a:p>
          <a:p>
            <a:pPr>
              <a:buClr>
                <a:srgbClr val="16A9D5"/>
              </a:buClr>
              <a:buFont typeface="Wingdings" panose="05000000000000000000" pitchFamily="2" charset="2"/>
              <a:buChar char="Ø"/>
            </a:pPr>
            <a:r>
              <a:rPr lang="en-ZA" sz="1100" dirty="0" smtClean="0">
                <a:latin typeface="Arial" panose="020B0604020202020204" pitchFamily="34" charset="0"/>
                <a:cs typeface="Arial" panose="020B0604020202020204" pitchFamily="34" charset="0"/>
              </a:rPr>
              <a:t>Indian </a:t>
            </a:r>
            <a:r>
              <a:rPr lang="en-ZA" sz="1100" dirty="0">
                <a:latin typeface="Arial" panose="020B0604020202020204" pitchFamily="34" charset="0"/>
                <a:cs typeface="Arial" panose="020B0604020202020204" pitchFamily="34" charset="0"/>
              </a:rPr>
              <a:t>Ocean (East)</a:t>
            </a:r>
          </a:p>
          <a:p>
            <a:pPr>
              <a:buClr>
                <a:srgbClr val="16A9D5"/>
              </a:buClr>
              <a:buFont typeface="Wingdings" panose="05000000000000000000" pitchFamily="2" charset="2"/>
              <a:buChar char="Ø"/>
            </a:pPr>
            <a:r>
              <a:rPr lang="en-ZA" sz="1100" dirty="0">
                <a:latin typeface="Arial" panose="020B0604020202020204" pitchFamily="34" charset="0"/>
                <a:cs typeface="Arial" panose="020B0604020202020204" pitchFamily="34" charset="0"/>
              </a:rPr>
              <a:t> Southern Oceans (South)</a:t>
            </a:r>
          </a:p>
          <a:p>
            <a:pPr>
              <a:buClr>
                <a:srgbClr val="16A9D5"/>
              </a:buClr>
              <a:buFont typeface="Wingdings" panose="05000000000000000000" pitchFamily="2" charset="2"/>
              <a:buChar char="Ø"/>
            </a:pPr>
            <a:r>
              <a:rPr lang="en-ZA" sz="1100" dirty="0">
                <a:latin typeface="Arial" panose="020B0604020202020204" pitchFamily="34" charset="0"/>
                <a:cs typeface="Arial" panose="020B0604020202020204" pitchFamily="34" charset="0"/>
              </a:rPr>
              <a:t> Mediterranean &amp; Red Sea (North) </a:t>
            </a:r>
          </a:p>
          <a:p>
            <a:pPr>
              <a:buClr>
                <a:srgbClr val="16A9D5"/>
              </a:buClr>
              <a:buFont typeface="Wingdings" panose="05000000000000000000" pitchFamily="2" charset="2"/>
              <a:buChar char="q"/>
            </a:pPr>
            <a:endParaRPr lang="en-ZA" sz="11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39 (70%) out of 55 African countries are coastal or islands</a:t>
            </a:r>
          </a:p>
          <a:p>
            <a:pPr>
              <a:buClr>
                <a:srgbClr val="16A9D5"/>
              </a:buClr>
              <a:buFont typeface="Wingdings" panose="05000000000000000000" pitchFamily="2" charset="2"/>
              <a:buChar char="q"/>
            </a:pPr>
            <a:r>
              <a:rPr lang="en-ZA" sz="1100" dirty="0" smtClean="0">
                <a:latin typeface="Arial" panose="020B0604020202020204" pitchFamily="34" charset="0"/>
                <a:cs typeface="Arial" panose="020B0604020202020204" pitchFamily="34" charset="0"/>
              </a:rPr>
              <a:t>Trade </a:t>
            </a:r>
            <a:r>
              <a:rPr lang="en-ZA" sz="1100" dirty="0">
                <a:latin typeface="Arial" panose="020B0604020202020204" pitchFamily="34" charset="0"/>
                <a:cs typeface="Arial" panose="020B0604020202020204" pitchFamily="34" charset="0"/>
              </a:rPr>
              <a:t>amongst African countries accounts for 11% of the total trade volume (lowest compared to ASEAN ,Europe and Americas</a:t>
            </a:r>
            <a:r>
              <a:rPr lang="en-ZA" sz="1100" dirty="0" smtClean="0">
                <a:latin typeface="Arial" panose="020B0604020202020204" pitchFamily="34" charset="0"/>
                <a:cs typeface="Arial" panose="020B0604020202020204" pitchFamily="34" charset="0"/>
              </a:rPr>
              <a:t>)</a:t>
            </a:r>
            <a:endParaRPr lang="en-ZA" sz="11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Coastline of 31,000 km</a:t>
            </a:r>
          </a:p>
          <a:p>
            <a:pPr>
              <a:buClr>
                <a:srgbClr val="16A9D5"/>
              </a:buClr>
              <a:buFont typeface="Wingdings" panose="05000000000000000000" pitchFamily="2" charset="2"/>
              <a:buChar char="q"/>
            </a:pPr>
            <a:r>
              <a:rPr lang="en-ZA" sz="1100" dirty="0" smtClean="0">
                <a:latin typeface="Arial" panose="020B0604020202020204" pitchFamily="34" charset="0"/>
                <a:cs typeface="Arial" panose="020B0604020202020204" pitchFamily="34" charset="0"/>
              </a:rPr>
              <a:t>African-owned </a:t>
            </a:r>
            <a:r>
              <a:rPr lang="en-ZA" sz="1100" dirty="0">
                <a:latin typeface="Arial" panose="020B0604020202020204" pitchFamily="34" charset="0"/>
                <a:cs typeface="Arial" panose="020B0604020202020204" pitchFamily="34" charset="0"/>
              </a:rPr>
              <a:t>ships account for less than 1,2% of the world’s shipping and only 9% by gross </a:t>
            </a:r>
            <a:r>
              <a:rPr lang="en-ZA" sz="1100" dirty="0" smtClean="0">
                <a:latin typeface="Arial" panose="020B0604020202020204" pitchFamily="34" charset="0"/>
                <a:cs typeface="Arial" panose="020B0604020202020204" pitchFamily="34" charset="0"/>
              </a:rPr>
              <a:t>tonnage</a:t>
            </a: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Inland waterways of 300,000 square kilometres</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1331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43525" y="1282536"/>
            <a:ext cx="3752850" cy="3902402"/>
          </a:xfrm>
          <a:ln>
            <a:solidFill>
              <a:srgbClr val="16A9D5"/>
            </a:solidFill>
          </a:ln>
        </p:spPr>
        <p:txBody>
          <a:bodyPr>
            <a:normAutofit fontScale="85000" lnSpcReduction="20000"/>
          </a:bodyPr>
          <a:lstStyle/>
          <a:p>
            <a:pPr marL="0" indent="0" algn="ctr">
              <a:buClr>
                <a:srgbClr val="16A9D5"/>
              </a:buClr>
              <a:buNone/>
            </a:pPr>
            <a:r>
              <a:rPr lang="en-ZA" sz="1400" b="1" dirty="0" smtClean="0">
                <a:latin typeface="Arial" panose="020B0604020202020204" pitchFamily="34" charset="0"/>
                <a:cs typeface="Arial" panose="020B0604020202020204" pitchFamily="34" charset="0"/>
              </a:rPr>
              <a:t>Maritime Facts and Figures</a:t>
            </a:r>
          </a:p>
          <a:p>
            <a:pPr marL="0" indent="0" algn="ctr">
              <a:buClr>
                <a:srgbClr val="16A9D5"/>
              </a:buClr>
              <a:buNone/>
            </a:pPr>
            <a:endParaRPr lang="en-ZA" sz="1400" b="1"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smtClean="0">
                <a:latin typeface="Arial" panose="020B0604020202020204" pitchFamily="34" charset="0"/>
                <a:cs typeface="Arial" panose="020B0604020202020204" pitchFamily="34" charset="0"/>
              </a:rPr>
              <a:t>39 </a:t>
            </a:r>
            <a:r>
              <a:rPr lang="en-ZA" sz="1250" dirty="0">
                <a:latin typeface="Arial" panose="020B0604020202020204" pitchFamily="34" charset="0"/>
                <a:cs typeface="Arial" panose="020B0604020202020204" pitchFamily="34" charset="0"/>
              </a:rPr>
              <a:t>of 55 (70%) countries are </a:t>
            </a:r>
            <a:r>
              <a:rPr lang="en-ZA" sz="1250" dirty="0" smtClean="0">
                <a:latin typeface="Arial" panose="020B0604020202020204" pitchFamily="34" charset="0"/>
                <a:cs typeface="Arial" panose="020B0604020202020204" pitchFamily="34" charset="0"/>
              </a:rPr>
              <a:t>ocean – linked (either littoral </a:t>
            </a:r>
            <a:r>
              <a:rPr lang="en-ZA" sz="1250" dirty="0">
                <a:latin typeface="Arial" panose="020B0604020202020204" pitchFamily="34" charset="0"/>
                <a:cs typeface="Arial" panose="020B0604020202020204" pitchFamily="34" charset="0"/>
              </a:rPr>
              <a:t>or island </a:t>
            </a:r>
            <a:r>
              <a:rPr lang="en-ZA" sz="1250" dirty="0" smtClean="0">
                <a:latin typeface="Arial" panose="020B0604020202020204" pitchFamily="34" charset="0"/>
                <a:cs typeface="Arial" panose="020B0604020202020204" pitchFamily="34" charset="0"/>
              </a:rPr>
              <a:t>states)</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smtClean="0">
                <a:latin typeface="Arial" panose="020B0604020202020204" pitchFamily="34" charset="0"/>
                <a:cs typeface="Arial" panose="020B0604020202020204" pitchFamily="34" charset="0"/>
              </a:rPr>
              <a:t>95</a:t>
            </a:r>
            <a:r>
              <a:rPr lang="en-ZA" sz="1250" dirty="0">
                <a:latin typeface="Arial" panose="020B0604020202020204" pitchFamily="34" charset="0"/>
                <a:cs typeface="Arial" panose="020B0604020202020204" pitchFamily="34" charset="0"/>
              </a:rPr>
              <a:t>% of </a:t>
            </a:r>
            <a:r>
              <a:rPr lang="en-ZA" sz="1250" dirty="0" smtClean="0">
                <a:latin typeface="Arial" panose="020B0604020202020204" pitchFamily="34" charset="0"/>
                <a:cs typeface="Arial" panose="020B0604020202020204" pitchFamily="34" charset="0"/>
              </a:rPr>
              <a:t>Africa trade </a:t>
            </a:r>
            <a:r>
              <a:rPr lang="en-ZA" sz="1250" dirty="0">
                <a:latin typeface="Arial" panose="020B0604020202020204" pitchFamily="34" charset="0"/>
                <a:cs typeface="Arial" panose="020B0604020202020204" pitchFamily="34" charset="0"/>
              </a:rPr>
              <a:t>is by </a:t>
            </a:r>
            <a:r>
              <a:rPr lang="en-ZA" sz="1250" dirty="0" smtClean="0">
                <a:latin typeface="Arial" panose="020B0604020202020204" pitchFamily="34" charset="0"/>
                <a:cs typeface="Arial" panose="020B0604020202020204" pitchFamily="34" charset="0"/>
              </a:rPr>
              <a:t>sea</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a:latin typeface="Arial" panose="020B0604020202020204" pitchFamily="34" charset="0"/>
                <a:cs typeface="Arial" panose="020B0604020202020204" pitchFamily="34" charset="0"/>
              </a:rPr>
              <a:t>Trade amongst African countries accounts for 11% of the total trade volume (lowest compared to </a:t>
            </a:r>
            <a:r>
              <a:rPr lang="en-ZA" sz="1250" dirty="0" smtClean="0">
                <a:latin typeface="Arial" panose="020B0604020202020204" pitchFamily="34" charset="0"/>
                <a:cs typeface="Arial" panose="020B0604020202020204" pitchFamily="34" charset="0"/>
              </a:rPr>
              <a:t>ASEAN, Europe </a:t>
            </a:r>
            <a:r>
              <a:rPr lang="en-ZA" sz="1250" dirty="0">
                <a:latin typeface="Arial" panose="020B0604020202020204" pitchFamily="34" charset="0"/>
                <a:cs typeface="Arial" panose="020B0604020202020204" pitchFamily="34" charset="0"/>
              </a:rPr>
              <a:t>and Americas</a:t>
            </a:r>
            <a:r>
              <a:rPr lang="en-ZA" sz="1250" dirty="0" smtClean="0">
                <a:latin typeface="Arial" panose="020B0604020202020204" pitchFamily="34" charset="0"/>
                <a:cs typeface="Arial" panose="020B0604020202020204" pitchFamily="34" charset="0"/>
              </a:rPr>
              <a:t>)</a:t>
            </a:r>
          </a:p>
          <a:p>
            <a:pPr marL="0" indent="0">
              <a:buClr>
                <a:srgbClr val="16A9D5"/>
              </a:buClr>
              <a:buNone/>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a:latin typeface="Arial" panose="020B0604020202020204" pitchFamily="34" charset="0"/>
                <a:cs typeface="Arial" panose="020B0604020202020204" pitchFamily="34" charset="0"/>
              </a:rPr>
              <a:t>A coastline a coastal line of 26 000 nautical </a:t>
            </a:r>
            <a:r>
              <a:rPr lang="en-ZA" sz="1250" dirty="0" smtClean="0">
                <a:latin typeface="Arial" panose="020B0604020202020204" pitchFamily="34" charset="0"/>
                <a:cs typeface="Arial" panose="020B0604020202020204" pitchFamily="34" charset="0"/>
              </a:rPr>
              <a:t>miles (48,000km) in length</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a:latin typeface="Arial" panose="020B0604020202020204" pitchFamily="34" charset="0"/>
                <a:cs typeface="Arial" panose="020B0604020202020204" pitchFamily="34" charset="0"/>
              </a:rPr>
              <a:t>African-owned ships account for less than 1,2% of the world’s shipping and only 9% by gross </a:t>
            </a:r>
            <a:r>
              <a:rPr lang="en-ZA" sz="1250" dirty="0" smtClean="0">
                <a:latin typeface="Arial" panose="020B0604020202020204" pitchFamily="34" charset="0"/>
                <a:cs typeface="Arial" panose="020B0604020202020204" pitchFamily="34" charset="0"/>
              </a:rPr>
              <a:t>tonnage</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a:latin typeface="Arial" panose="020B0604020202020204" pitchFamily="34" charset="0"/>
                <a:cs typeface="Arial" panose="020B0604020202020204" pitchFamily="34" charset="0"/>
              </a:rPr>
              <a:t>Africa has a maritime </a:t>
            </a:r>
            <a:r>
              <a:rPr lang="en-ZA" sz="1250" dirty="0" smtClean="0">
                <a:latin typeface="Arial" panose="020B0604020202020204" pitchFamily="34" charset="0"/>
                <a:cs typeface="Arial" panose="020B0604020202020204" pitchFamily="34" charset="0"/>
              </a:rPr>
              <a:t>trade economy </a:t>
            </a:r>
            <a:r>
              <a:rPr lang="en-ZA" sz="1250" dirty="0">
                <a:latin typeface="Arial" panose="020B0604020202020204" pitchFamily="34" charset="0"/>
                <a:cs typeface="Arial" panose="020B0604020202020204" pitchFamily="34" charset="0"/>
              </a:rPr>
              <a:t>estimated at US$1 trillion a </a:t>
            </a:r>
            <a:r>
              <a:rPr lang="en-ZA" sz="1250" dirty="0" smtClean="0">
                <a:latin typeface="Arial" panose="020B0604020202020204" pitchFamily="34" charset="0"/>
                <a:cs typeface="Arial" panose="020B0604020202020204" pitchFamily="34" charset="0"/>
              </a:rPr>
              <a:t>year</a:t>
            </a: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50" dirty="0">
                <a:latin typeface="Arial" panose="020B0604020202020204" pitchFamily="34" charset="0"/>
                <a:cs typeface="Arial" panose="020B0604020202020204" pitchFamily="34" charset="0"/>
              </a:rPr>
              <a:t>The continent boasts more than 100 ports, of which 52 handle containers and numerous forms of </a:t>
            </a:r>
            <a:r>
              <a:rPr lang="en-ZA" sz="1250" dirty="0" smtClean="0">
                <a:latin typeface="Arial" panose="020B0604020202020204" pitchFamily="34" charset="0"/>
                <a:cs typeface="Arial" panose="020B0604020202020204" pitchFamily="34" charset="0"/>
              </a:rPr>
              <a:t>cargo</a:t>
            </a: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US" sz="2800" dirty="0" smtClean="0">
                <a:solidFill>
                  <a:srgbClr val="0092D2"/>
                </a:solidFill>
                <a:latin typeface="Arial"/>
                <a:cs typeface="Arial"/>
              </a:rPr>
              <a:t>An overview of Africa</a:t>
            </a:r>
            <a:endParaRPr lang="en-US" sz="2800" dirty="0">
              <a:solidFill>
                <a:srgbClr val="0092D2"/>
              </a:solidFill>
              <a:latin typeface="Arial"/>
              <a:cs typeface="Arial"/>
            </a:endParaRPr>
          </a:p>
        </p:txBody>
      </p:sp>
      <p:pic>
        <p:nvPicPr>
          <p:cNvPr id="5" name="Picture 4"/>
          <p:cNvPicPr/>
          <p:nvPr/>
        </p:nvPicPr>
        <p:blipFill>
          <a:blip r:embed="rId2"/>
          <a:stretch>
            <a:fillRect/>
          </a:stretch>
        </p:blipFill>
        <p:spPr>
          <a:xfrm>
            <a:off x="-1736" y="847724"/>
            <a:ext cx="5202386" cy="4772026"/>
          </a:xfrm>
          <a:prstGeom prst="rect">
            <a:avLst/>
          </a:prstGeom>
        </p:spPr>
      </p:pic>
    </p:spTree>
    <p:extLst>
      <p:ext uri="{BB962C8B-B14F-4D97-AF65-F5344CB8AC3E}">
        <p14:creationId xmlns:p14="http://schemas.microsoft.com/office/powerpoint/2010/main" val="40858914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US" sz="2800" dirty="0">
                <a:solidFill>
                  <a:srgbClr val="0092D2"/>
                </a:solidFill>
                <a:latin typeface="Arial"/>
                <a:cs typeface="Arial"/>
              </a:rPr>
              <a:t>An </a:t>
            </a:r>
            <a:r>
              <a:rPr lang="en-US" sz="2800" dirty="0" smtClean="0">
                <a:solidFill>
                  <a:srgbClr val="0092D2"/>
                </a:solidFill>
                <a:latin typeface="Arial"/>
                <a:cs typeface="Arial"/>
              </a:rPr>
              <a:t>overview of Africa - Economic Outlook</a:t>
            </a:r>
            <a:endParaRPr lang="en-US" sz="2800" dirty="0">
              <a:solidFill>
                <a:srgbClr val="0092D2"/>
              </a:solidFill>
              <a:latin typeface="Arial"/>
              <a:cs typeface="Arial"/>
            </a:endParaRP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115" y="631498"/>
            <a:ext cx="4700160" cy="806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C:\Users\wsimakani\Desktop\Captu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60" y="1437983"/>
            <a:ext cx="6243915" cy="4029367"/>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a:spLocks noGrp="1"/>
          </p:cNvSpPr>
          <p:nvPr>
            <p:ph idx="1"/>
          </p:nvPr>
        </p:nvSpPr>
        <p:spPr>
          <a:xfrm>
            <a:off x="6315075" y="752474"/>
            <a:ext cx="2743200" cy="4257675"/>
          </a:xfrm>
          <a:ln>
            <a:solidFill>
              <a:srgbClr val="16A9D5"/>
            </a:solidFill>
          </a:ln>
        </p:spPr>
        <p:txBody>
          <a:bodyPr>
            <a:normAutofit/>
          </a:bodyPr>
          <a:lstStyle/>
          <a:p>
            <a:pPr marL="0" indent="0" algn="ctr">
              <a:buClr>
                <a:srgbClr val="16A9D5"/>
              </a:buClr>
              <a:buNone/>
            </a:pPr>
            <a:r>
              <a:rPr lang="en-ZA" sz="1400" b="1" dirty="0" smtClean="0">
                <a:latin typeface="Arial" panose="020B0604020202020204" pitchFamily="34" charset="0"/>
                <a:cs typeface="Arial" panose="020B0604020202020204" pitchFamily="34" charset="0"/>
              </a:rPr>
              <a:t>Economic Facts and Figures</a:t>
            </a: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In 2013, </a:t>
            </a:r>
            <a:r>
              <a:rPr lang="en-ZA" sz="1100" dirty="0" smtClean="0">
                <a:latin typeface="Arial" panose="020B0604020202020204" pitchFamily="34" charset="0"/>
                <a:cs typeface="Arial" panose="020B0604020202020204" pitchFamily="34" charset="0"/>
              </a:rPr>
              <a:t>Africa average </a:t>
            </a:r>
            <a:r>
              <a:rPr lang="en-ZA" sz="1100" dirty="0">
                <a:latin typeface="Arial" panose="020B0604020202020204" pitchFamily="34" charset="0"/>
                <a:cs typeface="Arial" panose="020B0604020202020204" pitchFamily="34" charset="0"/>
              </a:rPr>
              <a:t>growth rate </a:t>
            </a:r>
            <a:r>
              <a:rPr lang="en-ZA" sz="1100" dirty="0" smtClean="0">
                <a:latin typeface="Arial" panose="020B0604020202020204" pitchFamily="34" charset="0"/>
                <a:cs typeface="Arial" panose="020B0604020202020204" pitchFamily="34" charset="0"/>
              </a:rPr>
              <a:t>was greater than global rate (</a:t>
            </a:r>
            <a:r>
              <a:rPr lang="en-ZA" sz="1100" b="1" dirty="0" smtClean="0">
                <a:latin typeface="Arial" panose="020B0604020202020204" pitchFamily="34" charset="0"/>
                <a:cs typeface="Arial" panose="020B0604020202020204" pitchFamily="34" charset="0"/>
              </a:rPr>
              <a:t>4% vs. 3%)</a:t>
            </a:r>
          </a:p>
          <a:p>
            <a:pPr>
              <a:buClr>
                <a:srgbClr val="16A9D5"/>
              </a:buClr>
              <a:buFont typeface="Wingdings" panose="05000000000000000000" pitchFamily="2" charset="2"/>
              <a:buChar char="q"/>
            </a:pPr>
            <a:r>
              <a:rPr lang="en-ZA" sz="1100" dirty="0" smtClean="0">
                <a:latin typeface="Arial" panose="020B0604020202020204" pitchFamily="34" charset="0"/>
                <a:cs typeface="Arial" panose="020B0604020202020204" pitchFamily="34" charset="0"/>
              </a:rPr>
              <a:t>Growth in </a:t>
            </a:r>
            <a:r>
              <a:rPr lang="en-ZA" sz="1100" dirty="0">
                <a:latin typeface="Arial" panose="020B0604020202020204" pitchFamily="34" charset="0"/>
                <a:cs typeface="Arial" panose="020B0604020202020204" pitchFamily="34" charset="0"/>
              </a:rPr>
              <a:t>sub-Saharan Africa was 5% in 2013 projected to be 5.8% in </a:t>
            </a:r>
            <a:r>
              <a:rPr lang="en-ZA" sz="1100" dirty="0" smtClean="0">
                <a:latin typeface="Arial" panose="020B0604020202020204" pitchFamily="34" charset="0"/>
                <a:cs typeface="Arial" panose="020B0604020202020204" pitchFamily="34" charset="0"/>
              </a:rPr>
              <a:t>2014</a:t>
            </a: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Africa’s average GDP growth amounted to 3.9% in </a:t>
            </a:r>
            <a:r>
              <a:rPr lang="en-ZA" sz="1100" dirty="0" smtClean="0">
                <a:latin typeface="Arial" panose="020B0604020202020204" pitchFamily="34" charset="0"/>
                <a:cs typeface="Arial" panose="020B0604020202020204" pitchFamily="34" charset="0"/>
              </a:rPr>
              <a:t>2013</a:t>
            </a: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Africa’s growth is projected to accelerate to 4.8</a:t>
            </a:r>
            <a:r>
              <a:rPr lang="en-ZA" sz="1100" dirty="0" smtClean="0">
                <a:latin typeface="Arial" panose="020B0604020202020204" pitchFamily="34" charset="0"/>
                <a:cs typeface="Arial" panose="020B0604020202020204" pitchFamily="34" charset="0"/>
              </a:rPr>
              <a:t>% </a:t>
            </a:r>
            <a:r>
              <a:rPr lang="en-ZA" sz="1100" dirty="0">
                <a:latin typeface="Arial" panose="020B0604020202020204" pitchFamily="34" charset="0"/>
                <a:cs typeface="Arial" panose="020B0604020202020204" pitchFamily="34" charset="0"/>
              </a:rPr>
              <a:t>in 2014 and 5.7</a:t>
            </a:r>
            <a:r>
              <a:rPr lang="en-ZA" sz="1100" dirty="0" smtClean="0">
                <a:latin typeface="Arial" panose="020B0604020202020204" pitchFamily="34" charset="0"/>
                <a:cs typeface="Arial" panose="020B0604020202020204" pitchFamily="34" charset="0"/>
              </a:rPr>
              <a:t>% in 2015</a:t>
            </a:r>
            <a:endParaRPr lang="en-ZA" sz="11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100" dirty="0" smtClean="0">
                <a:latin typeface="Arial" panose="020B0604020202020204" pitchFamily="34" charset="0"/>
                <a:cs typeface="Arial" panose="020B0604020202020204" pitchFamily="34" charset="0"/>
              </a:rPr>
              <a:t>Global growth </a:t>
            </a:r>
            <a:r>
              <a:rPr lang="en-ZA" sz="1100" dirty="0">
                <a:latin typeface="Arial" panose="020B0604020202020204" pitchFamily="34" charset="0"/>
                <a:cs typeface="Arial" panose="020B0604020202020204" pitchFamily="34" charset="0"/>
              </a:rPr>
              <a:t>is projected to accelerate to </a:t>
            </a:r>
            <a:r>
              <a:rPr lang="en-ZA" sz="1100" dirty="0" smtClean="0">
                <a:latin typeface="Arial" panose="020B0604020202020204" pitchFamily="34" charset="0"/>
                <a:cs typeface="Arial" panose="020B0604020202020204" pitchFamily="34" charset="0"/>
              </a:rPr>
              <a:t>3.5% </a:t>
            </a:r>
            <a:r>
              <a:rPr lang="en-ZA" sz="1100" dirty="0">
                <a:latin typeface="Arial" panose="020B0604020202020204" pitchFamily="34" charset="0"/>
                <a:cs typeface="Arial" panose="020B0604020202020204" pitchFamily="34" charset="0"/>
              </a:rPr>
              <a:t>in 2014 and 4</a:t>
            </a:r>
            <a:r>
              <a:rPr lang="en-ZA" sz="1100" dirty="0" smtClean="0">
                <a:latin typeface="Arial" panose="020B0604020202020204" pitchFamily="34" charset="0"/>
                <a:cs typeface="Arial" panose="020B0604020202020204" pitchFamily="34" charset="0"/>
              </a:rPr>
              <a:t>% </a:t>
            </a:r>
            <a:r>
              <a:rPr lang="en-ZA" sz="1100" dirty="0">
                <a:latin typeface="Arial" panose="020B0604020202020204" pitchFamily="34" charset="0"/>
                <a:cs typeface="Arial" panose="020B0604020202020204" pitchFamily="34" charset="0"/>
              </a:rPr>
              <a:t>in </a:t>
            </a:r>
            <a:r>
              <a:rPr lang="en-ZA" sz="1100" dirty="0" smtClean="0">
                <a:latin typeface="Arial" panose="020B0604020202020204" pitchFamily="34" charset="0"/>
                <a:cs typeface="Arial" panose="020B0604020202020204" pitchFamily="34" charset="0"/>
              </a:rPr>
              <a:t>2015</a:t>
            </a:r>
          </a:p>
          <a:p>
            <a:pPr>
              <a:buClr>
                <a:srgbClr val="16A9D5"/>
              </a:buClr>
              <a:buFont typeface="Wingdings" panose="05000000000000000000" pitchFamily="2" charset="2"/>
              <a:buChar char="q"/>
            </a:pPr>
            <a:r>
              <a:rPr lang="en-ZA" sz="1100" dirty="0" smtClean="0">
                <a:latin typeface="Arial" panose="020B0604020202020204" pitchFamily="34" charset="0"/>
                <a:cs typeface="Arial" panose="020B0604020202020204" pitchFamily="34" charset="0"/>
              </a:rPr>
              <a:t>FDI flows </a:t>
            </a:r>
            <a:r>
              <a:rPr lang="en-ZA" sz="1100" dirty="0">
                <a:latin typeface="Arial" panose="020B0604020202020204" pitchFamily="34" charset="0"/>
                <a:cs typeface="Arial" panose="020B0604020202020204" pitchFamily="34" charset="0"/>
              </a:rPr>
              <a:t>into sub-Saharan Africa </a:t>
            </a:r>
            <a:r>
              <a:rPr lang="en-ZA" sz="1100" dirty="0" smtClean="0">
                <a:latin typeface="Arial" panose="020B0604020202020204" pitchFamily="34" charset="0"/>
                <a:cs typeface="Arial" panose="020B0604020202020204" pitchFamily="34" charset="0"/>
              </a:rPr>
              <a:t>are forecasted to reach USD 80 billion by 2014</a:t>
            </a:r>
          </a:p>
          <a:p>
            <a:pPr>
              <a:buClr>
                <a:srgbClr val="16A9D5"/>
              </a:buClr>
              <a:buFont typeface="Wingdings" panose="05000000000000000000" pitchFamily="2" charset="2"/>
              <a:buChar char="q"/>
            </a:pPr>
            <a:r>
              <a:rPr lang="en-ZA" sz="1100" dirty="0">
                <a:latin typeface="Arial" panose="020B0604020202020204" pitchFamily="34" charset="0"/>
                <a:cs typeface="Arial" panose="020B0604020202020204" pitchFamily="34" charset="0"/>
              </a:rPr>
              <a:t>The agricultural sector accounts for around 60% of Africa’s total employment and </a:t>
            </a:r>
            <a:r>
              <a:rPr lang="en-ZA" sz="1100" dirty="0" smtClean="0">
                <a:latin typeface="Arial" panose="020B0604020202020204" pitchFamily="34" charset="0"/>
                <a:cs typeface="Arial" panose="020B0604020202020204" pitchFamily="34" charset="0"/>
              </a:rPr>
              <a:t>around 25</a:t>
            </a:r>
            <a:r>
              <a:rPr lang="en-ZA" sz="1100" dirty="0">
                <a:latin typeface="Arial" panose="020B0604020202020204" pitchFamily="34" charset="0"/>
                <a:cs typeface="Arial" panose="020B0604020202020204" pitchFamily="34" charset="0"/>
              </a:rPr>
              <a:t>% of its </a:t>
            </a:r>
            <a:r>
              <a:rPr lang="en-ZA" sz="1100" dirty="0" smtClean="0">
                <a:latin typeface="Arial" panose="020B0604020202020204" pitchFamily="34" charset="0"/>
                <a:cs typeface="Arial" panose="020B0604020202020204" pitchFamily="34" charset="0"/>
              </a:rPr>
              <a:t>GDP</a:t>
            </a:r>
          </a:p>
          <a:p>
            <a:pPr marL="0" indent="0">
              <a:buClr>
                <a:srgbClr val="16A9D5"/>
              </a:buClr>
              <a:buNone/>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pic>
        <p:nvPicPr>
          <p:cNvPr id="11"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1749" y="5010150"/>
            <a:ext cx="1666875" cy="1266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05551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AMSA Powerpoint_NO type-2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0" y="0"/>
            <a:ext cx="9119681" cy="6858000"/>
          </a:xfrm>
          <a:prstGeom prst="rect">
            <a:avLst/>
          </a:prstGeom>
        </p:spPr>
      </p:pic>
      <p:sp>
        <p:nvSpPr>
          <p:cNvPr id="8" name="Rectangle 7"/>
          <p:cNvSpPr/>
          <p:nvPr/>
        </p:nvSpPr>
        <p:spPr>
          <a:xfrm>
            <a:off x="371476" y="19017"/>
            <a:ext cx="8296274" cy="738664"/>
          </a:xfrm>
          <a:prstGeom prst="rect">
            <a:avLst/>
          </a:prstGeom>
        </p:spPr>
        <p:txBody>
          <a:bodyPr wrap="square">
            <a:spAutoFit/>
          </a:bodyPr>
          <a:lstStyle/>
          <a:p>
            <a:pPr>
              <a:lnSpc>
                <a:spcPct val="150000"/>
              </a:lnSpc>
              <a:defRPr/>
            </a:pPr>
            <a:r>
              <a:rPr lang="en-US" sz="2800" dirty="0">
                <a:solidFill>
                  <a:srgbClr val="0092D2"/>
                </a:solidFill>
                <a:latin typeface="Arial"/>
                <a:cs typeface="Arial"/>
              </a:rPr>
              <a:t>An overview of Africa - Economic Outlook</a:t>
            </a:r>
            <a:endParaRPr lang="en-GB" sz="2800" dirty="0">
              <a:solidFill>
                <a:srgbClr val="0092D2"/>
              </a:solidFill>
              <a:latin typeface="Arial"/>
              <a:ea typeface="+mj-ea"/>
              <a:cs typeface="Arial"/>
            </a:endParaRPr>
          </a:p>
        </p:txBody>
      </p:sp>
      <p:pic>
        <p:nvPicPr>
          <p:cNvPr id="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6698" y="1125128"/>
            <a:ext cx="3157635" cy="3776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3435" y="935665"/>
            <a:ext cx="5851869" cy="396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58901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685801" y="0"/>
            <a:ext cx="8153400" cy="523220"/>
          </a:xfrm>
          <a:prstGeom prst="rect">
            <a:avLst/>
          </a:prstGeom>
        </p:spPr>
        <p:txBody>
          <a:bodyPr wrap="square">
            <a:spAutoFit/>
          </a:bodyPr>
          <a:lstStyle/>
          <a:p>
            <a:r>
              <a:rPr lang="en-US" sz="2800" dirty="0" smtClean="0">
                <a:solidFill>
                  <a:srgbClr val="0092D2"/>
                </a:solidFill>
                <a:latin typeface="Arial"/>
                <a:cs typeface="Arial"/>
              </a:rPr>
              <a:t>Major sectors of the African economy</a:t>
            </a:r>
            <a:endParaRPr lang="en-US" sz="2800" dirty="0">
              <a:solidFill>
                <a:srgbClr val="0092D2"/>
              </a:solidFill>
              <a:latin typeface="Arial"/>
              <a:cs typeface="Arial"/>
            </a:endParaRPr>
          </a:p>
        </p:txBody>
      </p:sp>
      <p:pic>
        <p:nvPicPr>
          <p:cNvPr id="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94355" y="892027"/>
            <a:ext cx="2004187" cy="1427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5"/>
          <p:cNvSpPr txBox="1">
            <a:spLocks/>
          </p:cNvSpPr>
          <p:nvPr/>
        </p:nvSpPr>
        <p:spPr>
          <a:xfrm>
            <a:off x="6131616" y="615028"/>
            <a:ext cx="2066925" cy="276999"/>
          </a:xfrm>
          <a:prstGeom prst="rect">
            <a:avLst/>
          </a:prstGeom>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i="1" dirty="0" smtClean="0">
                <a:solidFill>
                  <a:srgbClr val="0092D2"/>
                </a:solidFill>
                <a:latin typeface="Arial"/>
                <a:cs typeface="Arial"/>
              </a:rPr>
              <a:t>Agriculture</a:t>
            </a:r>
            <a:endParaRPr lang="en-US" sz="1200" b="1" i="1" dirty="0">
              <a:solidFill>
                <a:srgbClr val="0092D2"/>
              </a:solidFill>
              <a:latin typeface="Arial"/>
              <a:cs typeface="Arial"/>
            </a:endParaRPr>
          </a:p>
        </p:txBody>
      </p:sp>
      <p:pic>
        <p:nvPicPr>
          <p:cNvPr id="1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9611" y="2843650"/>
            <a:ext cx="2235570" cy="115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5"/>
          <p:cNvSpPr txBox="1">
            <a:spLocks/>
          </p:cNvSpPr>
          <p:nvPr/>
        </p:nvSpPr>
        <p:spPr>
          <a:xfrm>
            <a:off x="3506530" y="2571922"/>
            <a:ext cx="2103695" cy="461665"/>
          </a:xfrm>
          <a:prstGeom prst="rect">
            <a:avLst/>
          </a:prstGeom>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i="1" dirty="0" smtClean="0">
                <a:solidFill>
                  <a:srgbClr val="FF0000"/>
                </a:solidFill>
                <a:latin typeface="Arial"/>
                <a:cs typeface="Arial"/>
              </a:rPr>
              <a:t>Shipping is central to Africa`s trade capability </a:t>
            </a:r>
            <a:endParaRPr lang="en-US" sz="1200" b="1" i="1" dirty="0">
              <a:solidFill>
                <a:srgbClr val="FF0000"/>
              </a:solidFill>
              <a:latin typeface="Arial"/>
              <a:cs typeface="Arial"/>
            </a:endParaRPr>
          </a:p>
        </p:txBody>
      </p:sp>
      <p:sp>
        <p:nvSpPr>
          <p:cNvPr id="18" name="Title 5"/>
          <p:cNvSpPr txBox="1">
            <a:spLocks/>
          </p:cNvSpPr>
          <p:nvPr/>
        </p:nvSpPr>
        <p:spPr>
          <a:xfrm>
            <a:off x="97446" y="741600"/>
            <a:ext cx="3017229" cy="276999"/>
          </a:xfrm>
          <a:prstGeom prst="rect">
            <a:avLst/>
          </a:prstGeom>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i="1" dirty="0" smtClean="0">
                <a:solidFill>
                  <a:srgbClr val="0092D2"/>
                </a:solidFill>
                <a:latin typeface="Arial"/>
                <a:cs typeface="Arial"/>
              </a:rPr>
              <a:t>Energy</a:t>
            </a:r>
            <a:endParaRPr lang="en-US" sz="1200" b="1" i="1" dirty="0">
              <a:solidFill>
                <a:srgbClr val="0092D2"/>
              </a:solidFill>
              <a:latin typeface="Arial"/>
              <a:cs typeface="Arial"/>
            </a:endParaRPr>
          </a:p>
        </p:txBody>
      </p:sp>
      <p:sp>
        <p:nvSpPr>
          <p:cNvPr id="19" name="Content Placeholder 2"/>
          <p:cNvSpPr txBox="1">
            <a:spLocks/>
          </p:cNvSpPr>
          <p:nvPr/>
        </p:nvSpPr>
        <p:spPr>
          <a:xfrm>
            <a:off x="5686606" y="2466806"/>
            <a:ext cx="3347675" cy="671900"/>
          </a:xfrm>
          <a:prstGeom prst="rect">
            <a:avLst/>
          </a:prstGeom>
          <a:ln>
            <a:noFill/>
          </a:ln>
        </p:spPr>
        <p:txBody>
          <a:bodyPr vert="horz" lIns="91440" tIns="45720" rIns="91440" bIns="45720" rtlCol="0">
            <a:normAutofit/>
          </a:bodyPr>
          <a:lstStyle>
            <a:defPPr>
              <a:defRPr lang="en-US"/>
            </a:defPPr>
            <a:lvl1pPr indent="0" algn="ctr">
              <a:spcBef>
                <a:spcPct val="20000"/>
              </a:spcBef>
              <a:buClr>
                <a:srgbClr val="16A9D5"/>
              </a:buClr>
              <a:buFont typeface="Arial"/>
              <a:buNone/>
              <a:defRPr sz="1100">
                <a:latin typeface="Arial" panose="020B0604020202020204" pitchFamily="34" charset="0"/>
                <a:cs typeface="Arial" panose="020B0604020202020204" pitchFamily="34" charset="0"/>
              </a:defRPr>
            </a:lvl1pPr>
            <a:lvl2pPr marL="742950" indent="-285750">
              <a:spcBef>
                <a:spcPct val="20000"/>
              </a:spcBef>
              <a:buFont typeface="Arial"/>
              <a:buChar char="–"/>
              <a:defRPr sz="2800"/>
            </a:lvl2pPr>
            <a:lvl3pPr marL="1143000" indent="-228600">
              <a:spcBef>
                <a:spcPct val="20000"/>
              </a:spcBef>
              <a:buFont typeface="Arial"/>
              <a:buChar char="•"/>
              <a:defRPr sz="2400"/>
            </a:lvl3pPr>
            <a:lvl4pPr marL="1600200" indent="-228600">
              <a:spcBef>
                <a:spcPct val="20000"/>
              </a:spcBef>
              <a:buFont typeface="Arial"/>
              <a:buChar char="–"/>
              <a:defRPr sz="2000"/>
            </a:lvl4pPr>
            <a:lvl5pPr marL="2057400" indent="-228600">
              <a:spcBef>
                <a:spcPct val="20000"/>
              </a:spcBef>
              <a:buFont typeface="Arial"/>
              <a:buChar char="»"/>
              <a:defRPr sz="20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r>
              <a:rPr lang="en-ZA" dirty="0"/>
              <a:t>The agricultural sector accounts for around 60% of Africa’s total employment and around 25% of its GDP</a:t>
            </a:r>
          </a:p>
          <a:p>
            <a:endParaRPr lang="en-ZA" dirty="0"/>
          </a:p>
        </p:txBody>
      </p:sp>
      <p:pic>
        <p:nvPicPr>
          <p:cNvPr id="2051" name="Picture 3" descr="imgr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8907" y="1240754"/>
            <a:ext cx="1080000" cy="1539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ontent Placeholder 2"/>
          <p:cNvSpPr txBox="1">
            <a:spLocks/>
          </p:cNvSpPr>
          <p:nvPr/>
        </p:nvSpPr>
        <p:spPr>
          <a:xfrm>
            <a:off x="97445" y="2802755"/>
            <a:ext cx="3402575" cy="953340"/>
          </a:xfrm>
          <a:prstGeom prst="rect">
            <a:avLst/>
          </a:prstGeom>
          <a:ln>
            <a:noFill/>
          </a:ln>
        </p:spPr>
        <p:txBody>
          <a:bodyPr vert="horz" lIns="91440" tIns="45720" rIns="91440" bIns="45720" rtlCol="0">
            <a:normAutofit/>
          </a:bodyPr>
          <a:lstStyle>
            <a:defPPr>
              <a:defRPr lang="en-US"/>
            </a:defPPr>
            <a:lvl1pPr indent="0" algn="ctr">
              <a:spcBef>
                <a:spcPct val="20000"/>
              </a:spcBef>
              <a:buClr>
                <a:srgbClr val="16A9D5"/>
              </a:buClr>
              <a:buFont typeface="Arial"/>
              <a:buNone/>
              <a:defRPr sz="1100">
                <a:latin typeface="Arial" panose="020B0604020202020204" pitchFamily="34" charset="0"/>
                <a:cs typeface="Arial" panose="020B0604020202020204" pitchFamily="34" charset="0"/>
              </a:defRPr>
            </a:lvl1pPr>
            <a:lvl2pPr marL="742950" indent="-285750">
              <a:spcBef>
                <a:spcPct val="20000"/>
              </a:spcBef>
              <a:buFont typeface="Arial"/>
              <a:buChar char="–"/>
              <a:defRPr sz="2800"/>
            </a:lvl2pPr>
            <a:lvl3pPr marL="1143000" indent="-228600">
              <a:spcBef>
                <a:spcPct val="20000"/>
              </a:spcBef>
              <a:buFont typeface="Arial"/>
              <a:buChar char="•"/>
              <a:defRPr sz="2400"/>
            </a:lvl3pPr>
            <a:lvl4pPr marL="1600200" indent="-228600">
              <a:spcBef>
                <a:spcPct val="20000"/>
              </a:spcBef>
              <a:buFont typeface="Arial"/>
              <a:buChar char="–"/>
              <a:defRPr sz="2000"/>
            </a:lvl4pPr>
            <a:lvl5pPr marL="2057400" indent="-228600">
              <a:spcBef>
                <a:spcPct val="20000"/>
              </a:spcBef>
              <a:buFont typeface="Arial"/>
              <a:buChar char="»"/>
              <a:defRPr sz="20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r>
              <a:rPr lang="en-ZA" dirty="0"/>
              <a:t>According to research from The World Bank Group (WBG), the 48 countries of sub-Saharan Africa (with a combined population of 800 million) generate roughly the same amount of power as Spain (with a population of 45 million).</a:t>
            </a:r>
          </a:p>
        </p:txBody>
      </p:sp>
      <p:sp>
        <p:nvSpPr>
          <p:cNvPr id="22" name="Title 5"/>
          <p:cNvSpPr txBox="1">
            <a:spLocks/>
          </p:cNvSpPr>
          <p:nvPr/>
        </p:nvSpPr>
        <p:spPr>
          <a:xfrm>
            <a:off x="3506530" y="4134149"/>
            <a:ext cx="2389445" cy="276999"/>
          </a:xfrm>
          <a:prstGeom prst="rect">
            <a:avLst/>
          </a:prstGeom>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i="1" dirty="0" smtClean="0">
                <a:solidFill>
                  <a:srgbClr val="0092D2"/>
                </a:solidFill>
                <a:latin typeface="Arial"/>
                <a:cs typeface="Arial"/>
              </a:rPr>
              <a:t>Mining</a:t>
            </a:r>
            <a:endParaRPr lang="en-US" sz="1200" b="1" i="1" dirty="0">
              <a:solidFill>
                <a:srgbClr val="0092D2"/>
              </a:solidFill>
              <a:latin typeface="Arial"/>
              <a:cs typeface="Arial"/>
            </a:endParaRPr>
          </a:p>
        </p:txBody>
      </p:sp>
      <p:sp>
        <p:nvSpPr>
          <p:cNvPr id="23" name="Title 5"/>
          <p:cNvSpPr txBox="1">
            <a:spLocks/>
          </p:cNvSpPr>
          <p:nvPr/>
        </p:nvSpPr>
        <p:spPr>
          <a:xfrm>
            <a:off x="97446" y="3995650"/>
            <a:ext cx="2875750" cy="276999"/>
          </a:xfrm>
          <a:prstGeom prst="rect">
            <a:avLst/>
          </a:prstGeom>
        </p:spPr>
        <p:txBody>
          <a:bodyPr vert="horz" wrap="square" lIns="91440" tIns="45720" rIns="91440" bIns="4572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i="1" dirty="0" smtClean="0">
                <a:solidFill>
                  <a:srgbClr val="0092D2"/>
                </a:solidFill>
                <a:latin typeface="Arial"/>
                <a:cs typeface="Arial"/>
              </a:rPr>
              <a:t>Manufacturing</a:t>
            </a:r>
            <a:endParaRPr lang="en-US" sz="1200" b="1" i="1" dirty="0">
              <a:solidFill>
                <a:srgbClr val="0092D2"/>
              </a:solidFill>
              <a:latin typeface="Arial"/>
              <a:cs typeface="Arial"/>
            </a:endParaRPr>
          </a:p>
        </p:txBody>
      </p:sp>
      <p:pic>
        <p:nvPicPr>
          <p:cNvPr id="2052" name="Picture 4" descr="imgr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7897" y="4998483"/>
            <a:ext cx="1950523" cy="1610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Content Placeholder 2"/>
          <p:cNvSpPr txBox="1">
            <a:spLocks/>
          </p:cNvSpPr>
          <p:nvPr/>
        </p:nvSpPr>
        <p:spPr>
          <a:xfrm>
            <a:off x="97446" y="5594914"/>
            <a:ext cx="3602835" cy="1029876"/>
          </a:xfrm>
          <a:prstGeom prst="rect">
            <a:avLst/>
          </a:prstGeom>
          <a:ln>
            <a:noFill/>
          </a:ln>
        </p:spPr>
        <p:txBody>
          <a:bodyPr vert="horz" lIns="91440" tIns="45720" rIns="91440" bIns="45720" rtlCol="0">
            <a:noAutofit/>
          </a:bodyPr>
          <a:lstStyle>
            <a:defPPr>
              <a:defRPr lang="en-US"/>
            </a:defPPr>
            <a:lvl1pPr indent="0" algn="ctr">
              <a:spcBef>
                <a:spcPct val="20000"/>
              </a:spcBef>
              <a:buClr>
                <a:srgbClr val="16A9D5"/>
              </a:buClr>
              <a:buFont typeface="Arial"/>
              <a:buNone/>
              <a:defRPr sz="1100">
                <a:latin typeface="Arial" panose="020B0604020202020204" pitchFamily="34" charset="0"/>
                <a:cs typeface="Arial" panose="020B0604020202020204" pitchFamily="34" charset="0"/>
              </a:defRPr>
            </a:lvl1pPr>
            <a:lvl2pPr marL="742950" indent="-285750">
              <a:spcBef>
                <a:spcPct val="20000"/>
              </a:spcBef>
              <a:buFont typeface="Arial"/>
              <a:buChar char="–"/>
              <a:defRPr sz="2800"/>
            </a:lvl2pPr>
            <a:lvl3pPr marL="1143000" indent="-228600">
              <a:spcBef>
                <a:spcPct val="20000"/>
              </a:spcBef>
              <a:buFont typeface="Arial"/>
              <a:buChar char="•"/>
              <a:defRPr sz="2400"/>
            </a:lvl3pPr>
            <a:lvl4pPr marL="1600200" indent="-228600">
              <a:spcBef>
                <a:spcPct val="20000"/>
              </a:spcBef>
              <a:buFont typeface="Arial"/>
              <a:buChar char="–"/>
              <a:defRPr sz="2000"/>
            </a:lvl4pPr>
            <a:lvl5pPr marL="2057400" indent="-228600">
              <a:spcBef>
                <a:spcPct val="20000"/>
              </a:spcBef>
              <a:buFont typeface="Arial"/>
              <a:buChar char="»"/>
              <a:defRPr sz="20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r>
              <a:rPr lang="en-ZA" dirty="0"/>
              <a:t>The manufacturing sector is relatively small in most African countries and contributes</a:t>
            </a:r>
          </a:p>
          <a:p>
            <a:r>
              <a:rPr lang="en-ZA" dirty="0"/>
              <a:t>on average only around 10% to </a:t>
            </a:r>
            <a:r>
              <a:rPr lang="en-ZA" dirty="0" smtClean="0"/>
              <a:t>GDP. African countries can integrate </a:t>
            </a:r>
            <a:r>
              <a:rPr lang="en-ZA" b="1" dirty="0" smtClean="0"/>
              <a:t>into global value ch</a:t>
            </a:r>
            <a:r>
              <a:rPr lang="en-ZA" dirty="0" smtClean="0"/>
              <a:t>ains rather than their exports being inputs to foreign manufacturing</a:t>
            </a:r>
            <a:endParaRPr lang="en-ZA" dirty="0"/>
          </a:p>
        </p:txBody>
      </p:sp>
      <p:sp>
        <p:nvSpPr>
          <p:cNvPr id="26" name="Content Placeholder 2"/>
          <p:cNvSpPr txBox="1">
            <a:spLocks/>
          </p:cNvSpPr>
          <p:nvPr/>
        </p:nvSpPr>
        <p:spPr>
          <a:xfrm>
            <a:off x="5233974" y="4629251"/>
            <a:ext cx="3862207" cy="941901"/>
          </a:xfrm>
          <a:prstGeom prst="rect">
            <a:avLst/>
          </a:prstGeom>
          <a:ln>
            <a:noFill/>
          </a:ln>
        </p:spPr>
        <p:txBody>
          <a:bodyPr vert="horz" lIns="91440" tIns="45720" rIns="91440" bIns="45720" rtlCol="0">
            <a:noAutofit/>
          </a:bodyPr>
          <a:lstStyle>
            <a:defPPr>
              <a:defRPr lang="en-US"/>
            </a:defPPr>
            <a:lvl1pPr indent="0" algn="ctr">
              <a:spcBef>
                <a:spcPct val="20000"/>
              </a:spcBef>
              <a:buClr>
                <a:srgbClr val="16A9D5"/>
              </a:buClr>
              <a:buFont typeface="Arial"/>
              <a:buNone/>
              <a:defRPr sz="1100">
                <a:latin typeface="Arial" panose="020B0604020202020204" pitchFamily="34" charset="0"/>
                <a:cs typeface="Arial" panose="020B0604020202020204" pitchFamily="34" charset="0"/>
              </a:defRPr>
            </a:lvl1pPr>
            <a:lvl2pPr marL="742950" indent="-285750">
              <a:spcBef>
                <a:spcPct val="20000"/>
              </a:spcBef>
              <a:buFont typeface="Arial"/>
              <a:buChar char="–"/>
              <a:defRPr sz="2800"/>
            </a:lvl2pPr>
            <a:lvl3pPr marL="1143000" indent="-228600">
              <a:spcBef>
                <a:spcPct val="20000"/>
              </a:spcBef>
              <a:buFont typeface="Arial"/>
              <a:buChar char="•"/>
              <a:defRPr sz="2400"/>
            </a:lvl3pPr>
            <a:lvl4pPr marL="1600200" indent="-228600">
              <a:spcBef>
                <a:spcPct val="20000"/>
              </a:spcBef>
              <a:buFont typeface="Arial"/>
              <a:buChar char="–"/>
              <a:defRPr sz="2000"/>
            </a:lvl4pPr>
            <a:lvl5pPr marL="2057400" indent="-228600">
              <a:spcBef>
                <a:spcPct val="20000"/>
              </a:spcBef>
              <a:buFont typeface="Arial"/>
              <a:buChar char="»"/>
              <a:defRPr sz="2000"/>
            </a:lvl5pPr>
            <a:lvl6pPr marL="2514600" indent="-228600">
              <a:spcBef>
                <a:spcPct val="20000"/>
              </a:spcBef>
              <a:buFont typeface="Arial"/>
              <a:buChar char="•"/>
              <a:defRPr sz="2000"/>
            </a:lvl6pPr>
            <a:lvl7pPr marL="2971800" indent="-228600">
              <a:spcBef>
                <a:spcPct val="20000"/>
              </a:spcBef>
              <a:buFont typeface="Arial"/>
              <a:buChar char="•"/>
              <a:defRPr sz="2000"/>
            </a:lvl7pPr>
            <a:lvl8pPr marL="3429000" indent="-228600">
              <a:spcBef>
                <a:spcPct val="20000"/>
              </a:spcBef>
              <a:buFont typeface="Arial"/>
              <a:buChar char="•"/>
              <a:defRPr sz="2000"/>
            </a:lvl8pPr>
            <a:lvl9pPr marL="3886200" indent="-228600">
              <a:spcBef>
                <a:spcPct val="20000"/>
              </a:spcBef>
              <a:buFont typeface="Arial"/>
              <a:buChar char="•"/>
              <a:defRPr sz="2000"/>
            </a:lvl9pPr>
          </a:lstStyle>
          <a:p>
            <a:r>
              <a:rPr lang="en-ZA" dirty="0"/>
              <a:t>Between 2000 and 2011 Africa’s exports of raw commodities expanded by 120% in real terms from USD 160 billion to USD 350 billion (both in 2010 </a:t>
            </a:r>
            <a:r>
              <a:rPr lang="en-ZA" dirty="0" smtClean="0"/>
              <a:t>prices. Exports </a:t>
            </a:r>
            <a:r>
              <a:rPr lang="en-ZA" dirty="0"/>
              <a:t>of processed goods grew by 60% from USD 110 billion to USD 180 billion</a:t>
            </a:r>
          </a:p>
        </p:txBody>
      </p:sp>
      <p:pic>
        <p:nvPicPr>
          <p:cNvPr id="2054" name="Picture 6" descr="C:\Users\wsimakani\Desktop\Capture.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774" y="4411148"/>
            <a:ext cx="2005092" cy="1015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9872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9075" y="723899"/>
            <a:ext cx="8782050" cy="4791076"/>
          </a:xfrm>
          <a:ln>
            <a:solidFill>
              <a:srgbClr val="16A9D5"/>
            </a:solidFill>
          </a:ln>
        </p:spPr>
        <p:txBody>
          <a:bodyPr>
            <a:normAutofit fontScale="85000" lnSpcReduction="20000"/>
          </a:bodyPr>
          <a:lstStyle/>
          <a:p>
            <a:pPr marL="0" indent="0">
              <a:buClr>
                <a:srgbClr val="16A9D5"/>
              </a:buClr>
              <a:buNone/>
            </a:pPr>
            <a:endParaRPr lang="en-ZA" sz="1500" b="1"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smtClean="0">
                <a:latin typeface="Arial" panose="020B0604020202020204" pitchFamily="34" charset="0"/>
                <a:cs typeface="Arial" panose="020B0604020202020204" pitchFamily="34" charset="0"/>
              </a:rPr>
              <a:t>Maritime </a:t>
            </a:r>
            <a:r>
              <a:rPr lang="en-ZA" sz="1500" b="1" dirty="0">
                <a:latin typeface="Arial" panose="020B0604020202020204" pitchFamily="34" charset="0"/>
                <a:cs typeface="Arial" panose="020B0604020202020204" pitchFamily="34" charset="0"/>
              </a:rPr>
              <a:t>Trade </a:t>
            </a:r>
            <a:r>
              <a:rPr lang="en-ZA" sz="1500" dirty="0">
                <a:latin typeface="Arial" panose="020B0604020202020204" pitchFamily="34" charset="0"/>
                <a:cs typeface="Arial" panose="020B0604020202020204" pitchFamily="34" charset="0"/>
              </a:rPr>
              <a:t>– </a:t>
            </a:r>
            <a:r>
              <a:rPr lang="en-ZA" sz="1500" dirty="0" smtClean="0">
                <a:latin typeface="Arial" panose="020B0604020202020204" pitchFamily="34" charset="0"/>
                <a:cs typeface="Arial" panose="020B0604020202020204" pitchFamily="34" charset="0"/>
              </a:rPr>
              <a:t>About 90% of Africa’s extra – </a:t>
            </a:r>
            <a:r>
              <a:rPr lang="en-ZA" sz="1500" dirty="0" err="1" smtClean="0">
                <a:latin typeface="Arial" panose="020B0604020202020204" pitchFamily="34" charset="0"/>
                <a:cs typeface="Arial" panose="020B0604020202020204" pitchFamily="34" charset="0"/>
              </a:rPr>
              <a:t>teritorial</a:t>
            </a:r>
            <a:r>
              <a:rPr lang="en-ZA" sz="1500" dirty="0" smtClean="0">
                <a:latin typeface="Arial" panose="020B0604020202020204" pitchFamily="34" charset="0"/>
                <a:cs typeface="Arial" panose="020B0604020202020204" pitchFamily="34" charset="0"/>
              </a:rPr>
              <a:t> and intra – Africa trade is seaborne</a:t>
            </a: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Maritime Economic Benefits </a:t>
            </a:r>
            <a:r>
              <a:rPr lang="en-ZA" sz="1500" dirty="0">
                <a:latin typeface="Arial" panose="020B0604020202020204" pitchFamily="34" charset="0"/>
                <a:cs typeface="Arial" panose="020B0604020202020204" pitchFamily="34" charset="0"/>
              </a:rPr>
              <a:t>–Although Africa`s maritime economy is estimated to be $1 trillion annually, it only retains less than a 1% of this amount for its own benefit.  </a:t>
            </a: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Maritime Job </a:t>
            </a:r>
            <a:r>
              <a:rPr lang="en-ZA" sz="1500" b="1" dirty="0" smtClean="0">
                <a:latin typeface="Arial" panose="020B0604020202020204" pitchFamily="34" charset="0"/>
                <a:cs typeface="Arial" panose="020B0604020202020204" pitchFamily="34" charset="0"/>
              </a:rPr>
              <a:t>Opportunities </a:t>
            </a:r>
            <a:r>
              <a:rPr lang="en-ZA" sz="1500" dirty="0" smtClean="0">
                <a:latin typeface="Arial" panose="020B0604020202020204" pitchFamily="34" charset="0"/>
                <a:cs typeface="Arial" panose="020B0604020202020204" pitchFamily="34" charset="0"/>
              </a:rPr>
              <a:t>–</a:t>
            </a:r>
            <a:r>
              <a:rPr lang="en-ZA" sz="1500" dirty="0">
                <a:latin typeface="Arial" panose="020B0604020202020204" pitchFamily="34" charset="0"/>
                <a:cs typeface="Arial" panose="020B0604020202020204" pitchFamily="34" charset="0"/>
              </a:rPr>
              <a:t>The maritime sector can be a significant employer </a:t>
            </a:r>
            <a:r>
              <a:rPr lang="en-ZA" sz="1500" dirty="0" smtClean="0">
                <a:latin typeface="Arial" panose="020B0604020202020204" pitchFamily="34" charset="0"/>
                <a:cs typeface="Arial" panose="020B0604020202020204" pitchFamily="34" charset="0"/>
              </a:rPr>
              <a:t>- Africa’s </a:t>
            </a:r>
            <a:r>
              <a:rPr lang="en-ZA" sz="1500" dirty="0">
                <a:latin typeface="Arial" panose="020B0604020202020204" pitchFamily="34" charset="0"/>
                <a:cs typeface="Arial" panose="020B0604020202020204" pitchFamily="34" charset="0"/>
              </a:rPr>
              <a:t>portion of seaborne cargo carried on the international fleet is significant, yet Africa has not been staking out for even a matching number of jobs related to that cargo </a:t>
            </a:r>
            <a:r>
              <a:rPr lang="en-ZA" sz="1500" dirty="0" smtClean="0">
                <a:latin typeface="Arial" panose="020B0604020202020204" pitchFamily="34" charset="0"/>
                <a:cs typeface="Arial" panose="020B0604020202020204" pitchFamily="34" charset="0"/>
              </a:rPr>
              <a:t>(</a:t>
            </a:r>
            <a:r>
              <a:rPr lang="en-ZA" sz="1500" dirty="0">
                <a:latin typeface="Arial" panose="020B0604020202020204" pitchFamily="34" charset="0"/>
                <a:cs typeface="Arial" panose="020B0604020202020204" pitchFamily="34" charset="0"/>
              </a:rPr>
              <a:t>Africa accounts for </a:t>
            </a:r>
            <a:r>
              <a:rPr lang="en-ZA" sz="1500" dirty="0" smtClean="0">
                <a:latin typeface="Arial" panose="020B0604020202020204" pitchFamily="34" charset="0"/>
                <a:cs typeface="Arial" panose="020B0604020202020204" pitchFamily="34" charset="0"/>
              </a:rPr>
              <a:t>only </a:t>
            </a:r>
            <a:r>
              <a:rPr lang="en-ZA" sz="1500" dirty="0">
                <a:latin typeface="Arial" panose="020B0604020202020204" pitchFamily="34" charset="0"/>
                <a:cs typeface="Arial" panose="020B0604020202020204" pitchFamily="34" charset="0"/>
              </a:rPr>
              <a:t>1% of global Seafarer jobs) </a:t>
            </a: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Marine Resources </a:t>
            </a:r>
            <a:r>
              <a:rPr lang="en-ZA" sz="1500" dirty="0">
                <a:latin typeface="Arial" panose="020B0604020202020204" pitchFamily="34" charset="0"/>
                <a:cs typeface="Arial" panose="020B0604020202020204" pitchFamily="34" charset="0"/>
              </a:rPr>
              <a:t>– Africa has extensive living and non living marine resources for which its people depend upon fishing for daily sustenance </a:t>
            </a:r>
            <a:r>
              <a:rPr lang="en-ZA" sz="1500" dirty="0" smtClean="0">
                <a:latin typeface="Arial" panose="020B0604020202020204" pitchFamily="34" charset="0"/>
                <a:cs typeface="Arial" panose="020B0604020202020204" pitchFamily="34" charset="0"/>
              </a:rPr>
              <a:t>as </a:t>
            </a:r>
            <a:r>
              <a:rPr lang="en-ZA" sz="1500" dirty="0">
                <a:latin typeface="Arial" panose="020B0604020202020204" pitchFamily="34" charset="0"/>
                <a:cs typeface="Arial" panose="020B0604020202020204" pitchFamily="34" charset="0"/>
              </a:rPr>
              <a:t>well as offshore </a:t>
            </a:r>
            <a:r>
              <a:rPr lang="en-ZA" sz="1500" dirty="0" smtClean="0">
                <a:latin typeface="Arial" panose="020B0604020202020204" pitchFamily="34" charset="0"/>
                <a:cs typeface="Arial" panose="020B0604020202020204" pitchFamily="34" charset="0"/>
              </a:rPr>
              <a:t>energy and mineral resources </a:t>
            </a:r>
            <a:r>
              <a:rPr lang="en-ZA" sz="1500" dirty="0">
                <a:latin typeface="Arial" panose="020B0604020202020204" pitchFamily="34" charset="0"/>
                <a:cs typeface="Arial" panose="020B0604020202020204" pitchFamily="34" charset="0"/>
              </a:rPr>
              <a:t>for economic </a:t>
            </a:r>
            <a:r>
              <a:rPr lang="en-ZA" sz="1500" dirty="0" smtClean="0">
                <a:latin typeface="Arial" panose="020B0604020202020204" pitchFamily="34" charset="0"/>
                <a:cs typeface="Arial" panose="020B0604020202020204" pitchFamily="34" charset="0"/>
              </a:rPr>
              <a:t>development</a:t>
            </a: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Maritime </a:t>
            </a:r>
            <a:r>
              <a:rPr lang="en-ZA" sz="1500" b="1" dirty="0" smtClean="0">
                <a:latin typeface="Arial" panose="020B0604020202020204" pitchFamily="34" charset="0"/>
                <a:cs typeface="Arial" panose="020B0604020202020204" pitchFamily="34" charset="0"/>
              </a:rPr>
              <a:t>Zones </a:t>
            </a:r>
            <a:r>
              <a:rPr lang="en-ZA" sz="1500" dirty="0">
                <a:latin typeface="Arial" panose="020B0604020202020204" pitchFamily="34" charset="0"/>
                <a:cs typeface="Arial" panose="020B0604020202020204" pitchFamily="34" charset="0"/>
              </a:rPr>
              <a:t>- Territorial waters, Contiguous </a:t>
            </a:r>
            <a:r>
              <a:rPr lang="en-ZA" sz="1500" dirty="0" smtClean="0">
                <a:latin typeface="Arial" panose="020B0604020202020204" pitchFamily="34" charset="0"/>
                <a:cs typeface="Arial" panose="020B0604020202020204" pitchFamily="34" charset="0"/>
              </a:rPr>
              <a:t>zone, Marine </a:t>
            </a:r>
            <a:r>
              <a:rPr lang="en-ZA" sz="1500" dirty="0">
                <a:latin typeface="Arial" panose="020B0604020202020204" pitchFamily="34" charset="0"/>
                <a:cs typeface="Arial" panose="020B0604020202020204" pitchFamily="34" charset="0"/>
              </a:rPr>
              <a:t>cultural </a:t>
            </a:r>
            <a:r>
              <a:rPr lang="en-ZA" sz="1500" dirty="0" smtClean="0">
                <a:latin typeface="Arial" panose="020B0604020202020204" pitchFamily="34" charset="0"/>
                <a:cs typeface="Arial" panose="020B0604020202020204" pitchFamily="34" charset="0"/>
              </a:rPr>
              <a:t>zone, Exclusive </a:t>
            </a:r>
            <a:r>
              <a:rPr lang="en-ZA" sz="1500" dirty="0">
                <a:latin typeface="Arial" panose="020B0604020202020204" pitchFamily="34" charset="0"/>
                <a:cs typeface="Arial" panose="020B0604020202020204" pitchFamily="34" charset="0"/>
              </a:rPr>
              <a:t>Economic </a:t>
            </a:r>
            <a:r>
              <a:rPr lang="en-ZA" sz="1500" dirty="0" smtClean="0">
                <a:latin typeface="Arial" panose="020B0604020202020204" pitchFamily="34" charset="0"/>
                <a:cs typeface="Arial" panose="020B0604020202020204" pitchFamily="34" charset="0"/>
              </a:rPr>
              <a:t>Zones, Continental Shelf Claim and freedoms of the International Waters</a:t>
            </a: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Maritime Safety </a:t>
            </a:r>
            <a:r>
              <a:rPr lang="en-ZA" sz="1500" dirty="0">
                <a:latin typeface="Arial" panose="020B0604020202020204" pitchFamily="34" charset="0"/>
                <a:cs typeface="Arial" panose="020B0604020202020204" pitchFamily="34" charset="0"/>
              </a:rPr>
              <a:t>- Illegal, unregulated and unreported fishing is estimated to cost sub-Saharan Africa approximately US$1 billion a year. billions worth of maritime oil is stolen</a:t>
            </a:r>
            <a:r>
              <a:rPr lang="en-ZA" sz="1500" dirty="0" smtClean="0">
                <a:latin typeface="Arial" panose="020B0604020202020204" pitchFamily="34" charset="0"/>
                <a:cs typeface="Arial" panose="020B0604020202020204" pitchFamily="34" charset="0"/>
              </a:rPr>
              <a:t>.</a:t>
            </a: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Marine Environment </a:t>
            </a:r>
            <a:r>
              <a:rPr lang="en-ZA" sz="1500" dirty="0">
                <a:latin typeface="Arial" panose="020B0604020202020204" pitchFamily="34" charset="0"/>
                <a:cs typeface="Arial" panose="020B0604020202020204" pitchFamily="34" charset="0"/>
              </a:rPr>
              <a:t>-  Thousands of litres of hazardous waste material is illegally dumped in African oceans and seas annually polluting </a:t>
            </a:r>
            <a:r>
              <a:rPr lang="en-ZA" sz="1500" dirty="0" smtClean="0">
                <a:latin typeface="Arial" panose="020B0604020202020204" pitchFamily="34" charset="0"/>
                <a:cs typeface="Arial" panose="020B0604020202020204" pitchFamily="34" charset="0"/>
              </a:rPr>
              <a:t>and degrading Africa’s </a:t>
            </a:r>
            <a:r>
              <a:rPr lang="en-ZA" sz="1500" dirty="0">
                <a:latin typeface="Arial" panose="020B0604020202020204" pitchFamily="34" charset="0"/>
                <a:cs typeface="Arial" panose="020B0604020202020204" pitchFamily="34" charset="0"/>
              </a:rPr>
              <a:t>marine </a:t>
            </a:r>
            <a:r>
              <a:rPr lang="en-ZA" sz="1500" dirty="0" smtClean="0">
                <a:latin typeface="Arial" panose="020B0604020202020204" pitchFamily="34" charset="0"/>
                <a:cs typeface="Arial" panose="020B0604020202020204" pitchFamily="34" charset="0"/>
              </a:rPr>
              <a:t>eco-system</a:t>
            </a: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500" b="1" dirty="0">
                <a:latin typeface="Arial" panose="020B0604020202020204" pitchFamily="34" charset="0"/>
                <a:cs typeface="Arial" panose="020B0604020202020204" pitchFamily="34" charset="0"/>
              </a:rPr>
              <a:t>Maritime Security </a:t>
            </a:r>
            <a:r>
              <a:rPr lang="en-ZA" sz="1500" dirty="0">
                <a:latin typeface="Arial" panose="020B0604020202020204" pitchFamily="34" charset="0"/>
                <a:cs typeface="Arial" panose="020B0604020202020204" pitchFamily="34" charset="0"/>
              </a:rPr>
              <a:t>- Somalia-based piracy </a:t>
            </a:r>
            <a:r>
              <a:rPr lang="en-ZA" sz="1500" dirty="0" smtClean="0">
                <a:latin typeface="Arial" panose="020B0604020202020204" pitchFamily="34" charset="0"/>
                <a:cs typeface="Arial" panose="020B0604020202020204" pitchFamily="34" charset="0"/>
              </a:rPr>
              <a:t>at its height came </a:t>
            </a:r>
            <a:r>
              <a:rPr lang="en-ZA" sz="1500" dirty="0">
                <a:latin typeface="Arial" panose="020B0604020202020204" pitchFamily="34" charset="0"/>
                <a:cs typeface="Arial" panose="020B0604020202020204" pitchFamily="34" charset="0"/>
              </a:rPr>
              <a:t>at </a:t>
            </a:r>
            <a:r>
              <a:rPr lang="en-ZA" sz="1500" dirty="0" smtClean="0">
                <a:latin typeface="Arial" panose="020B0604020202020204" pitchFamily="34" charset="0"/>
                <a:cs typeface="Arial" panose="020B0604020202020204" pitchFamily="34" charset="0"/>
              </a:rPr>
              <a:t>an annual </a:t>
            </a:r>
            <a:r>
              <a:rPr lang="en-ZA" sz="1500" dirty="0">
                <a:latin typeface="Arial" panose="020B0604020202020204" pitchFamily="34" charset="0"/>
                <a:cs typeface="Arial" panose="020B0604020202020204" pitchFamily="34" charset="0"/>
              </a:rPr>
              <a:t>price of between US$6,6 and US$6,9 </a:t>
            </a:r>
            <a:r>
              <a:rPr lang="en-ZA" sz="1500" dirty="0" smtClean="0">
                <a:latin typeface="Arial" panose="020B0604020202020204" pitchFamily="34" charset="0"/>
                <a:cs typeface="Arial" panose="020B0604020202020204" pitchFamily="34" charset="0"/>
              </a:rPr>
              <a:t>billion (even though direct cost of payments to the pirates was $50m through out the period); this is </a:t>
            </a:r>
            <a:r>
              <a:rPr lang="en-ZA" sz="1500" dirty="0">
                <a:latin typeface="Arial" panose="020B0604020202020204" pitchFamily="34" charset="0"/>
                <a:cs typeface="Arial" panose="020B0604020202020204" pitchFamily="34" charset="0"/>
              </a:rPr>
              <a:t>more than 110% of the Somali annual </a:t>
            </a:r>
            <a:r>
              <a:rPr lang="en-ZA" sz="1500" dirty="0" smtClean="0">
                <a:latin typeface="Arial" panose="020B0604020202020204" pitchFamily="34" charset="0"/>
                <a:cs typeface="Arial" panose="020B0604020202020204" pitchFamily="34" charset="0"/>
              </a:rPr>
              <a:t>GDP</a:t>
            </a:r>
          </a:p>
          <a:p>
            <a:pPr>
              <a:buClr>
                <a:srgbClr val="16A9D5"/>
              </a:buClr>
              <a:buFont typeface="Wingdings" panose="05000000000000000000" pitchFamily="2" charset="2"/>
              <a:buChar char="q"/>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US" sz="2800" dirty="0" smtClean="0">
                <a:solidFill>
                  <a:srgbClr val="0092D2"/>
                </a:solidFill>
                <a:latin typeface="Arial"/>
                <a:cs typeface="Arial"/>
              </a:rPr>
              <a:t>Africa Maritime Interests</a:t>
            </a:r>
            <a:endParaRPr lang="en-US" sz="2800" dirty="0">
              <a:solidFill>
                <a:srgbClr val="0092D2"/>
              </a:solidFill>
              <a:latin typeface="Arial"/>
              <a:cs typeface="Arial"/>
            </a:endParaRPr>
          </a:p>
        </p:txBody>
      </p:sp>
    </p:spTree>
    <p:extLst>
      <p:ext uri="{BB962C8B-B14F-4D97-AF65-F5344CB8AC3E}">
        <p14:creationId xmlns:p14="http://schemas.microsoft.com/office/powerpoint/2010/main" val="33146404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14300" y="828676"/>
            <a:ext cx="4391025" cy="28575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1" y="3133725"/>
            <a:ext cx="4391025" cy="2643187"/>
          </a:xfrm>
          <a:prstGeom prst="ellipse">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rot="16200000">
            <a:off x="3112294" y="1874044"/>
            <a:ext cx="4948238" cy="2857500"/>
          </a:xfrm>
          <a:prstGeom prst="ellipse">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2"/>
          <a:stretch>
            <a:fillRect/>
          </a:stretch>
        </p:blipFill>
        <p:spPr>
          <a:xfrm>
            <a:off x="-1" y="1216025"/>
            <a:ext cx="8805333" cy="4442715"/>
          </a:xfrm>
          <a:prstGeom prst="rect">
            <a:avLst/>
          </a:prstGeom>
        </p:spPr>
      </p:pic>
      <p:sp>
        <p:nvSpPr>
          <p:cNvPr id="4" name="Title 1"/>
          <p:cNvSpPr>
            <a:spLocks noGrp="1"/>
          </p:cNvSpPr>
          <p:nvPr>
            <p:ph type="title"/>
          </p:nvPr>
        </p:nvSpPr>
        <p:spPr>
          <a:xfrm>
            <a:off x="371475" y="274638"/>
            <a:ext cx="8229600" cy="445029"/>
          </a:xfrm>
        </p:spPr>
        <p:txBody>
          <a:bodyPr>
            <a:noAutofit/>
          </a:bodyPr>
          <a:lstStyle/>
          <a:p>
            <a:r>
              <a:rPr lang="en-US" sz="2800" dirty="0" smtClean="0">
                <a:solidFill>
                  <a:srgbClr val="0092D2"/>
                </a:solidFill>
                <a:latin typeface="Arial"/>
                <a:cs typeface="Arial"/>
              </a:rPr>
              <a:t>Africa Maritime Sector Overview</a:t>
            </a:r>
            <a:endParaRPr lang="en-ZA" sz="2800" dirty="0">
              <a:solidFill>
                <a:srgbClr val="0092D2"/>
              </a:solidFill>
              <a:latin typeface="Arial"/>
              <a:cs typeface="Arial"/>
            </a:endParaRPr>
          </a:p>
        </p:txBody>
      </p:sp>
    </p:spTree>
    <p:extLst>
      <p:ext uri="{BB962C8B-B14F-4D97-AF65-F5344CB8AC3E}">
        <p14:creationId xmlns:p14="http://schemas.microsoft.com/office/powerpoint/2010/main" val="41032538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Rectangle 231"/>
          <p:cNvSpPr/>
          <p:nvPr/>
        </p:nvSpPr>
        <p:spPr>
          <a:xfrm>
            <a:off x="0" y="3573016"/>
            <a:ext cx="9144000" cy="3284984"/>
          </a:xfrm>
          <a:prstGeom prst="rect">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31" name="Rectangle 230"/>
          <p:cNvSpPr/>
          <p:nvPr/>
        </p:nvSpPr>
        <p:spPr>
          <a:xfrm>
            <a:off x="0" y="404682"/>
            <a:ext cx="8857441" cy="3093445"/>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10" name="Rectangle 209"/>
          <p:cNvSpPr/>
          <p:nvPr/>
        </p:nvSpPr>
        <p:spPr>
          <a:xfrm>
            <a:off x="108000" y="116652"/>
            <a:ext cx="1008000" cy="1872197"/>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4" name="Rectangle 3"/>
          <p:cNvSpPr/>
          <p:nvPr/>
        </p:nvSpPr>
        <p:spPr>
          <a:xfrm>
            <a:off x="493920" y="2852936"/>
            <a:ext cx="2280960" cy="576064"/>
          </a:xfrm>
          <a:prstGeom prst="rect">
            <a:avLst/>
          </a:prstGeom>
          <a:solidFill>
            <a:schemeClr val="tx2">
              <a:lumMod val="75000"/>
            </a:schemeClr>
          </a:solidFill>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300" b="1" dirty="0">
                <a:solidFill>
                  <a:prstClr val="white"/>
                </a:solidFill>
                <a:latin typeface="Arial" pitchFamily="34" charset="0"/>
                <a:cs typeface="Arial" pitchFamily="34" charset="0"/>
              </a:rPr>
              <a:t>SHIPPING &amp; TRANSPORT (LOGISTICS) </a:t>
            </a:r>
          </a:p>
        </p:txBody>
      </p:sp>
      <p:sp>
        <p:nvSpPr>
          <p:cNvPr id="5" name="Rectangle 4"/>
          <p:cNvSpPr/>
          <p:nvPr/>
        </p:nvSpPr>
        <p:spPr>
          <a:xfrm>
            <a:off x="4067945" y="2875982"/>
            <a:ext cx="1368152" cy="553018"/>
          </a:xfrm>
          <a:prstGeom prst="rect">
            <a:avLst/>
          </a:prstGeom>
          <a:solidFill>
            <a:schemeClr val="tx2">
              <a:lumMod val="75000"/>
            </a:schemeClr>
          </a:solidFill>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300" b="1" dirty="0">
                <a:solidFill>
                  <a:prstClr val="white"/>
                </a:solidFill>
                <a:latin typeface="Arial" pitchFamily="34" charset="0"/>
                <a:cs typeface="Arial" pitchFamily="34" charset="0"/>
              </a:rPr>
              <a:t>MARINE RESOURCES</a:t>
            </a:r>
          </a:p>
        </p:txBody>
      </p:sp>
      <p:sp>
        <p:nvSpPr>
          <p:cNvPr id="6" name="Rectangle 5"/>
          <p:cNvSpPr/>
          <p:nvPr/>
        </p:nvSpPr>
        <p:spPr>
          <a:xfrm>
            <a:off x="6645600" y="2875982"/>
            <a:ext cx="1728000" cy="553018"/>
          </a:xfrm>
          <a:prstGeom prst="rect">
            <a:avLst/>
          </a:prstGeom>
          <a:solidFill>
            <a:schemeClr val="tx2">
              <a:lumMod val="75000"/>
            </a:schemeClr>
          </a:solidFill>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100" b="1" dirty="0">
                <a:solidFill>
                  <a:prstClr val="white"/>
                </a:solidFill>
                <a:latin typeface="Arial" pitchFamily="34" charset="0"/>
                <a:cs typeface="Arial" pitchFamily="34" charset="0"/>
              </a:rPr>
              <a:t>MARINE TOURISM, LEISURE &amp; RECREATION</a:t>
            </a:r>
          </a:p>
        </p:txBody>
      </p:sp>
      <p:sp>
        <p:nvSpPr>
          <p:cNvPr id="7" name="Rectangle 6"/>
          <p:cNvSpPr/>
          <p:nvPr/>
        </p:nvSpPr>
        <p:spPr>
          <a:xfrm>
            <a:off x="395536" y="3645024"/>
            <a:ext cx="2448272" cy="504056"/>
          </a:xfrm>
          <a:prstGeom prst="rect">
            <a:avLst/>
          </a:prstGeom>
          <a:solidFill>
            <a:srgbClr val="00B050"/>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400" b="1" dirty="0">
                <a:solidFill>
                  <a:prstClr val="black"/>
                </a:solidFill>
                <a:latin typeface="Arial" pitchFamily="34" charset="0"/>
                <a:cs typeface="Arial" pitchFamily="34" charset="0"/>
              </a:rPr>
              <a:t>OPERATIONAL SUPPORT SERVICES </a:t>
            </a:r>
          </a:p>
        </p:txBody>
      </p:sp>
      <p:sp>
        <p:nvSpPr>
          <p:cNvPr id="8" name="Rectangle 7"/>
          <p:cNvSpPr/>
          <p:nvPr/>
        </p:nvSpPr>
        <p:spPr>
          <a:xfrm>
            <a:off x="3258720" y="3645024"/>
            <a:ext cx="1745328" cy="504056"/>
          </a:xfrm>
          <a:prstGeom prst="rect">
            <a:avLst/>
          </a:prstGeom>
          <a:solidFill>
            <a:srgbClr val="00B050"/>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200" b="1" dirty="0">
                <a:solidFill>
                  <a:prstClr val="black"/>
                </a:solidFill>
                <a:latin typeface="Arial" pitchFamily="34" charset="0"/>
                <a:cs typeface="Arial" pitchFamily="34" charset="0"/>
              </a:rPr>
              <a:t>MANUFACTURING/ CONSTRUCTION</a:t>
            </a:r>
          </a:p>
        </p:txBody>
      </p:sp>
      <p:sp>
        <p:nvSpPr>
          <p:cNvPr id="9" name="Rectangle 8"/>
          <p:cNvSpPr/>
          <p:nvPr/>
        </p:nvSpPr>
        <p:spPr>
          <a:xfrm>
            <a:off x="5148064" y="3645024"/>
            <a:ext cx="1440160" cy="504056"/>
          </a:xfrm>
          <a:prstGeom prst="rect">
            <a:avLst/>
          </a:prstGeom>
          <a:solidFill>
            <a:srgbClr val="00B050"/>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400" b="1" dirty="0">
                <a:solidFill>
                  <a:prstClr val="black"/>
                </a:solidFill>
                <a:latin typeface="Arial" pitchFamily="34" charset="0"/>
                <a:cs typeface="Arial" pitchFamily="34" charset="0"/>
              </a:rPr>
              <a:t>BUSINESS </a:t>
            </a:r>
            <a:r>
              <a:rPr lang="en-ZA" sz="1400" b="1" dirty="0">
                <a:solidFill>
                  <a:sysClr val="windowText" lastClr="000000"/>
                </a:solidFill>
                <a:latin typeface="Arial" pitchFamily="34" charset="0"/>
                <a:cs typeface="Arial" pitchFamily="34" charset="0"/>
              </a:rPr>
              <a:t>SERVICES</a:t>
            </a:r>
          </a:p>
        </p:txBody>
      </p:sp>
      <p:sp>
        <p:nvSpPr>
          <p:cNvPr id="10" name="Rectangle 9"/>
          <p:cNvSpPr/>
          <p:nvPr/>
        </p:nvSpPr>
        <p:spPr>
          <a:xfrm>
            <a:off x="6948264" y="3645024"/>
            <a:ext cx="1584176" cy="504056"/>
          </a:xfrm>
          <a:prstGeom prst="rect">
            <a:avLst/>
          </a:prstGeom>
          <a:solidFill>
            <a:srgbClr val="00B050"/>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400" b="1" dirty="0">
                <a:solidFill>
                  <a:prstClr val="black"/>
                </a:solidFill>
                <a:latin typeface="Arial" pitchFamily="34" charset="0"/>
                <a:cs typeface="Arial" pitchFamily="34" charset="0"/>
              </a:rPr>
              <a:t>PUBLIC INTEREST</a:t>
            </a:r>
          </a:p>
        </p:txBody>
      </p:sp>
      <p:sp>
        <p:nvSpPr>
          <p:cNvPr id="11" name="Rectangle 10"/>
          <p:cNvSpPr/>
          <p:nvPr/>
        </p:nvSpPr>
        <p:spPr>
          <a:xfrm>
            <a:off x="2267744" y="2132856"/>
            <a:ext cx="1296144"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white"/>
                </a:solidFill>
                <a:latin typeface="Arial" pitchFamily="34" charset="0"/>
                <a:cs typeface="Arial" pitchFamily="34" charset="0"/>
              </a:rPr>
              <a:t>PORTS,  MARINE SERVICES &amp; COASTAL  </a:t>
            </a:r>
          </a:p>
        </p:txBody>
      </p:sp>
      <p:sp>
        <p:nvSpPr>
          <p:cNvPr id="19" name="Rectangle 18"/>
          <p:cNvSpPr/>
          <p:nvPr/>
        </p:nvSpPr>
        <p:spPr>
          <a:xfrm>
            <a:off x="107505" y="2132856"/>
            <a:ext cx="1008112"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white"/>
                </a:solidFill>
                <a:latin typeface="Arial" pitchFamily="34" charset="0"/>
                <a:cs typeface="Arial" pitchFamily="34" charset="0"/>
              </a:rPr>
              <a:t>MARITIME LOGISTICS</a:t>
            </a:r>
          </a:p>
          <a:p>
            <a:pPr algn="ctr">
              <a:defRPr/>
            </a:pPr>
            <a:r>
              <a:rPr lang="en-ZA" sz="900" b="1" dirty="0">
                <a:solidFill>
                  <a:prstClr val="white"/>
                </a:solidFill>
                <a:latin typeface="Arial" pitchFamily="34" charset="0"/>
                <a:cs typeface="Arial" pitchFamily="34" charset="0"/>
              </a:rPr>
              <a:t>INFRASTR/RE</a:t>
            </a:r>
          </a:p>
        </p:txBody>
      </p:sp>
      <p:sp>
        <p:nvSpPr>
          <p:cNvPr id="21" name="Rectangle 20"/>
          <p:cNvSpPr/>
          <p:nvPr/>
        </p:nvSpPr>
        <p:spPr>
          <a:xfrm>
            <a:off x="1187624" y="2132856"/>
            <a:ext cx="1008112"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white"/>
                </a:solidFill>
                <a:latin typeface="Arial" pitchFamily="34" charset="0"/>
                <a:cs typeface="Arial" pitchFamily="34" charset="0"/>
              </a:rPr>
              <a:t>SHIPPING TRANSPORT</a:t>
            </a:r>
          </a:p>
          <a:p>
            <a:pPr algn="ctr">
              <a:defRPr/>
            </a:pPr>
            <a:endParaRPr lang="en-ZA" sz="1100" b="1" dirty="0">
              <a:solidFill>
                <a:prstClr val="white"/>
              </a:solidFill>
              <a:latin typeface="Arial" pitchFamily="34" charset="0"/>
              <a:cs typeface="Arial" pitchFamily="34" charset="0"/>
            </a:endParaRPr>
          </a:p>
        </p:txBody>
      </p:sp>
      <p:sp>
        <p:nvSpPr>
          <p:cNvPr id="22" name="Rectangle 21"/>
          <p:cNvSpPr/>
          <p:nvPr/>
        </p:nvSpPr>
        <p:spPr>
          <a:xfrm>
            <a:off x="3635897" y="2132856"/>
            <a:ext cx="1224136"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white"/>
                </a:solidFill>
                <a:latin typeface="Arial" pitchFamily="34" charset="0"/>
                <a:cs typeface="Arial" pitchFamily="34" charset="0"/>
              </a:rPr>
              <a:t>FISHERIES, PHARMACEUTS / AQUACULTURE</a:t>
            </a:r>
          </a:p>
        </p:txBody>
      </p:sp>
      <p:sp>
        <p:nvSpPr>
          <p:cNvPr id="23" name="Rectangle 22"/>
          <p:cNvSpPr/>
          <p:nvPr/>
        </p:nvSpPr>
        <p:spPr>
          <a:xfrm>
            <a:off x="4932041" y="2132856"/>
            <a:ext cx="1022359"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white"/>
                </a:solidFill>
                <a:latin typeface="Arial" pitchFamily="34" charset="0"/>
                <a:cs typeface="Arial" pitchFamily="34" charset="0"/>
              </a:rPr>
              <a:t>OFF-SHORE  ENERGY &amp; MINING</a:t>
            </a:r>
          </a:p>
        </p:txBody>
      </p:sp>
      <p:sp>
        <p:nvSpPr>
          <p:cNvPr id="24" name="Rectangle 23"/>
          <p:cNvSpPr/>
          <p:nvPr/>
        </p:nvSpPr>
        <p:spPr>
          <a:xfrm>
            <a:off x="6023520" y="2132856"/>
            <a:ext cx="852737"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white"/>
                </a:solidFill>
                <a:latin typeface="Arial" pitchFamily="34" charset="0"/>
                <a:cs typeface="Arial" pitchFamily="34" charset="0"/>
              </a:rPr>
              <a:t>BOATING &amp; </a:t>
            </a:r>
          </a:p>
          <a:p>
            <a:pPr algn="ctr">
              <a:defRPr/>
            </a:pPr>
            <a:r>
              <a:rPr lang="en-ZA" sz="1000" b="1" dirty="0">
                <a:solidFill>
                  <a:prstClr val="white"/>
                </a:solidFill>
                <a:latin typeface="Arial" pitchFamily="34" charset="0"/>
                <a:cs typeface="Arial" pitchFamily="34" charset="0"/>
              </a:rPr>
              <a:t>CRUISING</a:t>
            </a:r>
          </a:p>
        </p:txBody>
      </p:sp>
      <p:sp>
        <p:nvSpPr>
          <p:cNvPr id="25" name="Rectangle 24"/>
          <p:cNvSpPr/>
          <p:nvPr/>
        </p:nvSpPr>
        <p:spPr>
          <a:xfrm>
            <a:off x="6991200" y="2132856"/>
            <a:ext cx="1036800"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white"/>
                </a:solidFill>
                <a:latin typeface="Arial" pitchFamily="34" charset="0"/>
                <a:cs typeface="Arial" pitchFamily="34" charset="0"/>
              </a:rPr>
              <a:t>SPORTS </a:t>
            </a:r>
          </a:p>
          <a:p>
            <a:pPr algn="ctr">
              <a:defRPr/>
            </a:pPr>
            <a:r>
              <a:rPr lang="en-ZA" sz="1000" b="1" dirty="0">
                <a:solidFill>
                  <a:prstClr val="white"/>
                </a:solidFill>
                <a:latin typeface="Arial" pitchFamily="34" charset="0"/>
                <a:cs typeface="Arial" pitchFamily="34" charset="0"/>
              </a:rPr>
              <a:t>&amp; RECREATION </a:t>
            </a:r>
          </a:p>
        </p:txBody>
      </p:sp>
      <p:sp>
        <p:nvSpPr>
          <p:cNvPr id="26" name="Rectangle 25"/>
          <p:cNvSpPr/>
          <p:nvPr/>
        </p:nvSpPr>
        <p:spPr>
          <a:xfrm>
            <a:off x="8097120" y="2132856"/>
            <a:ext cx="760320" cy="576064"/>
          </a:xfrm>
          <a:prstGeom prst="rect">
            <a:avLst/>
          </a:prstGeom>
          <a:ln w="28575">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white"/>
                </a:solidFill>
                <a:latin typeface="Arial" pitchFamily="34" charset="0"/>
                <a:cs typeface="Arial" pitchFamily="34" charset="0"/>
              </a:rPr>
              <a:t>LEISURE</a:t>
            </a:r>
          </a:p>
        </p:txBody>
      </p:sp>
      <p:sp>
        <p:nvSpPr>
          <p:cNvPr id="33" name="Rectangle 32"/>
          <p:cNvSpPr/>
          <p:nvPr/>
        </p:nvSpPr>
        <p:spPr>
          <a:xfrm>
            <a:off x="148319" y="4365105"/>
            <a:ext cx="1471353" cy="432048"/>
          </a:xfrm>
          <a:prstGeom prst="rect">
            <a:avLst/>
          </a:prstGeom>
          <a:solidFill>
            <a:schemeClr val="accent3">
              <a:lumMod val="75000"/>
            </a:schemeClr>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100" b="1" dirty="0">
                <a:solidFill>
                  <a:prstClr val="black"/>
                </a:solidFill>
                <a:latin typeface="Arial" pitchFamily="34" charset="0"/>
                <a:cs typeface="Arial" pitchFamily="34" charset="0"/>
              </a:rPr>
              <a:t>SHIPPING </a:t>
            </a:r>
          </a:p>
          <a:p>
            <a:pPr algn="ctr">
              <a:defRPr/>
            </a:pPr>
            <a:r>
              <a:rPr lang="en-ZA" sz="1100" b="1" dirty="0">
                <a:solidFill>
                  <a:prstClr val="black"/>
                </a:solidFill>
                <a:latin typeface="Arial" pitchFamily="34" charset="0"/>
                <a:cs typeface="Arial" pitchFamily="34" charset="0"/>
              </a:rPr>
              <a:t>LOGISTICS</a:t>
            </a:r>
          </a:p>
        </p:txBody>
      </p:sp>
      <p:sp>
        <p:nvSpPr>
          <p:cNvPr id="34" name="Rectangle 33"/>
          <p:cNvSpPr/>
          <p:nvPr/>
        </p:nvSpPr>
        <p:spPr>
          <a:xfrm>
            <a:off x="1763688" y="4365105"/>
            <a:ext cx="1368152" cy="432048"/>
          </a:xfrm>
          <a:prstGeom prst="rect">
            <a:avLst/>
          </a:prstGeom>
          <a:solidFill>
            <a:schemeClr val="accent3">
              <a:lumMod val="75000"/>
            </a:schemeClr>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100" b="1" dirty="0">
                <a:solidFill>
                  <a:prstClr val="black"/>
                </a:solidFill>
                <a:latin typeface="Arial" pitchFamily="34" charset="0"/>
                <a:cs typeface="Arial" pitchFamily="34" charset="0"/>
              </a:rPr>
              <a:t>MARINE TECHNOLOGIES</a:t>
            </a:r>
          </a:p>
        </p:txBody>
      </p:sp>
      <p:sp>
        <p:nvSpPr>
          <p:cNvPr id="35" name="Rectangle 34"/>
          <p:cNvSpPr/>
          <p:nvPr/>
        </p:nvSpPr>
        <p:spPr>
          <a:xfrm>
            <a:off x="3419872" y="4365105"/>
            <a:ext cx="1512168" cy="432048"/>
          </a:xfrm>
          <a:prstGeom prst="rect">
            <a:avLst/>
          </a:prstGeom>
          <a:solidFill>
            <a:schemeClr val="accent3">
              <a:lumMod val="75000"/>
            </a:schemeClr>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100" b="1" dirty="0">
                <a:solidFill>
                  <a:prstClr val="black"/>
                </a:solidFill>
                <a:latin typeface="Arial" pitchFamily="34" charset="0"/>
                <a:cs typeface="Arial" pitchFamily="34" charset="0"/>
              </a:rPr>
              <a:t>MARINE &amp; CIVIL </a:t>
            </a:r>
          </a:p>
          <a:p>
            <a:pPr algn="ctr">
              <a:defRPr/>
            </a:pPr>
            <a:r>
              <a:rPr lang="en-ZA" sz="1100" b="1" dirty="0">
                <a:solidFill>
                  <a:prstClr val="black"/>
                </a:solidFill>
                <a:latin typeface="Arial" pitchFamily="34" charset="0"/>
                <a:cs typeface="Arial" pitchFamily="34" charset="0"/>
              </a:rPr>
              <a:t>ENGINEERING</a:t>
            </a:r>
          </a:p>
        </p:txBody>
      </p:sp>
      <p:sp>
        <p:nvSpPr>
          <p:cNvPr id="36" name="Rectangle 35"/>
          <p:cNvSpPr/>
          <p:nvPr/>
        </p:nvSpPr>
        <p:spPr>
          <a:xfrm>
            <a:off x="5148064" y="4365105"/>
            <a:ext cx="1440160" cy="432048"/>
          </a:xfrm>
          <a:prstGeom prst="rect">
            <a:avLst/>
          </a:prstGeom>
          <a:solidFill>
            <a:schemeClr val="accent3">
              <a:lumMod val="75000"/>
            </a:schemeClr>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100" b="1" dirty="0">
                <a:solidFill>
                  <a:prstClr val="black"/>
                </a:solidFill>
                <a:latin typeface="Arial" pitchFamily="34" charset="0"/>
                <a:cs typeface="Arial" pitchFamily="34" charset="0"/>
              </a:rPr>
              <a:t>BANKING &amp; CONSULTING</a:t>
            </a:r>
          </a:p>
        </p:txBody>
      </p:sp>
      <p:sp>
        <p:nvSpPr>
          <p:cNvPr id="38" name="Rectangle 37"/>
          <p:cNvSpPr/>
          <p:nvPr/>
        </p:nvSpPr>
        <p:spPr>
          <a:xfrm>
            <a:off x="6804248" y="4365105"/>
            <a:ext cx="1872208" cy="432048"/>
          </a:xfrm>
          <a:prstGeom prst="rect">
            <a:avLst/>
          </a:prstGeom>
          <a:solidFill>
            <a:schemeClr val="accent3">
              <a:lumMod val="75000"/>
            </a:schemeClr>
          </a:solidFill>
          <a:ln w="28575">
            <a:solidFill>
              <a:schemeClr val="tx1"/>
            </a:solidFill>
          </a:ln>
          <a:scene3d>
            <a:camera prst="orthographicFront"/>
            <a:lightRig rig="threePt" dir="t"/>
          </a:scene3d>
          <a:sp3d>
            <a:bevelT prst="angle"/>
          </a:sp3d>
        </p:spPr>
        <p:style>
          <a:lnRef idx="1">
            <a:schemeClr val="accent3"/>
          </a:lnRef>
          <a:fillRef idx="3">
            <a:schemeClr val="accent3"/>
          </a:fillRef>
          <a:effectRef idx="2">
            <a:schemeClr val="accent3"/>
          </a:effectRef>
          <a:fontRef idx="minor">
            <a:schemeClr val="lt1"/>
          </a:fontRef>
        </p:style>
        <p:txBody>
          <a:bodyPr lIns="91430" tIns="45715" rIns="91430" bIns="45715" anchor="ctr"/>
          <a:lstStyle/>
          <a:p>
            <a:pPr algn="ctr">
              <a:defRPr/>
            </a:pPr>
            <a:r>
              <a:rPr lang="en-ZA" sz="1050" b="1" dirty="0">
                <a:solidFill>
                  <a:prstClr val="black"/>
                </a:solidFill>
                <a:latin typeface="Arial" pitchFamily="34" charset="0"/>
                <a:cs typeface="Arial" pitchFamily="34" charset="0"/>
              </a:rPr>
              <a:t>MARITIME REGULATORY &amp; NAVAL DEFENSE</a:t>
            </a:r>
          </a:p>
        </p:txBody>
      </p:sp>
      <p:sp>
        <p:nvSpPr>
          <p:cNvPr id="40" name="Rectangle 39"/>
          <p:cNvSpPr/>
          <p:nvPr/>
        </p:nvSpPr>
        <p:spPr>
          <a:xfrm>
            <a:off x="180000" y="1484797"/>
            <a:ext cx="864000" cy="432045"/>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Maritime Logistics Hubs</a:t>
            </a:r>
          </a:p>
        </p:txBody>
      </p:sp>
      <p:sp>
        <p:nvSpPr>
          <p:cNvPr id="42" name="Rectangle 41"/>
          <p:cNvSpPr/>
          <p:nvPr/>
        </p:nvSpPr>
        <p:spPr>
          <a:xfrm>
            <a:off x="180000" y="1196766"/>
            <a:ext cx="864000" cy="21602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Rail</a:t>
            </a:r>
          </a:p>
        </p:txBody>
      </p:sp>
      <p:sp>
        <p:nvSpPr>
          <p:cNvPr id="43" name="Rectangle 42"/>
          <p:cNvSpPr/>
          <p:nvPr/>
        </p:nvSpPr>
        <p:spPr>
          <a:xfrm>
            <a:off x="180000" y="908736"/>
            <a:ext cx="864000" cy="21602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Road</a:t>
            </a:r>
          </a:p>
        </p:txBody>
      </p:sp>
      <p:sp>
        <p:nvSpPr>
          <p:cNvPr id="44" name="Rectangle 43"/>
          <p:cNvSpPr/>
          <p:nvPr/>
        </p:nvSpPr>
        <p:spPr>
          <a:xfrm>
            <a:off x="180000" y="548698"/>
            <a:ext cx="864000" cy="21602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Pipeline</a:t>
            </a:r>
          </a:p>
        </p:txBody>
      </p:sp>
      <p:sp>
        <p:nvSpPr>
          <p:cNvPr id="45" name="Rectangle 44"/>
          <p:cNvSpPr/>
          <p:nvPr/>
        </p:nvSpPr>
        <p:spPr>
          <a:xfrm>
            <a:off x="1260001" y="1628812"/>
            <a:ext cx="936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Vessel Operations</a:t>
            </a:r>
          </a:p>
        </p:txBody>
      </p:sp>
      <p:sp>
        <p:nvSpPr>
          <p:cNvPr id="46" name="Rectangle 45"/>
          <p:cNvSpPr/>
          <p:nvPr/>
        </p:nvSpPr>
        <p:spPr>
          <a:xfrm>
            <a:off x="1260001" y="1268774"/>
            <a:ext cx="936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black"/>
                </a:solidFill>
                <a:latin typeface="Arial" charset="0"/>
                <a:ea typeface="ＭＳ Ｐゴシック" charset="0"/>
                <a:cs typeface="Arial" charset="0"/>
              </a:rPr>
              <a:t>Short –Haul Shipping</a:t>
            </a:r>
          </a:p>
        </p:txBody>
      </p:sp>
      <p:sp>
        <p:nvSpPr>
          <p:cNvPr id="47" name="Rectangle 46"/>
          <p:cNvSpPr/>
          <p:nvPr/>
        </p:nvSpPr>
        <p:spPr>
          <a:xfrm>
            <a:off x="1260001" y="908736"/>
            <a:ext cx="936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Long-Haul Shipping</a:t>
            </a:r>
          </a:p>
        </p:txBody>
      </p:sp>
      <p:sp>
        <p:nvSpPr>
          <p:cNvPr id="48" name="Rectangle 47"/>
          <p:cNvSpPr/>
          <p:nvPr/>
        </p:nvSpPr>
        <p:spPr>
          <a:xfrm>
            <a:off x="1260001" y="548698"/>
            <a:ext cx="936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800" b="1" dirty="0" smtClean="0">
                <a:solidFill>
                  <a:prstClr val="black"/>
                </a:solidFill>
                <a:latin typeface="Arial" pitchFamily="34" charset="0"/>
                <a:cs typeface="Arial" pitchFamily="34" charset="0"/>
              </a:rPr>
              <a:t>Inland  </a:t>
            </a:r>
            <a:r>
              <a:rPr lang="en-ZA" sz="800" b="1" dirty="0">
                <a:solidFill>
                  <a:prstClr val="black"/>
                </a:solidFill>
                <a:latin typeface="Arial" pitchFamily="34" charset="0"/>
                <a:cs typeface="Arial" pitchFamily="34" charset="0"/>
              </a:rPr>
              <a:t>based management</a:t>
            </a:r>
          </a:p>
        </p:txBody>
      </p:sp>
      <p:sp>
        <p:nvSpPr>
          <p:cNvPr id="49" name="Rectangle 48"/>
          <p:cNvSpPr/>
          <p:nvPr/>
        </p:nvSpPr>
        <p:spPr>
          <a:xfrm>
            <a:off x="2340000" y="1628812"/>
            <a:ext cx="1152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Ports &amp; Coastal Administration</a:t>
            </a:r>
          </a:p>
        </p:txBody>
      </p:sp>
      <p:sp>
        <p:nvSpPr>
          <p:cNvPr id="50" name="Rectangle 49"/>
          <p:cNvSpPr/>
          <p:nvPr/>
        </p:nvSpPr>
        <p:spPr>
          <a:xfrm>
            <a:off x="2340000" y="1124759"/>
            <a:ext cx="1152000" cy="432045"/>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Infrastructure Development &amp; Maintenance</a:t>
            </a:r>
          </a:p>
        </p:txBody>
      </p:sp>
      <p:sp>
        <p:nvSpPr>
          <p:cNvPr id="51" name="Rectangle 50"/>
          <p:cNvSpPr/>
          <p:nvPr/>
        </p:nvSpPr>
        <p:spPr>
          <a:xfrm>
            <a:off x="2340000" y="692713"/>
            <a:ext cx="1152000" cy="432045"/>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Off-Shore Ops, </a:t>
            </a:r>
          </a:p>
          <a:p>
            <a:pPr algn="ctr">
              <a:defRPr/>
            </a:pPr>
            <a:r>
              <a:rPr lang="en-ZA" sz="1000" b="1" dirty="0">
                <a:solidFill>
                  <a:prstClr val="black"/>
                </a:solidFill>
                <a:latin typeface="Arial" pitchFamily="34" charset="0"/>
                <a:cs typeface="Arial" pitchFamily="34" charset="0"/>
              </a:rPr>
              <a:t>Ship to Shore Transfer, Diving</a:t>
            </a:r>
          </a:p>
        </p:txBody>
      </p:sp>
      <p:sp>
        <p:nvSpPr>
          <p:cNvPr id="52" name="Rectangle 51"/>
          <p:cNvSpPr/>
          <p:nvPr/>
        </p:nvSpPr>
        <p:spPr>
          <a:xfrm>
            <a:off x="2340000" y="188660"/>
            <a:ext cx="1152000" cy="47669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Shore side Ops  Marine, Aids to Navigation,  </a:t>
            </a:r>
          </a:p>
        </p:txBody>
      </p:sp>
      <p:sp>
        <p:nvSpPr>
          <p:cNvPr id="53" name="Rectangle 52"/>
          <p:cNvSpPr/>
          <p:nvPr/>
        </p:nvSpPr>
        <p:spPr>
          <a:xfrm>
            <a:off x="3708001" y="1628812"/>
            <a:ext cx="1080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Aquaculture</a:t>
            </a:r>
          </a:p>
        </p:txBody>
      </p:sp>
      <p:sp>
        <p:nvSpPr>
          <p:cNvPr id="54" name="Rectangle 53"/>
          <p:cNvSpPr/>
          <p:nvPr/>
        </p:nvSpPr>
        <p:spPr>
          <a:xfrm>
            <a:off x="3708001" y="1268774"/>
            <a:ext cx="1080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Catching &amp; Processing</a:t>
            </a:r>
          </a:p>
        </p:txBody>
      </p:sp>
      <p:sp>
        <p:nvSpPr>
          <p:cNvPr id="55" name="Rectangle 54"/>
          <p:cNvSpPr/>
          <p:nvPr/>
        </p:nvSpPr>
        <p:spPr>
          <a:xfrm>
            <a:off x="6023520" y="1700819"/>
            <a:ext cx="967680" cy="207382"/>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Yachting</a:t>
            </a:r>
          </a:p>
        </p:txBody>
      </p:sp>
      <p:sp>
        <p:nvSpPr>
          <p:cNvPr id="56" name="Rectangle 55"/>
          <p:cNvSpPr/>
          <p:nvPr/>
        </p:nvSpPr>
        <p:spPr>
          <a:xfrm>
            <a:off x="5004001" y="594783"/>
            <a:ext cx="936000" cy="60198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Oil and Gas Exploration  &amp; Production</a:t>
            </a:r>
          </a:p>
        </p:txBody>
      </p:sp>
      <p:sp>
        <p:nvSpPr>
          <p:cNvPr id="61" name="Rectangle 60"/>
          <p:cNvSpPr/>
          <p:nvPr/>
        </p:nvSpPr>
        <p:spPr>
          <a:xfrm>
            <a:off x="7958880" y="1556804"/>
            <a:ext cx="967680" cy="360038"/>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Eco-Marine  Tourism</a:t>
            </a:r>
          </a:p>
        </p:txBody>
      </p:sp>
      <p:sp>
        <p:nvSpPr>
          <p:cNvPr id="62" name="Rectangle 61"/>
          <p:cNvSpPr/>
          <p:nvPr/>
        </p:nvSpPr>
        <p:spPr>
          <a:xfrm>
            <a:off x="7958880" y="1196766"/>
            <a:ext cx="93312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Real Estate</a:t>
            </a:r>
          </a:p>
        </p:txBody>
      </p:sp>
      <p:sp>
        <p:nvSpPr>
          <p:cNvPr id="63" name="Rectangle 62"/>
          <p:cNvSpPr/>
          <p:nvPr/>
        </p:nvSpPr>
        <p:spPr>
          <a:xfrm>
            <a:off x="7060321" y="1628812"/>
            <a:ext cx="751680" cy="27938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Marine Activities</a:t>
            </a:r>
          </a:p>
        </p:txBody>
      </p:sp>
      <p:sp>
        <p:nvSpPr>
          <p:cNvPr id="64" name="Rectangle 63"/>
          <p:cNvSpPr/>
          <p:nvPr/>
        </p:nvSpPr>
        <p:spPr>
          <a:xfrm>
            <a:off x="6023520" y="1340781"/>
            <a:ext cx="96768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Cruising, Ferrying</a:t>
            </a:r>
          </a:p>
        </p:txBody>
      </p:sp>
      <p:sp>
        <p:nvSpPr>
          <p:cNvPr id="65" name="Rectangle 64"/>
          <p:cNvSpPr/>
          <p:nvPr/>
        </p:nvSpPr>
        <p:spPr>
          <a:xfrm>
            <a:off x="252000" y="6165288"/>
            <a:ext cx="1296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Customs Clearance</a:t>
            </a:r>
          </a:p>
        </p:txBody>
      </p:sp>
      <p:sp>
        <p:nvSpPr>
          <p:cNvPr id="66" name="Rectangle 65"/>
          <p:cNvSpPr/>
          <p:nvPr/>
        </p:nvSpPr>
        <p:spPr>
          <a:xfrm>
            <a:off x="252000" y="5805250"/>
            <a:ext cx="1296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Ship/Cargo Agency</a:t>
            </a:r>
          </a:p>
        </p:txBody>
      </p:sp>
      <p:sp>
        <p:nvSpPr>
          <p:cNvPr id="67" name="Rectangle 66"/>
          <p:cNvSpPr/>
          <p:nvPr/>
        </p:nvSpPr>
        <p:spPr>
          <a:xfrm>
            <a:off x="252000" y="5445212"/>
            <a:ext cx="1296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Crewing Services</a:t>
            </a:r>
          </a:p>
        </p:txBody>
      </p:sp>
      <p:sp>
        <p:nvSpPr>
          <p:cNvPr id="68" name="Rectangle 67"/>
          <p:cNvSpPr/>
          <p:nvPr/>
        </p:nvSpPr>
        <p:spPr>
          <a:xfrm>
            <a:off x="252000" y="5085174"/>
            <a:ext cx="1296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Vessel management</a:t>
            </a:r>
          </a:p>
        </p:txBody>
      </p:sp>
      <p:sp>
        <p:nvSpPr>
          <p:cNvPr id="69" name="Rectangle 68"/>
          <p:cNvSpPr/>
          <p:nvPr/>
        </p:nvSpPr>
        <p:spPr>
          <a:xfrm>
            <a:off x="1764001" y="6124964"/>
            <a:ext cx="1368000" cy="345636"/>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Environmental Management</a:t>
            </a:r>
          </a:p>
        </p:txBody>
      </p:sp>
      <p:sp>
        <p:nvSpPr>
          <p:cNvPr id="70" name="Rectangle 69"/>
          <p:cNvSpPr/>
          <p:nvPr/>
        </p:nvSpPr>
        <p:spPr>
          <a:xfrm>
            <a:off x="1764001" y="5710200"/>
            <a:ext cx="1368000" cy="345636"/>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Marine Traffic Management</a:t>
            </a:r>
          </a:p>
        </p:txBody>
      </p:sp>
      <p:sp>
        <p:nvSpPr>
          <p:cNvPr id="71" name="Rectangle 70"/>
          <p:cNvSpPr/>
          <p:nvPr/>
        </p:nvSpPr>
        <p:spPr>
          <a:xfrm>
            <a:off x="1764001" y="5433691"/>
            <a:ext cx="1368000" cy="276509"/>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Marine Software, </a:t>
            </a:r>
          </a:p>
        </p:txBody>
      </p:sp>
      <p:sp>
        <p:nvSpPr>
          <p:cNvPr id="72" name="Rectangle 71"/>
          <p:cNvSpPr/>
          <p:nvPr/>
        </p:nvSpPr>
        <p:spPr>
          <a:xfrm>
            <a:off x="1764001" y="5085175"/>
            <a:ext cx="1368000" cy="360038"/>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Green Technologies, </a:t>
            </a:r>
          </a:p>
        </p:txBody>
      </p:sp>
      <p:sp>
        <p:nvSpPr>
          <p:cNvPr id="73" name="Rectangle 72"/>
          <p:cNvSpPr/>
          <p:nvPr/>
        </p:nvSpPr>
        <p:spPr>
          <a:xfrm>
            <a:off x="3492001" y="6237295"/>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Maritime Corridors</a:t>
            </a:r>
          </a:p>
        </p:txBody>
      </p:sp>
      <p:sp>
        <p:nvSpPr>
          <p:cNvPr id="74" name="Rectangle 73"/>
          <p:cNvSpPr/>
          <p:nvPr/>
        </p:nvSpPr>
        <p:spPr>
          <a:xfrm>
            <a:off x="3492001" y="5877258"/>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Observatories</a:t>
            </a:r>
          </a:p>
          <a:p>
            <a:pPr algn="ctr">
              <a:defRPr/>
            </a:pPr>
            <a:r>
              <a:rPr lang="en-ZA" sz="1000" b="1" dirty="0">
                <a:solidFill>
                  <a:prstClr val="black"/>
                </a:solidFill>
                <a:latin typeface="Arial" pitchFamily="34" charset="0"/>
                <a:cs typeface="Arial" pitchFamily="34" charset="0"/>
              </a:rPr>
              <a:t>&amp; Aquaria</a:t>
            </a:r>
          </a:p>
        </p:txBody>
      </p:sp>
      <p:sp>
        <p:nvSpPr>
          <p:cNvPr id="75" name="Rectangle 74"/>
          <p:cNvSpPr/>
          <p:nvPr/>
        </p:nvSpPr>
        <p:spPr>
          <a:xfrm>
            <a:off x="3492001" y="5517220"/>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Marine Equipment Manufacturing</a:t>
            </a:r>
          </a:p>
        </p:txBody>
      </p:sp>
      <p:sp>
        <p:nvSpPr>
          <p:cNvPr id="76" name="Rectangle 75"/>
          <p:cNvSpPr/>
          <p:nvPr/>
        </p:nvSpPr>
        <p:spPr>
          <a:xfrm>
            <a:off x="3535201" y="5088055"/>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Vessel Repairs &amp; Construction</a:t>
            </a:r>
          </a:p>
        </p:txBody>
      </p:sp>
      <p:sp>
        <p:nvSpPr>
          <p:cNvPr id="77" name="Rectangle 76"/>
          <p:cNvSpPr/>
          <p:nvPr/>
        </p:nvSpPr>
        <p:spPr>
          <a:xfrm>
            <a:off x="5148001" y="6309303"/>
            <a:ext cx="1368000" cy="216023"/>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Financing</a:t>
            </a:r>
          </a:p>
        </p:txBody>
      </p:sp>
      <p:sp>
        <p:nvSpPr>
          <p:cNvPr id="78" name="Rectangle 77"/>
          <p:cNvSpPr/>
          <p:nvPr/>
        </p:nvSpPr>
        <p:spPr>
          <a:xfrm>
            <a:off x="5148001" y="5805250"/>
            <a:ext cx="1368000" cy="432045"/>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Technical &amp; Business Consulting</a:t>
            </a:r>
          </a:p>
        </p:txBody>
      </p:sp>
      <p:sp>
        <p:nvSpPr>
          <p:cNvPr id="79" name="Rectangle 78"/>
          <p:cNvSpPr/>
          <p:nvPr/>
        </p:nvSpPr>
        <p:spPr>
          <a:xfrm>
            <a:off x="5148001" y="5445212"/>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Legal Services</a:t>
            </a:r>
          </a:p>
        </p:txBody>
      </p:sp>
      <p:sp>
        <p:nvSpPr>
          <p:cNvPr id="80" name="Rectangle 79"/>
          <p:cNvSpPr/>
          <p:nvPr/>
        </p:nvSpPr>
        <p:spPr>
          <a:xfrm>
            <a:off x="5148001" y="5085174"/>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Auditing</a:t>
            </a:r>
          </a:p>
        </p:txBody>
      </p:sp>
      <p:sp>
        <p:nvSpPr>
          <p:cNvPr id="81" name="Rectangle 80"/>
          <p:cNvSpPr/>
          <p:nvPr/>
        </p:nvSpPr>
        <p:spPr>
          <a:xfrm>
            <a:off x="6804000" y="6165288"/>
            <a:ext cx="1872000" cy="360038"/>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Governance, Regulatory, Compliance</a:t>
            </a:r>
          </a:p>
        </p:txBody>
      </p:sp>
      <p:sp>
        <p:nvSpPr>
          <p:cNvPr id="82" name="Rectangle 81"/>
          <p:cNvSpPr/>
          <p:nvPr/>
        </p:nvSpPr>
        <p:spPr>
          <a:xfrm>
            <a:off x="6804000" y="5877258"/>
            <a:ext cx="1872000" cy="216023"/>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Training and Education</a:t>
            </a:r>
          </a:p>
        </p:txBody>
      </p:sp>
      <p:sp>
        <p:nvSpPr>
          <p:cNvPr id="83" name="Rectangle 82"/>
          <p:cNvSpPr/>
          <p:nvPr/>
        </p:nvSpPr>
        <p:spPr>
          <a:xfrm>
            <a:off x="6804000" y="5517220"/>
            <a:ext cx="1872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Security, Defence, Customs</a:t>
            </a:r>
          </a:p>
        </p:txBody>
      </p:sp>
      <p:sp>
        <p:nvSpPr>
          <p:cNvPr id="84" name="Rectangle 83"/>
          <p:cNvSpPr/>
          <p:nvPr/>
        </p:nvSpPr>
        <p:spPr>
          <a:xfrm>
            <a:off x="6804000" y="5085175"/>
            <a:ext cx="1872000" cy="360038"/>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Safety - Navigation, Environment, Property</a:t>
            </a:r>
          </a:p>
        </p:txBody>
      </p:sp>
      <p:sp>
        <p:nvSpPr>
          <p:cNvPr id="85" name="Rectangle 84"/>
          <p:cNvSpPr/>
          <p:nvPr/>
        </p:nvSpPr>
        <p:spPr>
          <a:xfrm>
            <a:off x="3708001" y="836729"/>
            <a:ext cx="1080000" cy="360038"/>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Pharmaceuts </a:t>
            </a:r>
          </a:p>
        </p:txBody>
      </p:sp>
      <p:sp>
        <p:nvSpPr>
          <p:cNvPr id="86" name="Rectangle 85"/>
          <p:cNvSpPr/>
          <p:nvPr/>
        </p:nvSpPr>
        <p:spPr>
          <a:xfrm>
            <a:off x="252000" y="6525326"/>
            <a:ext cx="1296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Freight Forwarding</a:t>
            </a:r>
          </a:p>
        </p:txBody>
      </p:sp>
      <p:sp>
        <p:nvSpPr>
          <p:cNvPr id="87" name="Rectangle 86"/>
          <p:cNvSpPr/>
          <p:nvPr/>
        </p:nvSpPr>
        <p:spPr>
          <a:xfrm>
            <a:off x="1764001" y="6470600"/>
            <a:ext cx="1368000" cy="38740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Biotechnology, R&amp;D, </a:t>
            </a:r>
          </a:p>
        </p:txBody>
      </p:sp>
      <p:cxnSp>
        <p:nvCxnSpPr>
          <p:cNvPr id="114" name="Straight Arrow Connector 113"/>
          <p:cNvCxnSpPr/>
          <p:nvPr/>
        </p:nvCxnSpPr>
        <p:spPr>
          <a:xfrm rot="5400000" flipH="1" flipV="1">
            <a:off x="540709" y="1989573"/>
            <a:ext cx="214583" cy="72000"/>
          </a:xfrm>
          <a:prstGeom prst="straightConnector1">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0" name="Elbow Connector 119"/>
          <p:cNvCxnSpPr>
            <a:endCxn id="45" idx="2"/>
          </p:cNvCxnSpPr>
          <p:nvPr/>
        </p:nvCxnSpPr>
        <p:spPr>
          <a:xfrm rot="5400000" flipH="1" flipV="1">
            <a:off x="1601989" y="2006853"/>
            <a:ext cx="216023" cy="3600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endCxn id="49" idx="2"/>
          </p:cNvCxnSpPr>
          <p:nvPr/>
        </p:nvCxnSpPr>
        <p:spPr>
          <a:xfrm rot="5400000" flipH="1" flipV="1">
            <a:off x="2807269" y="2025573"/>
            <a:ext cx="216023" cy="144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6" name="Elbow Connector 125"/>
          <p:cNvCxnSpPr>
            <a:endCxn id="53" idx="2"/>
          </p:cNvCxnSpPr>
          <p:nvPr/>
        </p:nvCxnSpPr>
        <p:spPr>
          <a:xfrm rot="5400000" flipH="1" flipV="1">
            <a:off x="4139989" y="2024853"/>
            <a:ext cx="216023" cy="288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28" name="Straight Arrow Connector 127"/>
          <p:cNvCxnSpPr/>
          <p:nvPr/>
        </p:nvCxnSpPr>
        <p:spPr>
          <a:xfrm rot="5400000" flipH="1" flipV="1">
            <a:off x="5328709" y="2025573"/>
            <a:ext cx="216023" cy="1440"/>
          </a:xfrm>
          <a:prstGeom prst="straightConnector1">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32" name="Elbow Connector 131"/>
          <p:cNvCxnSpPr>
            <a:endCxn id="55" idx="2"/>
          </p:cNvCxnSpPr>
          <p:nvPr/>
        </p:nvCxnSpPr>
        <p:spPr>
          <a:xfrm rot="5400000" flipH="1" flipV="1">
            <a:off x="6366228" y="1991733"/>
            <a:ext cx="224664" cy="5760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34" name="Elbow Connector 133"/>
          <p:cNvCxnSpPr>
            <a:endCxn id="63" idx="2"/>
          </p:cNvCxnSpPr>
          <p:nvPr/>
        </p:nvCxnSpPr>
        <p:spPr>
          <a:xfrm rot="16200000" flipV="1">
            <a:off x="7360549" y="1983813"/>
            <a:ext cx="224664" cy="7344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36" name="Elbow Connector 135"/>
          <p:cNvCxnSpPr>
            <a:endCxn id="61" idx="2"/>
          </p:cNvCxnSpPr>
          <p:nvPr/>
        </p:nvCxnSpPr>
        <p:spPr>
          <a:xfrm rot="16200000" flipV="1">
            <a:off x="8351989" y="2007573"/>
            <a:ext cx="216023" cy="3456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40" name="Shape 139"/>
          <p:cNvCxnSpPr/>
          <p:nvPr/>
        </p:nvCxnSpPr>
        <p:spPr>
          <a:xfrm rot="10800000">
            <a:off x="424800" y="2737728"/>
            <a:ext cx="69120" cy="403242"/>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44" name="Shape 143"/>
          <p:cNvCxnSpPr/>
          <p:nvPr/>
        </p:nvCxnSpPr>
        <p:spPr>
          <a:xfrm flipV="1">
            <a:off x="2774880" y="2737728"/>
            <a:ext cx="138240" cy="403242"/>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48" name="Elbow Connector 147"/>
          <p:cNvCxnSpPr/>
          <p:nvPr/>
        </p:nvCxnSpPr>
        <p:spPr>
          <a:xfrm rot="16200000" flipV="1">
            <a:off x="1483189" y="2701729"/>
            <a:ext cx="216023" cy="86400"/>
          </a:xfrm>
          <a:prstGeom prst="bentConnector3">
            <a:avLst>
              <a:gd name="adj1" fmla="val 50000"/>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0" name="Shape 149"/>
          <p:cNvCxnSpPr/>
          <p:nvPr/>
        </p:nvCxnSpPr>
        <p:spPr>
          <a:xfrm rot="10800000">
            <a:off x="3852001" y="2708925"/>
            <a:ext cx="216000" cy="443567"/>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2" name="Shape 151"/>
          <p:cNvCxnSpPr/>
          <p:nvPr/>
        </p:nvCxnSpPr>
        <p:spPr>
          <a:xfrm flipV="1">
            <a:off x="5436001" y="2708925"/>
            <a:ext cx="216000" cy="443567"/>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7" name="Shape 156"/>
          <p:cNvCxnSpPr/>
          <p:nvPr/>
        </p:nvCxnSpPr>
        <p:spPr>
          <a:xfrm rot="10800000">
            <a:off x="6300000" y="2737728"/>
            <a:ext cx="345600" cy="414764"/>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59" name="Shape 158"/>
          <p:cNvCxnSpPr/>
          <p:nvPr/>
        </p:nvCxnSpPr>
        <p:spPr>
          <a:xfrm flipV="1">
            <a:off x="8373600" y="2668601"/>
            <a:ext cx="207360" cy="483891"/>
          </a:xfrm>
          <a:prstGeom prst="bentConnector2">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61" name="Elbow Connector 160"/>
          <p:cNvCxnSpPr/>
          <p:nvPr/>
        </p:nvCxnSpPr>
        <p:spPr>
          <a:xfrm rot="16200000" flipV="1">
            <a:off x="7361272" y="2727654"/>
            <a:ext cx="167058" cy="129600"/>
          </a:xfrm>
          <a:prstGeom prst="bentConnector3">
            <a:avLst>
              <a:gd name="adj1" fmla="val 50000"/>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65" name="Elbow Connector 164"/>
          <p:cNvCxnSpPr/>
          <p:nvPr/>
        </p:nvCxnSpPr>
        <p:spPr>
          <a:xfrm rot="5400000">
            <a:off x="1144069" y="3889168"/>
            <a:ext cx="216023" cy="7358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67" name="Shape 166"/>
          <p:cNvCxnSpPr/>
          <p:nvPr/>
        </p:nvCxnSpPr>
        <p:spPr>
          <a:xfrm rot="16200000" flipH="1">
            <a:off x="1925989" y="3843088"/>
            <a:ext cx="216023" cy="82800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71" name="Elbow Connector 170"/>
          <p:cNvCxnSpPr/>
          <p:nvPr/>
        </p:nvCxnSpPr>
        <p:spPr>
          <a:xfrm rot="16200000" flipH="1">
            <a:off x="4045669" y="4234768"/>
            <a:ext cx="216023" cy="446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73" name="Elbow Connector 172"/>
          <p:cNvCxnSpPr/>
          <p:nvPr/>
        </p:nvCxnSpPr>
        <p:spPr>
          <a:xfrm rot="5400000">
            <a:off x="5760709" y="4257808"/>
            <a:ext cx="216023" cy="14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75" name="Elbow Connector 174"/>
          <p:cNvCxnSpPr/>
          <p:nvPr/>
        </p:nvCxnSpPr>
        <p:spPr>
          <a:xfrm rot="5400000">
            <a:off x="7632709" y="4257808"/>
            <a:ext cx="216023" cy="14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77" name="Elbow Connector 176"/>
          <p:cNvCxnSpPr>
            <a:endCxn id="68" idx="0"/>
          </p:cNvCxnSpPr>
          <p:nvPr/>
        </p:nvCxnSpPr>
        <p:spPr>
          <a:xfrm rot="16200000" flipH="1">
            <a:off x="748066" y="4933239"/>
            <a:ext cx="288030" cy="158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79" name="Elbow Connector 178"/>
          <p:cNvCxnSpPr>
            <a:endCxn id="72" idx="0"/>
          </p:cNvCxnSpPr>
          <p:nvPr/>
        </p:nvCxnSpPr>
        <p:spPr>
          <a:xfrm rot="5400000">
            <a:off x="2303266" y="4941879"/>
            <a:ext cx="288030" cy="14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81" name="Elbow Connector 180"/>
          <p:cNvCxnSpPr>
            <a:endCxn id="76" idx="0"/>
          </p:cNvCxnSpPr>
          <p:nvPr/>
        </p:nvCxnSpPr>
        <p:spPr>
          <a:xfrm rot="16200000" flipH="1">
            <a:off x="4058629" y="4927483"/>
            <a:ext cx="214583" cy="10656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83" name="Elbow Connector 182"/>
          <p:cNvCxnSpPr>
            <a:endCxn id="80" idx="0"/>
          </p:cNvCxnSpPr>
          <p:nvPr/>
        </p:nvCxnSpPr>
        <p:spPr>
          <a:xfrm rot="5400000">
            <a:off x="5705985" y="4923159"/>
            <a:ext cx="288030" cy="3600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85" name="Elbow Connector 184"/>
          <p:cNvCxnSpPr>
            <a:endCxn id="84" idx="0"/>
          </p:cNvCxnSpPr>
          <p:nvPr/>
        </p:nvCxnSpPr>
        <p:spPr>
          <a:xfrm rot="5400000">
            <a:off x="7596706" y="4941879"/>
            <a:ext cx="288030" cy="1440"/>
          </a:xfrm>
          <a:prstGeom prst="bentConnector3">
            <a:avLst>
              <a:gd name="adj1" fmla="val 50000"/>
            </a:avLst>
          </a:prstGeom>
          <a:ln w="19050">
            <a:solidFill>
              <a:srgbClr val="92D050"/>
            </a:solidFill>
            <a:tailEnd type="arrow"/>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a:off x="1" y="4941159"/>
            <a:ext cx="8857440" cy="0"/>
          </a:xfrm>
          <a:prstGeom prst="line">
            <a:avLst/>
          </a:prstGeom>
          <a:ln w="28575">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a:off x="1" y="4221084"/>
            <a:ext cx="8857440" cy="0"/>
          </a:xfrm>
          <a:prstGeom prst="line">
            <a:avLst/>
          </a:prstGeom>
          <a:ln w="28575">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193" name="Straight Connector 192"/>
          <p:cNvCxnSpPr/>
          <p:nvPr/>
        </p:nvCxnSpPr>
        <p:spPr>
          <a:xfrm>
            <a:off x="0" y="2780932"/>
            <a:ext cx="8964000" cy="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a:xfrm>
            <a:off x="0" y="2060857"/>
            <a:ext cx="8964000" cy="0"/>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8790078" y="188660"/>
            <a:ext cx="353923" cy="1054191"/>
          </a:xfrm>
          <a:prstGeom prst="rect">
            <a:avLst/>
          </a:prstGeom>
          <a:noFill/>
        </p:spPr>
        <p:txBody>
          <a:bodyPr vert="vert" wrap="square" lIns="91430" tIns="45715" rIns="91430" bIns="45715">
            <a:spAutoFit/>
          </a:bodyPr>
          <a:lstStyle/>
          <a:p>
            <a:pPr>
              <a:defRPr/>
            </a:pPr>
            <a:r>
              <a:rPr lang="en-ZA" sz="1100" b="1" dirty="0">
                <a:solidFill>
                  <a:prstClr val="black"/>
                </a:solidFill>
                <a:latin typeface="Arial" pitchFamily="34" charset="0"/>
                <a:cs typeface="Arial" pitchFamily="34" charset="0"/>
              </a:rPr>
              <a:t>SKILLS</a:t>
            </a:r>
          </a:p>
        </p:txBody>
      </p:sp>
      <p:sp>
        <p:nvSpPr>
          <p:cNvPr id="200" name="TextBox 199"/>
          <p:cNvSpPr txBox="1"/>
          <p:nvPr/>
        </p:nvSpPr>
        <p:spPr>
          <a:xfrm>
            <a:off x="8790078" y="6124964"/>
            <a:ext cx="353923" cy="733037"/>
          </a:xfrm>
          <a:prstGeom prst="rect">
            <a:avLst/>
          </a:prstGeom>
          <a:noFill/>
        </p:spPr>
        <p:txBody>
          <a:bodyPr vert="vert" lIns="91430" tIns="45715" rIns="91430" bIns="45715">
            <a:spAutoFit/>
          </a:bodyPr>
          <a:lstStyle/>
          <a:p>
            <a:pPr>
              <a:defRPr/>
            </a:pPr>
            <a:r>
              <a:rPr lang="en-ZA" sz="1100" b="1" dirty="0">
                <a:solidFill>
                  <a:prstClr val="black"/>
                </a:solidFill>
                <a:latin typeface="Arial" pitchFamily="34" charset="0"/>
                <a:cs typeface="Arial" pitchFamily="34" charset="0"/>
              </a:rPr>
              <a:t>SKILLS</a:t>
            </a:r>
          </a:p>
        </p:txBody>
      </p:sp>
      <p:sp>
        <p:nvSpPr>
          <p:cNvPr id="201" name="TextBox 200"/>
          <p:cNvSpPr txBox="1"/>
          <p:nvPr/>
        </p:nvSpPr>
        <p:spPr>
          <a:xfrm>
            <a:off x="8790078" y="1908201"/>
            <a:ext cx="353923" cy="936098"/>
          </a:xfrm>
          <a:prstGeom prst="rect">
            <a:avLst/>
          </a:prstGeom>
          <a:noFill/>
        </p:spPr>
        <p:txBody>
          <a:bodyPr vert="vert" lIns="91430" tIns="45715" rIns="91430" bIns="45715">
            <a:spAutoFit/>
          </a:bodyPr>
          <a:lstStyle/>
          <a:p>
            <a:pPr>
              <a:defRPr/>
            </a:pPr>
            <a:r>
              <a:rPr lang="en-ZA" sz="1100" b="1" dirty="0">
                <a:solidFill>
                  <a:prstClr val="black"/>
                </a:solidFill>
                <a:latin typeface="Arial" pitchFamily="34" charset="0"/>
                <a:cs typeface="Arial" pitchFamily="34" charset="0"/>
              </a:rPr>
              <a:t>INDUSTRIES</a:t>
            </a:r>
          </a:p>
        </p:txBody>
      </p:sp>
      <p:sp>
        <p:nvSpPr>
          <p:cNvPr id="202" name="TextBox 201"/>
          <p:cNvSpPr txBox="1"/>
          <p:nvPr/>
        </p:nvSpPr>
        <p:spPr>
          <a:xfrm>
            <a:off x="8620801" y="2852940"/>
            <a:ext cx="523200" cy="714315"/>
          </a:xfrm>
          <a:prstGeom prst="rect">
            <a:avLst/>
          </a:prstGeom>
          <a:noFill/>
        </p:spPr>
        <p:txBody>
          <a:bodyPr vert="vert" lIns="91430" tIns="45715" rIns="91430" bIns="45715">
            <a:spAutoFit/>
          </a:bodyPr>
          <a:lstStyle/>
          <a:p>
            <a:pPr>
              <a:defRPr/>
            </a:pPr>
            <a:r>
              <a:rPr lang="en-ZA" sz="1100" b="1" dirty="0">
                <a:solidFill>
                  <a:prstClr val="black"/>
                </a:solidFill>
                <a:latin typeface="Arial" pitchFamily="34" charset="0"/>
                <a:cs typeface="Arial" pitchFamily="34" charset="0"/>
              </a:rPr>
              <a:t>SUB-SECTOR</a:t>
            </a:r>
          </a:p>
        </p:txBody>
      </p:sp>
      <p:sp>
        <p:nvSpPr>
          <p:cNvPr id="203" name="TextBox 202"/>
          <p:cNvSpPr txBox="1"/>
          <p:nvPr/>
        </p:nvSpPr>
        <p:spPr>
          <a:xfrm>
            <a:off x="8651578" y="3567255"/>
            <a:ext cx="492422" cy="760400"/>
          </a:xfrm>
          <a:prstGeom prst="rect">
            <a:avLst/>
          </a:prstGeom>
          <a:noFill/>
        </p:spPr>
        <p:txBody>
          <a:bodyPr vert="vert" lIns="91430" tIns="45715" rIns="91430" bIns="45715">
            <a:spAutoFit/>
          </a:bodyPr>
          <a:lstStyle/>
          <a:p>
            <a:pPr>
              <a:defRPr/>
            </a:pPr>
            <a:r>
              <a:rPr lang="en-ZA" sz="1000" b="1" dirty="0">
                <a:solidFill>
                  <a:prstClr val="black"/>
                </a:solidFill>
                <a:latin typeface="Arial" pitchFamily="34" charset="0"/>
                <a:cs typeface="Arial" pitchFamily="34" charset="0"/>
              </a:rPr>
              <a:t>SUB-SECTORR</a:t>
            </a:r>
          </a:p>
        </p:txBody>
      </p:sp>
      <p:sp>
        <p:nvSpPr>
          <p:cNvPr id="204" name="TextBox 203"/>
          <p:cNvSpPr txBox="1"/>
          <p:nvPr/>
        </p:nvSpPr>
        <p:spPr>
          <a:xfrm>
            <a:off x="8620801" y="4221084"/>
            <a:ext cx="523200" cy="1005226"/>
          </a:xfrm>
          <a:prstGeom prst="rect">
            <a:avLst/>
          </a:prstGeom>
          <a:noFill/>
        </p:spPr>
        <p:txBody>
          <a:bodyPr vert="vert" lIns="91430" tIns="45715" rIns="91430" bIns="45715">
            <a:spAutoFit/>
          </a:bodyPr>
          <a:lstStyle/>
          <a:p>
            <a:pPr>
              <a:defRPr/>
            </a:pPr>
            <a:r>
              <a:rPr lang="en-ZA" sz="1100" b="1" dirty="0">
                <a:solidFill>
                  <a:prstClr val="black"/>
                </a:solidFill>
                <a:latin typeface="Arial" pitchFamily="34" charset="0"/>
                <a:cs typeface="Arial" pitchFamily="34" charset="0"/>
              </a:rPr>
              <a:t>INDUSTRIESS</a:t>
            </a:r>
          </a:p>
        </p:txBody>
      </p:sp>
      <p:sp>
        <p:nvSpPr>
          <p:cNvPr id="211" name="Rectangle 210"/>
          <p:cNvSpPr/>
          <p:nvPr/>
        </p:nvSpPr>
        <p:spPr>
          <a:xfrm>
            <a:off x="1188000" y="116652"/>
            <a:ext cx="1008000" cy="1872197"/>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14" name="Rectangle 213"/>
          <p:cNvSpPr/>
          <p:nvPr/>
        </p:nvSpPr>
        <p:spPr>
          <a:xfrm>
            <a:off x="2268000" y="116652"/>
            <a:ext cx="1296000" cy="1872197"/>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15" name="Rectangle 214"/>
          <p:cNvSpPr/>
          <p:nvPr/>
        </p:nvSpPr>
        <p:spPr>
          <a:xfrm>
            <a:off x="3636001" y="116652"/>
            <a:ext cx="1224000" cy="1872197"/>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18" name="Rectangle 217"/>
          <p:cNvSpPr/>
          <p:nvPr/>
        </p:nvSpPr>
        <p:spPr>
          <a:xfrm>
            <a:off x="4932001" y="116652"/>
            <a:ext cx="1080000" cy="1872197"/>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0" name="Rectangle 219"/>
          <p:cNvSpPr/>
          <p:nvPr/>
        </p:nvSpPr>
        <p:spPr>
          <a:xfrm>
            <a:off x="7060320" y="764721"/>
            <a:ext cx="823680" cy="1224129"/>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5" name="Rectangle 224"/>
          <p:cNvSpPr/>
          <p:nvPr/>
        </p:nvSpPr>
        <p:spPr>
          <a:xfrm>
            <a:off x="7956001" y="764721"/>
            <a:ext cx="936000" cy="1224129"/>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6" name="Rectangle 225"/>
          <p:cNvSpPr/>
          <p:nvPr/>
        </p:nvSpPr>
        <p:spPr>
          <a:xfrm>
            <a:off x="108001" y="5013167"/>
            <a:ext cx="1512000" cy="1844833"/>
          </a:xfrm>
          <a:prstGeom prst="rect">
            <a:avLst/>
          </a:prstGeom>
          <a:noFill/>
          <a:ln>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7" name="Rectangle 226"/>
          <p:cNvSpPr/>
          <p:nvPr/>
        </p:nvSpPr>
        <p:spPr>
          <a:xfrm>
            <a:off x="1692001" y="5013167"/>
            <a:ext cx="1512000" cy="1844833"/>
          </a:xfrm>
          <a:prstGeom prst="rect">
            <a:avLst/>
          </a:prstGeom>
          <a:noFill/>
          <a:ln>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8" name="Rectangle 227"/>
          <p:cNvSpPr/>
          <p:nvPr/>
        </p:nvSpPr>
        <p:spPr>
          <a:xfrm>
            <a:off x="3420001" y="5013167"/>
            <a:ext cx="1512000" cy="1844833"/>
          </a:xfrm>
          <a:prstGeom prst="rect">
            <a:avLst/>
          </a:prstGeom>
          <a:noFill/>
          <a:ln>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29" name="Rectangle 228"/>
          <p:cNvSpPr/>
          <p:nvPr/>
        </p:nvSpPr>
        <p:spPr>
          <a:xfrm>
            <a:off x="5076001" y="5013167"/>
            <a:ext cx="1512000" cy="1844833"/>
          </a:xfrm>
          <a:prstGeom prst="rect">
            <a:avLst/>
          </a:prstGeom>
          <a:noFill/>
          <a:ln>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30" name="Rectangle 229"/>
          <p:cNvSpPr/>
          <p:nvPr/>
        </p:nvSpPr>
        <p:spPr>
          <a:xfrm>
            <a:off x="6732000" y="5013167"/>
            <a:ext cx="2016000" cy="1844833"/>
          </a:xfrm>
          <a:prstGeom prst="rect">
            <a:avLst/>
          </a:prstGeom>
          <a:noFill/>
          <a:ln>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33" name="Rectangle 232"/>
          <p:cNvSpPr/>
          <p:nvPr/>
        </p:nvSpPr>
        <p:spPr>
          <a:xfrm>
            <a:off x="6156001" y="116653"/>
            <a:ext cx="504000" cy="2160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35" name="Right Arrow 234"/>
          <p:cNvSpPr/>
          <p:nvPr/>
        </p:nvSpPr>
        <p:spPr>
          <a:xfrm>
            <a:off x="6804000" y="188660"/>
            <a:ext cx="288000"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53404" name="TextBox 235"/>
          <p:cNvSpPr txBox="1">
            <a:spLocks noChangeArrowheads="1"/>
          </p:cNvSpPr>
          <p:nvPr/>
        </p:nvSpPr>
        <p:spPr bwMode="auto">
          <a:xfrm>
            <a:off x="7164001" y="116653"/>
            <a:ext cx="1656000" cy="27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5" rIns="91430" bIns="45715">
            <a:spAutoFit/>
          </a:bodyPr>
          <a:lstStyle>
            <a:lvl1pPr>
              <a:defRPr sz="2400">
                <a:solidFill>
                  <a:schemeClr val="bg1"/>
                </a:solidFill>
                <a:latin typeface="Arial" charset="0"/>
                <a:ea typeface="ＭＳ Ｐゴシック" charset="0"/>
                <a:cs typeface="ＭＳ Ｐゴシック" charset="0"/>
              </a:defRPr>
            </a:lvl1pPr>
            <a:lvl2pPr marL="742950" indent="-285750">
              <a:defRPr sz="2400">
                <a:solidFill>
                  <a:schemeClr val="bg1"/>
                </a:solidFill>
                <a:latin typeface="Arial" charset="0"/>
                <a:ea typeface="ＭＳ Ｐゴシック" charset="0"/>
              </a:defRPr>
            </a:lvl2pPr>
            <a:lvl3pPr marL="1143000" indent="-228600">
              <a:defRPr sz="2400">
                <a:solidFill>
                  <a:schemeClr val="bg1"/>
                </a:solidFill>
                <a:latin typeface="Arial" charset="0"/>
                <a:ea typeface="ＭＳ Ｐゴシック" charset="0"/>
              </a:defRPr>
            </a:lvl3pPr>
            <a:lvl4pPr marL="1600200" indent="-228600">
              <a:defRPr sz="2400">
                <a:solidFill>
                  <a:schemeClr val="bg1"/>
                </a:solidFill>
                <a:latin typeface="Arial" charset="0"/>
                <a:ea typeface="ＭＳ Ｐゴシック" charset="0"/>
              </a:defRPr>
            </a:lvl4pPr>
            <a:lvl5pPr marL="2057400" indent="-228600">
              <a:defRPr sz="2400">
                <a:solidFill>
                  <a:schemeClr val="bg1"/>
                </a:solidFill>
                <a:latin typeface="Arial" charset="0"/>
                <a:ea typeface="ＭＳ Ｐゴシック" charset="0"/>
              </a:defRPr>
            </a:lvl5pPr>
            <a:lvl6pPr marL="2514600" indent="-228600" defTabSz="449263" eaLnBrk="0" fontAlgn="base" hangingPunct="0">
              <a:spcBef>
                <a:spcPct val="0"/>
              </a:spcBef>
              <a:spcAft>
                <a:spcPct val="0"/>
              </a:spcAft>
              <a:defRPr sz="2400">
                <a:solidFill>
                  <a:schemeClr val="bg1"/>
                </a:solidFill>
                <a:latin typeface="Arial" charset="0"/>
                <a:ea typeface="ＭＳ Ｐゴシック" charset="0"/>
              </a:defRPr>
            </a:lvl6pPr>
            <a:lvl7pPr marL="2971800" indent="-228600" defTabSz="449263" eaLnBrk="0" fontAlgn="base" hangingPunct="0">
              <a:spcBef>
                <a:spcPct val="0"/>
              </a:spcBef>
              <a:spcAft>
                <a:spcPct val="0"/>
              </a:spcAft>
              <a:defRPr sz="2400">
                <a:solidFill>
                  <a:schemeClr val="bg1"/>
                </a:solidFill>
                <a:latin typeface="Arial" charset="0"/>
                <a:ea typeface="ＭＳ Ｐゴシック" charset="0"/>
              </a:defRPr>
            </a:lvl7pPr>
            <a:lvl8pPr marL="3429000" indent="-228600" defTabSz="449263" eaLnBrk="0" fontAlgn="base" hangingPunct="0">
              <a:spcBef>
                <a:spcPct val="0"/>
              </a:spcBef>
              <a:spcAft>
                <a:spcPct val="0"/>
              </a:spcAft>
              <a:defRPr sz="2400">
                <a:solidFill>
                  <a:schemeClr val="bg1"/>
                </a:solidFill>
                <a:latin typeface="Arial" charset="0"/>
                <a:ea typeface="ＭＳ Ｐゴシック" charset="0"/>
              </a:defRPr>
            </a:lvl8pPr>
            <a:lvl9pPr marL="3886200" indent="-228600" defTabSz="449263" eaLnBrk="0" fontAlgn="base" hangingPunct="0">
              <a:spcBef>
                <a:spcPct val="0"/>
              </a:spcBef>
              <a:spcAft>
                <a:spcPct val="0"/>
              </a:spcAft>
              <a:defRPr sz="2400">
                <a:solidFill>
                  <a:schemeClr val="bg1"/>
                </a:solidFill>
                <a:latin typeface="Arial" charset="0"/>
                <a:ea typeface="ＭＳ Ｐゴシック" charset="0"/>
              </a:defRPr>
            </a:lvl9pPr>
          </a:lstStyle>
          <a:p>
            <a:r>
              <a:rPr lang="en-ZA" sz="1200" b="1" dirty="0">
                <a:solidFill>
                  <a:prstClr val="black"/>
                </a:solidFill>
                <a:cs typeface="Arial" charset="0"/>
              </a:rPr>
              <a:t>Primary  Cluster</a:t>
            </a:r>
          </a:p>
        </p:txBody>
      </p:sp>
      <p:sp>
        <p:nvSpPr>
          <p:cNvPr id="237" name="Rectangle 236"/>
          <p:cNvSpPr/>
          <p:nvPr/>
        </p:nvSpPr>
        <p:spPr>
          <a:xfrm>
            <a:off x="6156001" y="476691"/>
            <a:ext cx="504000" cy="216023"/>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238" name="Right Arrow 237"/>
          <p:cNvSpPr/>
          <p:nvPr/>
        </p:nvSpPr>
        <p:spPr>
          <a:xfrm>
            <a:off x="6804000" y="548698"/>
            <a:ext cx="288000" cy="115212"/>
          </a:xfrm>
          <a:prstGeom prst="rightArrow">
            <a:avLst/>
          </a:prstGeom>
          <a:solidFill>
            <a:schemeClr val="accent3">
              <a:lumMod val="75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
        <p:nvSpPr>
          <p:cNvPr id="53407" name="TextBox 238"/>
          <p:cNvSpPr txBox="1">
            <a:spLocks noChangeArrowheads="1"/>
          </p:cNvSpPr>
          <p:nvPr/>
        </p:nvSpPr>
        <p:spPr bwMode="auto">
          <a:xfrm>
            <a:off x="7236001" y="404683"/>
            <a:ext cx="1656000" cy="27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5" rIns="91430" bIns="45715">
            <a:spAutoFit/>
          </a:bodyPr>
          <a:lstStyle>
            <a:lvl1pPr>
              <a:defRPr sz="2400">
                <a:solidFill>
                  <a:schemeClr val="bg1"/>
                </a:solidFill>
                <a:latin typeface="Arial" charset="0"/>
                <a:ea typeface="ＭＳ Ｐゴシック" charset="0"/>
                <a:cs typeface="ＭＳ Ｐゴシック" charset="0"/>
              </a:defRPr>
            </a:lvl1pPr>
            <a:lvl2pPr marL="742950" indent="-285750">
              <a:defRPr sz="2400">
                <a:solidFill>
                  <a:schemeClr val="bg1"/>
                </a:solidFill>
                <a:latin typeface="Arial" charset="0"/>
                <a:ea typeface="ＭＳ Ｐゴシック" charset="0"/>
              </a:defRPr>
            </a:lvl2pPr>
            <a:lvl3pPr marL="1143000" indent="-228600">
              <a:defRPr sz="2400">
                <a:solidFill>
                  <a:schemeClr val="bg1"/>
                </a:solidFill>
                <a:latin typeface="Arial" charset="0"/>
                <a:ea typeface="ＭＳ Ｐゴシック" charset="0"/>
              </a:defRPr>
            </a:lvl3pPr>
            <a:lvl4pPr marL="1600200" indent="-228600">
              <a:defRPr sz="2400">
                <a:solidFill>
                  <a:schemeClr val="bg1"/>
                </a:solidFill>
                <a:latin typeface="Arial" charset="0"/>
                <a:ea typeface="ＭＳ Ｐゴシック" charset="0"/>
              </a:defRPr>
            </a:lvl4pPr>
            <a:lvl5pPr marL="2057400" indent="-228600">
              <a:defRPr sz="2400">
                <a:solidFill>
                  <a:schemeClr val="bg1"/>
                </a:solidFill>
                <a:latin typeface="Arial" charset="0"/>
                <a:ea typeface="ＭＳ Ｐゴシック" charset="0"/>
              </a:defRPr>
            </a:lvl5pPr>
            <a:lvl6pPr marL="2514600" indent="-228600" defTabSz="449263" eaLnBrk="0" fontAlgn="base" hangingPunct="0">
              <a:spcBef>
                <a:spcPct val="0"/>
              </a:spcBef>
              <a:spcAft>
                <a:spcPct val="0"/>
              </a:spcAft>
              <a:defRPr sz="2400">
                <a:solidFill>
                  <a:schemeClr val="bg1"/>
                </a:solidFill>
                <a:latin typeface="Arial" charset="0"/>
                <a:ea typeface="ＭＳ Ｐゴシック" charset="0"/>
              </a:defRPr>
            </a:lvl6pPr>
            <a:lvl7pPr marL="2971800" indent="-228600" defTabSz="449263" eaLnBrk="0" fontAlgn="base" hangingPunct="0">
              <a:spcBef>
                <a:spcPct val="0"/>
              </a:spcBef>
              <a:spcAft>
                <a:spcPct val="0"/>
              </a:spcAft>
              <a:defRPr sz="2400">
                <a:solidFill>
                  <a:schemeClr val="bg1"/>
                </a:solidFill>
                <a:latin typeface="Arial" charset="0"/>
                <a:ea typeface="ＭＳ Ｐゴシック" charset="0"/>
              </a:defRPr>
            </a:lvl7pPr>
            <a:lvl8pPr marL="3429000" indent="-228600" defTabSz="449263" eaLnBrk="0" fontAlgn="base" hangingPunct="0">
              <a:spcBef>
                <a:spcPct val="0"/>
              </a:spcBef>
              <a:spcAft>
                <a:spcPct val="0"/>
              </a:spcAft>
              <a:defRPr sz="2400">
                <a:solidFill>
                  <a:schemeClr val="bg1"/>
                </a:solidFill>
                <a:latin typeface="Arial" charset="0"/>
                <a:ea typeface="ＭＳ Ｐゴシック" charset="0"/>
              </a:defRPr>
            </a:lvl8pPr>
            <a:lvl9pPr marL="3886200" indent="-228600" defTabSz="449263" eaLnBrk="0" fontAlgn="base" hangingPunct="0">
              <a:spcBef>
                <a:spcPct val="0"/>
              </a:spcBef>
              <a:spcAft>
                <a:spcPct val="0"/>
              </a:spcAft>
              <a:defRPr sz="2400">
                <a:solidFill>
                  <a:schemeClr val="bg1"/>
                </a:solidFill>
                <a:latin typeface="Arial" charset="0"/>
                <a:ea typeface="ＭＳ Ｐゴシック" charset="0"/>
              </a:defRPr>
            </a:lvl9pPr>
          </a:lstStyle>
          <a:p>
            <a:r>
              <a:rPr lang="en-ZA" sz="1200" b="1" dirty="0">
                <a:solidFill>
                  <a:prstClr val="black"/>
                </a:solidFill>
                <a:cs typeface="Arial" charset="0"/>
              </a:rPr>
              <a:t>Secondary  Cluster</a:t>
            </a:r>
          </a:p>
        </p:txBody>
      </p:sp>
      <p:sp>
        <p:nvSpPr>
          <p:cNvPr id="145" name="Rectangle 144"/>
          <p:cNvSpPr/>
          <p:nvPr/>
        </p:nvSpPr>
        <p:spPr>
          <a:xfrm>
            <a:off x="180000" y="188661"/>
            <a:ext cx="864000" cy="21602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Ports</a:t>
            </a:r>
          </a:p>
        </p:txBody>
      </p:sp>
      <p:sp>
        <p:nvSpPr>
          <p:cNvPr id="272" name="Rectangle 271"/>
          <p:cNvSpPr/>
          <p:nvPr/>
        </p:nvSpPr>
        <p:spPr>
          <a:xfrm>
            <a:off x="3492001" y="6569970"/>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Waterfont &amp; Cruise Terminals &amp; Jetties</a:t>
            </a:r>
          </a:p>
        </p:txBody>
      </p:sp>
      <p:sp>
        <p:nvSpPr>
          <p:cNvPr id="285" name="Rectangle 284"/>
          <p:cNvSpPr/>
          <p:nvPr/>
        </p:nvSpPr>
        <p:spPr>
          <a:xfrm>
            <a:off x="1260001" y="188660"/>
            <a:ext cx="93600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black"/>
                </a:solidFill>
                <a:latin typeface="Arial" pitchFamily="34" charset="0"/>
                <a:cs typeface="Arial" pitchFamily="34" charset="0"/>
              </a:rPr>
              <a:t>Shore based management</a:t>
            </a:r>
          </a:p>
        </p:txBody>
      </p:sp>
      <p:sp>
        <p:nvSpPr>
          <p:cNvPr id="286" name="Rectangle 285"/>
          <p:cNvSpPr/>
          <p:nvPr/>
        </p:nvSpPr>
        <p:spPr>
          <a:xfrm>
            <a:off x="3708001" y="188660"/>
            <a:ext cx="1080000" cy="57606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Ocean, Tidal Inland Water Resources Management</a:t>
            </a:r>
          </a:p>
        </p:txBody>
      </p:sp>
      <p:sp>
        <p:nvSpPr>
          <p:cNvPr id="288" name="Rectangle 287"/>
          <p:cNvSpPr/>
          <p:nvPr/>
        </p:nvSpPr>
        <p:spPr>
          <a:xfrm>
            <a:off x="5004001" y="1216929"/>
            <a:ext cx="936000" cy="69991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Renewable Energy [Wind, tides, Nuclear]</a:t>
            </a:r>
          </a:p>
        </p:txBody>
      </p:sp>
      <p:sp>
        <p:nvSpPr>
          <p:cNvPr id="290" name="Rectangle 289"/>
          <p:cNvSpPr/>
          <p:nvPr/>
        </p:nvSpPr>
        <p:spPr>
          <a:xfrm>
            <a:off x="7060321" y="1340782"/>
            <a:ext cx="751680" cy="221783"/>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Diving</a:t>
            </a:r>
          </a:p>
        </p:txBody>
      </p:sp>
      <p:sp>
        <p:nvSpPr>
          <p:cNvPr id="293" name="Rectangle 292"/>
          <p:cNvSpPr/>
          <p:nvPr/>
        </p:nvSpPr>
        <p:spPr>
          <a:xfrm>
            <a:off x="6023520" y="836728"/>
            <a:ext cx="967680" cy="432045"/>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900" b="1" dirty="0">
                <a:solidFill>
                  <a:prstClr val="black"/>
                </a:solidFill>
                <a:latin typeface="Arial" pitchFamily="34" charset="0"/>
                <a:cs typeface="Arial" pitchFamily="34" charset="0"/>
              </a:rPr>
              <a:t>Hospitality &amp; Entertainment</a:t>
            </a:r>
          </a:p>
        </p:txBody>
      </p:sp>
      <p:sp>
        <p:nvSpPr>
          <p:cNvPr id="294" name="Rectangle 293"/>
          <p:cNvSpPr/>
          <p:nvPr/>
        </p:nvSpPr>
        <p:spPr>
          <a:xfrm>
            <a:off x="7060321" y="836728"/>
            <a:ext cx="751680" cy="172818"/>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Sailing</a:t>
            </a:r>
          </a:p>
        </p:txBody>
      </p:sp>
      <p:sp>
        <p:nvSpPr>
          <p:cNvPr id="295" name="Rectangle 294"/>
          <p:cNvSpPr/>
          <p:nvPr/>
        </p:nvSpPr>
        <p:spPr>
          <a:xfrm>
            <a:off x="7958880" y="836728"/>
            <a:ext cx="933120" cy="288030"/>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Adventure &amp; Views</a:t>
            </a:r>
          </a:p>
        </p:txBody>
      </p:sp>
      <p:sp>
        <p:nvSpPr>
          <p:cNvPr id="296" name="Rectangle 295"/>
          <p:cNvSpPr/>
          <p:nvPr/>
        </p:nvSpPr>
        <p:spPr>
          <a:xfrm>
            <a:off x="5004001" y="188661"/>
            <a:ext cx="936000" cy="360038"/>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Minerals Mining</a:t>
            </a:r>
          </a:p>
        </p:txBody>
      </p:sp>
      <p:sp>
        <p:nvSpPr>
          <p:cNvPr id="309" name="Rectangle 308"/>
          <p:cNvSpPr/>
          <p:nvPr/>
        </p:nvSpPr>
        <p:spPr>
          <a:xfrm>
            <a:off x="7060321" y="1078674"/>
            <a:ext cx="820800" cy="207382"/>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Swimming</a:t>
            </a:r>
          </a:p>
        </p:txBody>
      </p:sp>
      <p:sp>
        <p:nvSpPr>
          <p:cNvPr id="312" name="Rectangle 311"/>
          <p:cNvSpPr/>
          <p:nvPr/>
        </p:nvSpPr>
        <p:spPr>
          <a:xfrm>
            <a:off x="5148001" y="6569970"/>
            <a:ext cx="1368000" cy="288030"/>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Insurance</a:t>
            </a:r>
          </a:p>
        </p:txBody>
      </p:sp>
      <p:sp>
        <p:nvSpPr>
          <p:cNvPr id="322" name="Rectangle 321"/>
          <p:cNvSpPr/>
          <p:nvPr/>
        </p:nvSpPr>
        <p:spPr>
          <a:xfrm>
            <a:off x="6804000" y="6597333"/>
            <a:ext cx="1872000" cy="260667"/>
          </a:xfrm>
          <a:prstGeom prst="rect">
            <a:avLst/>
          </a:prstGeom>
          <a:solidFill>
            <a:schemeClr val="bg1"/>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r>
              <a:rPr lang="en-ZA" sz="1000" b="1" dirty="0">
                <a:solidFill>
                  <a:prstClr val="black"/>
                </a:solidFill>
                <a:latin typeface="Arial" pitchFamily="34" charset="0"/>
                <a:cs typeface="Arial" pitchFamily="34" charset="0"/>
              </a:rPr>
              <a:t>Research and Development (R&amp;D) and Innovation</a:t>
            </a:r>
          </a:p>
        </p:txBody>
      </p:sp>
      <p:sp>
        <p:nvSpPr>
          <p:cNvPr id="219" name="Rectangle 218"/>
          <p:cNvSpPr/>
          <p:nvPr/>
        </p:nvSpPr>
        <p:spPr>
          <a:xfrm>
            <a:off x="6084001" y="764721"/>
            <a:ext cx="907200" cy="1224129"/>
          </a:xfrm>
          <a:prstGeom prst="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lIns="91430" tIns="45715" rIns="91430" bIns="45715" anchor="ctr"/>
          <a:lstStyle/>
          <a:p>
            <a:pPr algn="ctr">
              <a:defRPr/>
            </a:pPr>
            <a:endParaRPr lang="en-ZA" dirty="0">
              <a:solidFill>
                <a:prstClr val="white"/>
              </a:solidFill>
              <a:latin typeface="Arial" pitchFamily="34" charset="0"/>
              <a:cs typeface="Arial" pitchFamily="34" charset="0"/>
            </a:endParaRPr>
          </a:p>
        </p:txBody>
      </p:sp>
    </p:spTree>
    <p:extLst>
      <p:ext uri="{BB962C8B-B14F-4D97-AF65-F5344CB8AC3E}">
        <p14:creationId xmlns:p14="http://schemas.microsoft.com/office/powerpoint/2010/main" val="2595425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1950" y="2106325"/>
            <a:ext cx="6267450" cy="35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83826" y="1449099"/>
            <a:ext cx="2741649" cy="349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title"/>
          </p:nvPr>
        </p:nvSpPr>
        <p:spPr>
          <a:xfrm>
            <a:off x="190501" y="108278"/>
            <a:ext cx="8153400" cy="523220"/>
          </a:xfrm>
          <a:prstGeom prst="rect">
            <a:avLst/>
          </a:prstGeom>
        </p:spPr>
        <p:txBody>
          <a:bodyPr wrap="square">
            <a:spAutoFit/>
          </a:bodyPr>
          <a:lstStyle/>
          <a:p>
            <a:r>
              <a:rPr lang="en-US" sz="2800" dirty="0" smtClean="0">
                <a:solidFill>
                  <a:srgbClr val="0092D2"/>
                </a:solidFill>
                <a:latin typeface="Arial"/>
                <a:cs typeface="Arial"/>
              </a:rPr>
              <a:t>Africa Maritime Trade</a:t>
            </a:r>
            <a:endParaRPr lang="en-US" sz="2800" dirty="0">
              <a:solidFill>
                <a:srgbClr val="0092D2"/>
              </a:solidFill>
              <a:latin typeface="Arial"/>
              <a:cs typeface="Arial"/>
            </a:endParaRPr>
          </a:p>
        </p:txBody>
      </p:sp>
    </p:spTree>
    <p:extLst>
      <p:ext uri="{BB962C8B-B14F-4D97-AF65-F5344CB8AC3E}">
        <p14:creationId xmlns:p14="http://schemas.microsoft.com/office/powerpoint/2010/main" val="3645155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335" y="476516"/>
            <a:ext cx="8028516" cy="6381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3" name="Title 1"/>
          <p:cNvSpPr txBox="1">
            <a:spLocks/>
          </p:cNvSpPr>
          <p:nvPr/>
        </p:nvSpPr>
        <p:spPr>
          <a:xfrm>
            <a:off x="296334" y="31486"/>
            <a:ext cx="8229600" cy="445029"/>
          </a:xfrm>
          <a:prstGeom prst="rect">
            <a:avLst/>
          </a:prstGeom>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dirty="0" smtClean="0">
                <a:solidFill>
                  <a:srgbClr val="0092D2"/>
                </a:solidFill>
                <a:latin typeface="Arial"/>
                <a:cs typeface="Arial"/>
              </a:rPr>
              <a:t>Africa Maritime Trade</a:t>
            </a:r>
            <a:endParaRPr lang="en-ZA" sz="2800" dirty="0">
              <a:solidFill>
                <a:srgbClr val="0092D2"/>
              </a:solidFill>
              <a:latin typeface="Arial"/>
              <a:cs typeface="Arial"/>
            </a:endParaRPr>
          </a:p>
        </p:txBody>
      </p:sp>
    </p:spTree>
    <p:extLst>
      <p:ext uri="{BB962C8B-B14F-4D97-AF65-F5344CB8AC3E}">
        <p14:creationId xmlns:p14="http://schemas.microsoft.com/office/powerpoint/2010/main" val="1016526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274638"/>
            <a:ext cx="8229600" cy="445029"/>
          </a:xfrm>
        </p:spPr>
        <p:txBody>
          <a:bodyPr>
            <a:noAutofit/>
          </a:bodyPr>
          <a:lstStyle/>
          <a:p>
            <a:r>
              <a:rPr lang="en-US" sz="2800" dirty="0" smtClean="0">
                <a:solidFill>
                  <a:srgbClr val="0092D2"/>
                </a:solidFill>
                <a:latin typeface="Arial"/>
                <a:cs typeface="Arial"/>
              </a:rPr>
              <a:t>Africa Maritime Trade</a:t>
            </a:r>
            <a:endParaRPr lang="en-ZA" sz="2800" dirty="0">
              <a:solidFill>
                <a:srgbClr val="0092D2"/>
              </a:solidFill>
              <a:latin typeface="Arial"/>
              <a:cs typeface="Arial"/>
            </a:endParaRPr>
          </a:p>
        </p:txBody>
      </p:sp>
      <p:graphicFrame>
        <p:nvGraphicFramePr>
          <p:cNvPr id="3" name="Table 2"/>
          <p:cNvGraphicFramePr>
            <a:graphicFrameLocks noGrp="1"/>
          </p:cNvGraphicFramePr>
          <p:nvPr>
            <p:extLst>
              <p:ext uri="{D42A27DB-BD31-4B8C-83A1-F6EECF244321}">
                <p14:modId xmlns:p14="http://schemas.microsoft.com/office/powerpoint/2010/main" val="2658930795"/>
              </p:ext>
            </p:extLst>
          </p:nvPr>
        </p:nvGraphicFramePr>
        <p:xfrm>
          <a:off x="265268" y="1114779"/>
          <a:ext cx="5534399" cy="4664984"/>
        </p:xfrm>
        <a:graphic>
          <a:graphicData uri="http://schemas.openxmlformats.org/drawingml/2006/table">
            <a:tbl>
              <a:tblPr firstRow="1" bandRow="1">
                <a:tableStyleId>{5C22544A-7EE6-4342-B048-85BDC9FD1C3A}</a:tableStyleId>
              </a:tblPr>
              <a:tblGrid>
                <a:gridCol w="2880198"/>
                <a:gridCol w="2654201"/>
              </a:tblGrid>
              <a:tr h="404263">
                <a:tc>
                  <a:txBody>
                    <a:bodyPr/>
                    <a:lstStyle/>
                    <a:p>
                      <a:pPr algn="ctr"/>
                      <a:r>
                        <a:rPr lang="en-ZA" sz="1400" dirty="0" smtClean="0">
                          <a:solidFill>
                            <a:schemeClr val="tx2"/>
                          </a:solidFill>
                          <a:latin typeface="Arial"/>
                          <a:cs typeface="Arial"/>
                        </a:rPr>
                        <a:t>Ghana</a:t>
                      </a:r>
                      <a:endParaRPr lang="en-ZA" sz="1400"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ctr"/>
                      <a:r>
                        <a:rPr lang="en-ZA" sz="1400" dirty="0" smtClean="0">
                          <a:solidFill>
                            <a:schemeClr val="tx2"/>
                          </a:solidFill>
                          <a:latin typeface="Arial"/>
                          <a:cs typeface="Arial"/>
                        </a:rPr>
                        <a:t>Angola</a:t>
                      </a:r>
                      <a:endParaRPr lang="en-ZA" sz="1400"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r>
              <a:tr h="404263">
                <a:tc>
                  <a:txBody>
                    <a:bodyPr/>
                    <a:lstStyle/>
                    <a:p>
                      <a:pPr algn="ctr">
                        <a:spcBef>
                          <a:spcPts val="1800"/>
                        </a:spcBef>
                        <a:spcAft>
                          <a:spcPts val="1800"/>
                        </a:spcAft>
                      </a:pPr>
                      <a:r>
                        <a:rPr lang="en-ZA" sz="1400" dirty="0" smtClean="0">
                          <a:solidFill>
                            <a:schemeClr val="tx2"/>
                          </a:solidFill>
                          <a:latin typeface="Arial"/>
                          <a:cs typeface="Arial"/>
                        </a:rPr>
                        <a:t>30 Vessels</a:t>
                      </a:r>
                      <a:endParaRPr lang="en-ZA" sz="1400"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Bef>
                          <a:spcPts val="1800"/>
                        </a:spcBef>
                        <a:spcAft>
                          <a:spcPts val="1800"/>
                        </a:spcAft>
                      </a:pPr>
                      <a:r>
                        <a:rPr lang="en-ZA" sz="1400" dirty="0" smtClean="0">
                          <a:solidFill>
                            <a:schemeClr val="tx2"/>
                          </a:solidFill>
                          <a:latin typeface="Arial"/>
                          <a:cs typeface="Arial"/>
                        </a:rPr>
                        <a:t>7 Vessels</a:t>
                      </a:r>
                      <a:endParaRPr lang="en-ZA" sz="1400"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04263">
                <a:tc>
                  <a:txBody>
                    <a:bodyPr/>
                    <a:lstStyle/>
                    <a:p>
                      <a:pPr algn="ctr"/>
                      <a:r>
                        <a:rPr lang="en-ZA" sz="1400" b="1" dirty="0" smtClean="0">
                          <a:solidFill>
                            <a:schemeClr val="tx2"/>
                          </a:solidFill>
                          <a:latin typeface="Arial"/>
                          <a:cs typeface="Arial"/>
                        </a:rPr>
                        <a:t>Nigeria</a:t>
                      </a:r>
                      <a:endParaRPr lang="en-ZA" sz="1400" b="1"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ctr"/>
                      <a:r>
                        <a:rPr lang="en-ZA" sz="1400" b="1" dirty="0" smtClean="0">
                          <a:solidFill>
                            <a:schemeClr val="tx2"/>
                          </a:solidFill>
                          <a:latin typeface="Arial"/>
                          <a:cs typeface="Arial"/>
                        </a:rPr>
                        <a:t>Ethiopia</a:t>
                      </a:r>
                      <a:endParaRPr lang="en-ZA" sz="1400" b="1" dirty="0">
                        <a:solidFill>
                          <a:schemeClr val="tx2"/>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r>
              <a:tr h="660857">
                <a:tc>
                  <a:txBody>
                    <a:bodyPr/>
                    <a:lstStyle/>
                    <a:p>
                      <a:pPr algn="ctr"/>
                      <a:r>
                        <a:rPr lang="en-ZA" sz="1400" dirty="0" smtClean="0">
                          <a:solidFill>
                            <a:srgbClr val="1F497D"/>
                          </a:solidFill>
                          <a:latin typeface="Arial"/>
                          <a:cs typeface="Arial"/>
                        </a:rPr>
                        <a:t>60 Vessels </a:t>
                      </a:r>
                    </a:p>
                    <a:p>
                      <a:pPr algn="ctr"/>
                      <a:r>
                        <a:rPr lang="en-ZA" sz="1400" dirty="0" smtClean="0">
                          <a:solidFill>
                            <a:srgbClr val="1F497D"/>
                          </a:solidFill>
                          <a:latin typeface="Arial"/>
                          <a:cs typeface="Arial"/>
                        </a:rPr>
                        <a:t>(All Oil</a:t>
                      </a:r>
                      <a:r>
                        <a:rPr lang="en-ZA" sz="1400" baseline="0" dirty="0" smtClean="0">
                          <a:solidFill>
                            <a:srgbClr val="1F497D"/>
                          </a:solidFill>
                          <a:latin typeface="Arial"/>
                          <a:cs typeface="Arial"/>
                        </a:rPr>
                        <a:t> and Chemical tankers)</a:t>
                      </a:r>
                      <a:endParaRPr lang="en-ZA" sz="1400"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ZA" sz="1400" dirty="0" smtClean="0">
                          <a:solidFill>
                            <a:srgbClr val="1F497D"/>
                          </a:solidFill>
                          <a:latin typeface="Arial"/>
                          <a:cs typeface="Arial"/>
                        </a:rPr>
                        <a:t>22 Vessels </a:t>
                      </a:r>
                    </a:p>
                    <a:p>
                      <a:pPr algn="ctr"/>
                      <a:r>
                        <a:rPr lang="en-ZA" sz="1400" dirty="0" smtClean="0">
                          <a:solidFill>
                            <a:srgbClr val="1F497D"/>
                          </a:solidFill>
                          <a:latin typeface="Arial"/>
                          <a:cs typeface="Arial"/>
                        </a:rPr>
                        <a:t>(Took deliver of 9 over the past year)</a:t>
                      </a:r>
                      <a:endParaRPr lang="en-ZA" sz="1400"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04263">
                <a:tc>
                  <a:txBody>
                    <a:bodyPr/>
                    <a:lstStyle/>
                    <a:p>
                      <a:pPr algn="ctr"/>
                      <a:r>
                        <a:rPr lang="en-ZA" sz="1400" b="1" dirty="0" smtClean="0">
                          <a:solidFill>
                            <a:srgbClr val="1F497D"/>
                          </a:solidFill>
                          <a:latin typeface="Arial"/>
                          <a:cs typeface="Arial"/>
                        </a:rPr>
                        <a:t>Brazil</a:t>
                      </a:r>
                      <a:endParaRPr lang="en-ZA" sz="1400" b="1"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9F1"/>
                    </a:solidFill>
                  </a:tcPr>
                </a:tc>
                <a:tc>
                  <a:txBody>
                    <a:bodyPr/>
                    <a:lstStyle/>
                    <a:p>
                      <a:pPr algn="ctr"/>
                      <a:r>
                        <a:rPr lang="en-ZA" sz="1400" b="1" dirty="0" smtClean="0">
                          <a:solidFill>
                            <a:srgbClr val="1F497D"/>
                          </a:solidFill>
                          <a:latin typeface="Arial"/>
                          <a:cs typeface="Arial"/>
                        </a:rPr>
                        <a:t>Russia</a:t>
                      </a:r>
                      <a:endParaRPr lang="en-ZA" sz="1400" b="1"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9F1"/>
                    </a:solidFill>
                  </a:tcPr>
                </a:tc>
              </a:tr>
              <a:tr h="537712">
                <a:tc>
                  <a:txBody>
                    <a:bodyPr/>
                    <a:lstStyle/>
                    <a:p>
                      <a:pPr marL="0" algn="ctr" defTabSz="914400" rtl="0" eaLnBrk="1" latinLnBrk="0" hangingPunct="1"/>
                      <a:r>
                        <a:rPr lang="en-ZA" sz="1400" kern="1200" dirty="0" smtClean="0">
                          <a:solidFill>
                            <a:schemeClr val="tx2"/>
                          </a:solidFill>
                          <a:latin typeface="Arial"/>
                          <a:ea typeface="+mn-ea"/>
                          <a:cs typeface="Arial"/>
                        </a:rPr>
                        <a:t>+172</a:t>
                      </a:r>
                      <a:r>
                        <a:rPr lang="en-ZA" sz="1400" b="0" kern="1200" dirty="0" smtClean="0">
                          <a:solidFill>
                            <a:srgbClr val="1F497D"/>
                          </a:solidFill>
                          <a:latin typeface="Arial"/>
                          <a:ea typeface="+mn-ea"/>
                          <a:cs typeface="Arial"/>
                        </a:rPr>
                        <a:t> Vessels</a:t>
                      </a: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r>
                        <a:rPr lang="en-ZA" sz="1400" b="0" kern="1200" dirty="0" smtClean="0">
                          <a:solidFill>
                            <a:srgbClr val="1F497D"/>
                          </a:solidFill>
                          <a:latin typeface="Arial"/>
                          <a:ea typeface="+mn-ea"/>
                          <a:cs typeface="Arial"/>
                        </a:rPr>
                        <a:t>+1891 Vessels </a:t>
                      </a:r>
                      <a:endParaRPr lang="en-ZA" sz="1400" b="0" kern="1200" dirty="0">
                        <a:solidFill>
                          <a:srgbClr val="1F497D"/>
                        </a:solidFill>
                        <a:latin typeface="Arial"/>
                        <a:ea typeface="+mn-ea"/>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1268">
                <a:tc>
                  <a:txBody>
                    <a:bodyPr/>
                    <a:lstStyle/>
                    <a:p>
                      <a:pPr algn="ctr"/>
                      <a:r>
                        <a:rPr lang="en-ZA" sz="1400" b="1" dirty="0" smtClean="0">
                          <a:solidFill>
                            <a:srgbClr val="1F497D"/>
                          </a:solidFill>
                          <a:latin typeface="Arial"/>
                          <a:cs typeface="Arial"/>
                        </a:rPr>
                        <a:t>India</a:t>
                      </a:r>
                      <a:endParaRPr lang="en-ZA" sz="1400" b="1"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9F1"/>
                    </a:solidFill>
                  </a:tcPr>
                </a:tc>
                <a:tc>
                  <a:txBody>
                    <a:bodyPr/>
                    <a:lstStyle/>
                    <a:p>
                      <a:pPr algn="ctr"/>
                      <a:r>
                        <a:rPr lang="en-ZA" sz="1400" b="1" dirty="0" smtClean="0">
                          <a:solidFill>
                            <a:srgbClr val="1F497D"/>
                          </a:solidFill>
                          <a:latin typeface="Arial"/>
                          <a:cs typeface="Arial"/>
                        </a:rPr>
                        <a:t>China</a:t>
                      </a:r>
                      <a:endParaRPr lang="en-ZA" sz="1400" b="1" dirty="0">
                        <a:solidFill>
                          <a:srgbClr val="1F497D"/>
                        </a:solidFill>
                        <a:latin typeface="Arial"/>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9F1"/>
                    </a:solidFill>
                  </a:tcPr>
                </a:tc>
              </a:tr>
              <a:tr h="404263">
                <a:tc>
                  <a:txBody>
                    <a:bodyPr/>
                    <a:lstStyle/>
                    <a:p>
                      <a:pPr marL="0" algn="ctr" defTabSz="914400" rtl="0" eaLnBrk="1" latinLnBrk="0" hangingPunct="1"/>
                      <a:r>
                        <a:rPr lang="en-ZA" sz="1400" b="0" kern="1200" dirty="0" smtClean="0">
                          <a:solidFill>
                            <a:srgbClr val="1F497D"/>
                          </a:solidFill>
                          <a:latin typeface="Arial"/>
                          <a:ea typeface="+mn-ea"/>
                          <a:cs typeface="Arial"/>
                        </a:rPr>
                        <a:t>+534 Vessels</a:t>
                      </a:r>
                      <a:endParaRPr lang="en-ZA" sz="1400" b="0" kern="1200" dirty="0">
                        <a:solidFill>
                          <a:srgbClr val="1F497D"/>
                        </a:solidFill>
                        <a:latin typeface="Arial"/>
                        <a:ea typeface="+mn-ea"/>
                        <a:cs typeface="Arial"/>
                      </a:endParaRP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latinLnBrk="0" hangingPunct="1"/>
                      <a:r>
                        <a:rPr lang="en-ZA" sz="1400" b="0" kern="1200" dirty="0" smtClean="0">
                          <a:solidFill>
                            <a:srgbClr val="1F497D"/>
                          </a:solidFill>
                          <a:latin typeface="Arial"/>
                          <a:ea typeface="+mn-ea"/>
                          <a:cs typeface="Arial"/>
                        </a:rPr>
                        <a:t>+2044 Vessels </a:t>
                      </a:r>
                    </a:p>
                  </a:txBody>
                  <a:tcPr marL="82944" marR="82944" marT="41475" marB="414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04263">
                <a:tc gridSpan="2">
                  <a:txBody>
                    <a:bodyPr/>
                    <a:lstStyle/>
                    <a:p>
                      <a:pPr algn="ctr"/>
                      <a:r>
                        <a:rPr lang="en-ZA" sz="1400" b="1" dirty="0" smtClean="0">
                          <a:solidFill>
                            <a:srgbClr val="1F497D"/>
                          </a:solidFill>
                          <a:latin typeface="Arial"/>
                          <a:cs typeface="Arial"/>
                        </a:rPr>
                        <a:t>Africa</a:t>
                      </a:r>
                      <a:endParaRPr lang="en-ZA" sz="1400" b="1" dirty="0">
                        <a:solidFill>
                          <a:srgbClr val="1F497D"/>
                        </a:solidFill>
                        <a:latin typeface="Arial"/>
                        <a:cs typeface="Arial"/>
                      </a:endParaRPr>
                    </a:p>
                  </a:txBody>
                  <a:tcPr marL="82944" marR="82944" marT="41475" marB="4147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C6D9F1"/>
                    </a:solidFill>
                  </a:tcPr>
                </a:tc>
                <a:tc hMerge="1">
                  <a:txBody>
                    <a:bodyPr/>
                    <a:lstStyle/>
                    <a:p>
                      <a:pPr algn="ctr"/>
                      <a:endParaRPr lang="en-ZA" sz="1800" b="1" dirty="0">
                        <a:solidFill>
                          <a:sysClr val="windowText" lastClr="000000"/>
                        </a:solidFill>
                      </a:endParaRPr>
                    </a:p>
                  </a:txBody>
                  <a:tcPr marT="45710" marB="457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tr>
              <a:tr h="387396">
                <a:tc gridSpan="2">
                  <a:txBody>
                    <a:bodyPr/>
                    <a:lstStyle/>
                    <a:p>
                      <a:pPr algn="ctr"/>
                      <a:r>
                        <a:rPr lang="en-ZA" sz="1400" b="1" dirty="0" smtClean="0">
                          <a:solidFill>
                            <a:srgbClr val="FF0000"/>
                          </a:solidFill>
                          <a:latin typeface="Arial"/>
                          <a:cs typeface="Arial"/>
                        </a:rPr>
                        <a:t>Under</a:t>
                      </a:r>
                      <a:r>
                        <a:rPr lang="en-ZA" sz="1400" b="1" baseline="0" dirty="0" smtClean="0">
                          <a:solidFill>
                            <a:srgbClr val="FF0000"/>
                          </a:solidFill>
                          <a:latin typeface="Arial"/>
                          <a:cs typeface="Arial"/>
                        </a:rPr>
                        <a:t> 1% </a:t>
                      </a:r>
                      <a:r>
                        <a:rPr lang="en-ZA" sz="1400" b="1" dirty="0" smtClean="0">
                          <a:solidFill>
                            <a:srgbClr val="FF0000"/>
                          </a:solidFill>
                          <a:latin typeface="Arial"/>
                          <a:cs typeface="Arial"/>
                        </a:rPr>
                        <a:t>Vessels owned by Africans</a:t>
                      </a:r>
                      <a:endParaRPr lang="en-ZA" sz="1400" b="1" dirty="0">
                        <a:solidFill>
                          <a:srgbClr val="FF0000"/>
                        </a:solidFill>
                        <a:latin typeface="Arial"/>
                        <a:cs typeface="Arial"/>
                      </a:endParaRPr>
                    </a:p>
                  </a:txBody>
                  <a:tcPr marL="82944" marR="82944" marT="41475" marB="4147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ZA" sz="1800" b="0" dirty="0" smtClean="0">
                        <a:solidFill>
                          <a:schemeClr val="tx1"/>
                        </a:solidFill>
                      </a:endParaRPr>
                    </a:p>
                  </a:txBody>
                  <a:tcPr marT="45710" marB="457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4" name="Rectangle 3"/>
          <p:cNvSpPr/>
          <p:nvPr/>
        </p:nvSpPr>
        <p:spPr>
          <a:xfrm>
            <a:off x="5912555" y="1141801"/>
            <a:ext cx="3203222" cy="2953116"/>
          </a:xfrm>
          <a:prstGeom prst="rect">
            <a:avLst/>
          </a:prstGeom>
        </p:spPr>
        <p:txBody>
          <a:bodyPr wrap="square">
            <a:spAutoFit/>
          </a:bodyPr>
          <a:lstStyle/>
          <a:p>
            <a:pPr marL="342900" indent="-342900">
              <a:lnSpc>
                <a:spcPct val="150000"/>
              </a:lnSpc>
              <a:spcBef>
                <a:spcPct val="20000"/>
              </a:spcBef>
              <a:buClr>
                <a:srgbClr val="16A9D5"/>
              </a:buClr>
              <a:buSzPct val="100000"/>
              <a:buFont typeface="Wingdings" panose="05000000000000000000" pitchFamily="2" charset="2"/>
              <a:buChar char="q"/>
            </a:pPr>
            <a:r>
              <a:rPr lang="en-ZA" sz="1100" dirty="0">
                <a:solidFill>
                  <a:prstClr val="black"/>
                </a:solidFill>
                <a:latin typeface="Arial" panose="020B0604020202020204" pitchFamily="34" charset="0"/>
                <a:cs typeface="Arial" panose="020B0604020202020204" pitchFamily="34" charset="0"/>
              </a:rPr>
              <a:t>0% of South African Import and Export Cargo is carried on the back of South African owned ships.</a:t>
            </a:r>
          </a:p>
          <a:p>
            <a:pPr marL="342900" indent="-342900">
              <a:lnSpc>
                <a:spcPct val="150000"/>
              </a:lnSpc>
              <a:spcBef>
                <a:spcPct val="20000"/>
              </a:spcBef>
              <a:buClr>
                <a:srgbClr val="16A9D5"/>
              </a:buClr>
              <a:buSzPct val="100000"/>
              <a:buFont typeface="Wingdings" panose="05000000000000000000" pitchFamily="2" charset="2"/>
              <a:buChar char="q"/>
            </a:pPr>
            <a:r>
              <a:rPr lang="en-GB" sz="1100" dirty="0">
                <a:solidFill>
                  <a:prstClr val="black"/>
                </a:solidFill>
                <a:latin typeface="Arial" panose="020B0604020202020204" pitchFamily="34" charset="0"/>
                <a:cs typeface="Arial" panose="020B0604020202020204" pitchFamily="34" charset="0"/>
              </a:rPr>
              <a:t>On board the over 12,000 merchant ships visiting the South African ports annually, they carry about 240,000 seafarers who transport and handle our imports and exports (estimated at 98% of total trade); </a:t>
            </a:r>
            <a:endParaRPr lang="en-ZA" sz="1100" dirty="0">
              <a:solidFill>
                <a:prstClr val="black"/>
              </a:solidFill>
              <a:latin typeface="Arial" panose="020B0604020202020204" pitchFamily="34" charset="0"/>
              <a:cs typeface="Arial" panose="020B0604020202020204" pitchFamily="34" charset="0"/>
            </a:endParaRPr>
          </a:p>
          <a:p>
            <a:pPr marL="342900" indent="-342900">
              <a:lnSpc>
                <a:spcPct val="150000"/>
              </a:lnSpc>
              <a:spcBef>
                <a:spcPct val="20000"/>
              </a:spcBef>
              <a:buClr>
                <a:srgbClr val="16A9D5"/>
              </a:buClr>
              <a:buSzPct val="100000"/>
              <a:buFont typeface="Wingdings" panose="05000000000000000000" pitchFamily="2" charset="2"/>
              <a:buChar char="q"/>
            </a:pPr>
            <a:r>
              <a:rPr lang="en-ZA" sz="1100" dirty="0">
                <a:solidFill>
                  <a:prstClr val="black"/>
                </a:solidFill>
                <a:latin typeface="Arial" panose="020B0604020202020204" pitchFamily="34" charset="0"/>
                <a:cs typeface="Arial" panose="020B0604020202020204" pitchFamily="34" charset="0"/>
              </a:rPr>
              <a:t>South Africa pays over R40 billion (2012) annually for maritime transport services to foreign owners and operators annually</a:t>
            </a:r>
            <a:r>
              <a:rPr lang="en-ZA" sz="1100" dirty="0" smtClean="0">
                <a:solidFill>
                  <a:prstClr val="black"/>
                </a:solidFill>
                <a:latin typeface="Arial" panose="020B0604020202020204" pitchFamily="34" charset="0"/>
                <a:cs typeface="Arial" panose="020B0604020202020204" pitchFamily="34" charset="0"/>
              </a:rPr>
              <a:t>.</a:t>
            </a:r>
            <a:endParaRPr lang="en-ZA" sz="11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26158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ZA" sz="2800" dirty="0" smtClean="0">
                <a:solidFill>
                  <a:srgbClr val="0092D2"/>
                </a:solidFill>
                <a:latin typeface="Arial"/>
                <a:cs typeface="Arial"/>
              </a:rPr>
              <a:t>The </a:t>
            </a:r>
            <a:r>
              <a:rPr lang="en-ZA" sz="2800" dirty="0">
                <a:solidFill>
                  <a:srgbClr val="0092D2"/>
                </a:solidFill>
                <a:latin typeface="Arial"/>
                <a:cs typeface="Arial"/>
              </a:rPr>
              <a:t>African Maritime Development Agenda </a:t>
            </a:r>
            <a:endParaRPr lang="en-US" sz="2800" dirty="0">
              <a:solidFill>
                <a:srgbClr val="0092D2"/>
              </a:solidFill>
              <a:latin typeface="Arial"/>
              <a:cs typeface="Arial"/>
            </a:endParaRPr>
          </a:p>
        </p:txBody>
      </p:sp>
      <p:graphicFrame>
        <p:nvGraphicFramePr>
          <p:cNvPr id="5" name="Diagram 4"/>
          <p:cNvGraphicFramePr/>
          <p:nvPr>
            <p:extLst>
              <p:ext uri="{D42A27DB-BD31-4B8C-83A1-F6EECF244321}">
                <p14:modId xmlns:p14="http://schemas.microsoft.com/office/powerpoint/2010/main" val="2448804338"/>
              </p:ext>
            </p:extLst>
          </p:nvPr>
        </p:nvGraphicFramePr>
        <p:xfrm>
          <a:off x="95251" y="966133"/>
          <a:ext cx="8504238" cy="4687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1111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ZA" sz="2800" dirty="0" smtClean="0">
                <a:solidFill>
                  <a:srgbClr val="0092D2"/>
                </a:solidFill>
                <a:latin typeface="Arial"/>
                <a:cs typeface="Arial"/>
              </a:rPr>
              <a:t>The Africa`s </a:t>
            </a:r>
            <a:r>
              <a:rPr lang="en-ZA" sz="2800" dirty="0">
                <a:solidFill>
                  <a:srgbClr val="0092D2"/>
                </a:solidFill>
                <a:latin typeface="Arial"/>
                <a:cs typeface="Arial"/>
              </a:rPr>
              <a:t>Maritime </a:t>
            </a:r>
            <a:r>
              <a:rPr lang="en-ZA" sz="2800" dirty="0" smtClean="0">
                <a:solidFill>
                  <a:srgbClr val="0092D2"/>
                </a:solidFill>
                <a:latin typeface="Arial"/>
                <a:cs typeface="Arial"/>
              </a:rPr>
              <a:t>Governance Framework</a:t>
            </a:r>
            <a:endParaRPr lang="en-US" sz="2800" dirty="0">
              <a:solidFill>
                <a:srgbClr val="0092D2"/>
              </a:solidFill>
              <a:latin typeface="Arial"/>
              <a:cs typeface="Arial"/>
            </a:endParaRPr>
          </a:p>
        </p:txBody>
      </p:sp>
      <p:sp>
        <p:nvSpPr>
          <p:cNvPr id="6" name="Rounded Rectangle 9"/>
          <p:cNvSpPr>
            <a:spLocks noChangeArrowheads="1"/>
          </p:cNvSpPr>
          <p:nvPr/>
        </p:nvSpPr>
        <p:spPr bwMode="auto">
          <a:xfrm>
            <a:off x="190501" y="788988"/>
            <a:ext cx="8763000" cy="457200"/>
          </a:xfrm>
          <a:prstGeom prst="roundRect">
            <a:avLst>
              <a:gd name="adj" fmla="val 16667"/>
            </a:avLst>
          </a:prstGeom>
          <a:solidFill>
            <a:srgbClr val="B99D4F"/>
          </a:solidFill>
          <a:ln w="9525">
            <a:solidFill>
              <a:srgbClr val="16A9D5"/>
            </a:solidFill>
            <a:round/>
            <a:headEnd/>
            <a:tailEnd/>
          </a:ln>
        </p:spPr>
        <p:txBody>
          <a:bodyPr/>
          <a:lstStyle>
            <a:lvl1pPr>
              <a:defRPr>
                <a:solidFill>
                  <a:schemeClr val="bg1"/>
                </a:solidFill>
                <a:latin typeface="Arial" pitchFamily="34" charset="0"/>
                <a:ea typeface="ＭＳ Ｐゴシック" pitchFamily="34" charset="-128"/>
              </a:defRPr>
            </a:lvl1pPr>
            <a:lvl2pPr marL="742950" indent="-285750">
              <a:defRPr>
                <a:solidFill>
                  <a:schemeClr val="bg1"/>
                </a:solidFill>
                <a:latin typeface="Arial" pitchFamily="34" charset="0"/>
                <a:ea typeface="ＭＳ Ｐゴシック" pitchFamily="34" charset="-128"/>
              </a:defRPr>
            </a:lvl2pPr>
            <a:lvl3pPr marL="1143000" indent="-228600">
              <a:defRPr>
                <a:solidFill>
                  <a:schemeClr val="bg1"/>
                </a:solidFill>
                <a:latin typeface="Arial" pitchFamily="34" charset="0"/>
                <a:ea typeface="ＭＳ Ｐゴシック" pitchFamily="34" charset="-128"/>
              </a:defRPr>
            </a:lvl3pPr>
            <a:lvl4pPr marL="1600200" indent="-228600">
              <a:defRPr>
                <a:solidFill>
                  <a:schemeClr val="bg1"/>
                </a:solidFill>
                <a:latin typeface="Arial" pitchFamily="34" charset="0"/>
                <a:ea typeface="ＭＳ Ｐゴシック" pitchFamily="34" charset="-128"/>
              </a:defRPr>
            </a:lvl4pPr>
            <a:lvl5pPr marL="2057400" indent="-228600">
              <a:defRPr>
                <a:solidFill>
                  <a:schemeClr val="bg1"/>
                </a:solidFill>
                <a:latin typeface="Arial" pitchFamily="34" charset="0"/>
                <a:ea typeface="ＭＳ Ｐゴシック" pitchFamily="34" charset="-128"/>
              </a:defRPr>
            </a:lvl5pPr>
            <a:lvl6pPr marL="25146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6pPr>
            <a:lvl7pPr marL="29718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7pPr>
            <a:lvl8pPr marL="34290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8pPr>
            <a:lvl9pPr marL="38862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9pPr>
          </a:lstStyle>
          <a:p>
            <a:pPr marL="0" marR="0" lvl="0" indent="0" algn="ctr" defTabSz="449263" eaLnBrk="1" fontAlgn="base" latinLnBrk="0" hangingPunct="0">
              <a:lnSpc>
                <a:spcPct val="89000"/>
              </a:lnSpc>
              <a:spcBef>
                <a:spcPct val="0"/>
              </a:spcBef>
              <a:spcAft>
                <a:spcPct val="0"/>
              </a:spcAft>
              <a:buClr>
                <a:srgbClr val="000000"/>
              </a:buClr>
              <a:buSzPct val="45000"/>
              <a:buFont typeface="Wingdings" pitchFamily="2" charset="2"/>
              <a:buNone/>
              <a:tabLst/>
              <a:defRPr/>
            </a:pPr>
            <a:r>
              <a:rPr kumimoji="0" lang="en-US" altLang="en-US" sz="18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African Maritime Governance Framework</a:t>
            </a:r>
          </a:p>
        </p:txBody>
      </p:sp>
      <p:graphicFrame>
        <p:nvGraphicFramePr>
          <p:cNvPr id="7" name="Diagram 6"/>
          <p:cNvGraphicFramePr/>
          <p:nvPr>
            <p:extLst>
              <p:ext uri="{D42A27DB-BD31-4B8C-83A1-F6EECF244321}">
                <p14:modId xmlns:p14="http://schemas.microsoft.com/office/powerpoint/2010/main" val="1013677959"/>
              </p:ext>
            </p:extLst>
          </p:nvPr>
        </p:nvGraphicFramePr>
        <p:xfrm>
          <a:off x="190501" y="1275514"/>
          <a:ext cx="7391400" cy="2683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ounded Rectangle 7"/>
          <p:cNvSpPr>
            <a:spLocks noChangeArrowheads="1"/>
          </p:cNvSpPr>
          <p:nvPr/>
        </p:nvSpPr>
        <p:spPr bwMode="auto">
          <a:xfrm>
            <a:off x="7648576" y="1285790"/>
            <a:ext cx="1219200" cy="44958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eaLnBrk="0" fontAlgn="base" hangingPunct="0">
              <a:spcBef>
                <a:spcPct val="0"/>
              </a:spcBef>
              <a:spcAft>
                <a:spcPct val="0"/>
              </a:spcAft>
              <a:defRPr/>
            </a:pPr>
            <a:endParaRPr lang="en-US" sz="800" dirty="0">
              <a:solidFill>
                <a:srgbClr val="FFFFFF"/>
              </a:solidFill>
              <a:latin typeface="Arial"/>
            </a:endParaRPr>
          </a:p>
          <a:p>
            <a:pPr algn="ctr" defTabSz="449263" eaLnBrk="0" fontAlgn="base" hangingPunct="0">
              <a:spcBef>
                <a:spcPct val="0"/>
              </a:spcBef>
              <a:spcAft>
                <a:spcPct val="0"/>
              </a:spcAft>
              <a:defRPr/>
            </a:pPr>
            <a:r>
              <a:rPr lang="en-US" sz="1100" dirty="0">
                <a:solidFill>
                  <a:srgbClr val="FFFFFF"/>
                </a:solidFill>
                <a:latin typeface="Arial"/>
              </a:rPr>
              <a:t>Indian Ocean Memorandum of Understanding (IOMOU)</a:t>
            </a:r>
          </a:p>
          <a:p>
            <a:pPr algn="ctr" defTabSz="449263" eaLnBrk="0" fontAlgn="base" hangingPunct="0">
              <a:spcBef>
                <a:spcPct val="0"/>
              </a:spcBef>
              <a:spcAft>
                <a:spcPct val="0"/>
              </a:spcAft>
              <a:defRPr/>
            </a:pPr>
            <a:endParaRPr lang="en-US" sz="1100" dirty="0">
              <a:solidFill>
                <a:srgbClr val="FFFFFF"/>
              </a:solidFill>
              <a:latin typeface="Arial"/>
            </a:endParaRPr>
          </a:p>
          <a:p>
            <a:pPr algn="ctr" defTabSz="449263" eaLnBrk="0" fontAlgn="base" hangingPunct="0">
              <a:spcBef>
                <a:spcPct val="0"/>
              </a:spcBef>
              <a:spcAft>
                <a:spcPct val="0"/>
              </a:spcAft>
              <a:defRPr/>
            </a:pPr>
            <a:r>
              <a:rPr lang="en-US" sz="1100" dirty="0">
                <a:solidFill>
                  <a:srgbClr val="FFFFFF"/>
                </a:solidFill>
                <a:latin typeface="Arial"/>
              </a:rPr>
              <a:t>Indian Ocean Rim (IOR)</a:t>
            </a:r>
          </a:p>
          <a:p>
            <a:pPr algn="ctr" defTabSz="449263" eaLnBrk="0" fontAlgn="base" hangingPunct="0">
              <a:spcBef>
                <a:spcPct val="0"/>
              </a:spcBef>
              <a:spcAft>
                <a:spcPct val="0"/>
              </a:spcAft>
              <a:defRPr/>
            </a:pPr>
            <a:endParaRPr lang="en-US" sz="1100" dirty="0">
              <a:solidFill>
                <a:srgbClr val="FFFFFF"/>
              </a:solidFill>
              <a:latin typeface="Arial"/>
            </a:endParaRPr>
          </a:p>
          <a:p>
            <a:pPr algn="ctr" defTabSz="449263" eaLnBrk="0" fontAlgn="base" hangingPunct="0">
              <a:spcBef>
                <a:spcPct val="0"/>
              </a:spcBef>
              <a:spcAft>
                <a:spcPct val="0"/>
              </a:spcAft>
              <a:defRPr/>
            </a:pPr>
            <a:r>
              <a:rPr lang="en-US" sz="1100" dirty="0">
                <a:solidFill>
                  <a:srgbClr val="FFFFFF"/>
                </a:solidFill>
                <a:latin typeface="Arial"/>
              </a:rPr>
              <a:t>Abuja </a:t>
            </a:r>
            <a:r>
              <a:rPr lang="en-US" sz="1100" dirty="0" smtClean="0">
                <a:solidFill>
                  <a:srgbClr val="FFFFFF"/>
                </a:solidFill>
                <a:latin typeface="Arial"/>
              </a:rPr>
              <a:t>MOU</a:t>
            </a:r>
          </a:p>
          <a:p>
            <a:pPr algn="ctr" defTabSz="449263" eaLnBrk="0" fontAlgn="base" hangingPunct="0">
              <a:spcBef>
                <a:spcPct val="0"/>
              </a:spcBef>
              <a:spcAft>
                <a:spcPct val="0"/>
              </a:spcAft>
              <a:defRPr/>
            </a:pPr>
            <a:endParaRPr lang="en-US" sz="1100" dirty="0">
              <a:solidFill>
                <a:srgbClr val="FFFFFF"/>
              </a:solidFill>
              <a:latin typeface="Arial"/>
            </a:endParaRPr>
          </a:p>
          <a:p>
            <a:pPr algn="ctr" defTabSz="449263" eaLnBrk="0" fontAlgn="base" hangingPunct="0">
              <a:spcBef>
                <a:spcPct val="0"/>
              </a:spcBef>
              <a:spcAft>
                <a:spcPct val="0"/>
              </a:spcAft>
              <a:defRPr/>
            </a:pPr>
            <a:r>
              <a:rPr lang="en-US" sz="1150" dirty="0">
                <a:solidFill>
                  <a:srgbClr val="FFFFFF"/>
                </a:solidFill>
                <a:latin typeface="Arial"/>
              </a:rPr>
              <a:t>Djibouti Code of Conduct </a:t>
            </a:r>
            <a:endParaRPr lang="en-US" sz="1150" dirty="0" smtClean="0">
              <a:solidFill>
                <a:srgbClr val="FFFFFF"/>
              </a:solidFill>
              <a:latin typeface="Arial"/>
            </a:endParaRPr>
          </a:p>
          <a:p>
            <a:pPr algn="ctr" defTabSz="449263" eaLnBrk="0" fontAlgn="base" hangingPunct="0">
              <a:spcBef>
                <a:spcPct val="0"/>
              </a:spcBef>
              <a:spcAft>
                <a:spcPct val="0"/>
              </a:spcAft>
              <a:defRPr/>
            </a:pPr>
            <a:endParaRPr lang="en-US" sz="800" dirty="0">
              <a:solidFill>
                <a:srgbClr val="FFFFFF"/>
              </a:solidFill>
              <a:latin typeface="Arial"/>
            </a:endParaRPr>
          </a:p>
          <a:p>
            <a:pPr defTabSz="449263" eaLnBrk="0" fontAlgn="base" hangingPunct="0">
              <a:spcBef>
                <a:spcPct val="0"/>
              </a:spcBef>
              <a:spcAft>
                <a:spcPct val="0"/>
              </a:spcAft>
              <a:defRPr/>
            </a:pPr>
            <a:r>
              <a:rPr lang="en-US" sz="800" dirty="0">
                <a:solidFill>
                  <a:srgbClr val="FFFFFF"/>
                </a:solidFill>
                <a:latin typeface="Arial"/>
              </a:rPr>
              <a:t>  </a:t>
            </a:r>
            <a:r>
              <a:rPr lang="en-US" sz="1150" dirty="0">
                <a:solidFill>
                  <a:srgbClr val="FFFFFF"/>
                </a:solidFill>
                <a:latin typeface="Arial"/>
              </a:rPr>
              <a:t>Regional arrangements on Port State Control for member states to curb </a:t>
            </a:r>
            <a:r>
              <a:rPr lang="en-US" sz="1150" dirty="0" smtClean="0">
                <a:solidFill>
                  <a:srgbClr val="FFFFFF"/>
                </a:solidFill>
                <a:latin typeface="Arial"/>
              </a:rPr>
              <a:t>unseaworthy </a:t>
            </a:r>
            <a:r>
              <a:rPr lang="en-US" sz="1150" dirty="0">
                <a:solidFill>
                  <a:srgbClr val="FFFFFF"/>
                </a:solidFill>
                <a:latin typeface="Arial"/>
              </a:rPr>
              <a:t>ships from trading</a:t>
            </a:r>
          </a:p>
        </p:txBody>
      </p:sp>
      <p:sp>
        <p:nvSpPr>
          <p:cNvPr id="9" name="Rounded Rectangle 21"/>
          <p:cNvSpPr>
            <a:spLocks noChangeArrowheads="1"/>
          </p:cNvSpPr>
          <p:nvPr/>
        </p:nvSpPr>
        <p:spPr bwMode="auto">
          <a:xfrm>
            <a:off x="180976" y="5677650"/>
            <a:ext cx="8686800" cy="1180349"/>
          </a:xfrm>
          <a:prstGeom prst="roundRect">
            <a:avLst>
              <a:gd name="adj" fmla="val 16667"/>
            </a:avLst>
          </a:prstGeom>
          <a:solidFill>
            <a:srgbClr val="B99D4F"/>
          </a:solidFill>
          <a:ln w="9525">
            <a:solidFill>
              <a:srgbClr val="00CC99"/>
            </a:solidFill>
            <a:round/>
            <a:headEnd/>
            <a:tailEnd/>
          </a:ln>
        </p:spPr>
        <p:txBody>
          <a:bodyPr/>
          <a:lstStyle>
            <a:lvl1pPr>
              <a:defRPr>
                <a:solidFill>
                  <a:schemeClr val="bg1"/>
                </a:solidFill>
                <a:latin typeface="Arial" pitchFamily="34" charset="0"/>
                <a:ea typeface="ＭＳ Ｐゴシック" pitchFamily="34" charset="-128"/>
              </a:defRPr>
            </a:lvl1pPr>
            <a:lvl2pPr marL="742950" indent="-285750">
              <a:defRPr>
                <a:solidFill>
                  <a:schemeClr val="bg1"/>
                </a:solidFill>
                <a:latin typeface="Arial" pitchFamily="34" charset="0"/>
                <a:ea typeface="ＭＳ Ｐゴシック" pitchFamily="34" charset="-128"/>
              </a:defRPr>
            </a:lvl2pPr>
            <a:lvl3pPr marL="1143000" indent="-228600">
              <a:defRPr>
                <a:solidFill>
                  <a:schemeClr val="bg1"/>
                </a:solidFill>
                <a:latin typeface="Arial" pitchFamily="34" charset="0"/>
                <a:ea typeface="ＭＳ Ｐゴシック" pitchFamily="34" charset="-128"/>
              </a:defRPr>
            </a:lvl3pPr>
            <a:lvl4pPr marL="1600200" indent="-228600">
              <a:defRPr>
                <a:solidFill>
                  <a:schemeClr val="bg1"/>
                </a:solidFill>
                <a:latin typeface="Arial" pitchFamily="34" charset="0"/>
                <a:ea typeface="ＭＳ Ｐゴシック" pitchFamily="34" charset="-128"/>
              </a:defRPr>
            </a:lvl4pPr>
            <a:lvl5pPr marL="2057400" indent="-228600">
              <a:defRPr>
                <a:solidFill>
                  <a:schemeClr val="bg1"/>
                </a:solidFill>
                <a:latin typeface="Arial" pitchFamily="34" charset="0"/>
                <a:ea typeface="ＭＳ Ｐゴシック" pitchFamily="34" charset="-128"/>
              </a:defRPr>
            </a:lvl5pPr>
            <a:lvl6pPr marL="25146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6pPr>
            <a:lvl7pPr marL="29718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7pPr>
            <a:lvl8pPr marL="34290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8pPr>
            <a:lvl9pPr marL="3886200" indent="-228600" defTabSz="449263" eaLnBrk="0" fontAlgn="base" hangingPunct="0">
              <a:spcBef>
                <a:spcPct val="0"/>
              </a:spcBef>
              <a:spcAft>
                <a:spcPct val="0"/>
              </a:spcAft>
              <a:defRPr>
                <a:solidFill>
                  <a:schemeClr val="bg1"/>
                </a:solidFill>
                <a:latin typeface="Arial" pitchFamily="34" charset="0"/>
                <a:ea typeface="ＭＳ Ｐゴシック" pitchFamily="34" charset="-128"/>
              </a:defRPr>
            </a:lvl9pPr>
          </a:lstStyle>
          <a:p>
            <a:pPr marL="171450" marR="0" lvl="0" indent="-171450" algn="just" defTabSz="449263" eaLnBrk="1" fontAlgn="base" latinLnBrk="0" hangingPunct="0">
              <a:lnSpc>
                <a:spcPct val="89000"/>
              </a:lnSpc>
              <a:spcBef>
                <a:spcPct val="0"/>
              </a:spcBef>
              <a:spcAft>
                <a:spcPct val="0"/>
              </a:spcAft>
              <a:buClr>
                <a:srgbClr val="000000"/>
              </a:buClr>
              <a:buSzPct val="45000"/>
              <a:buFont typeface="Wingdings" pitchFamily="2" charset="2"/>
              <a:buChar char="ü"/>
              <a:tabLst/>
              <a:defRPr/>
            </a:pP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African Union – (to establish a</a:t>
            </a:r>
            <a:r>
              <a:rPr kumimoji="0" lang="en-US" altLang="en-US" sz="1100" b="1" i="0" u="none" strike="noStrike" kern="0" cap="none" spc="0" normalizeH="0" noProof="0" dirty="0" smtClean="0">
                <a:ln>
                  <a:noFill/>
                </a:ln>
                <a:solidFill>
                  <a:srgbClr val="FFFFFF"/>
                </a:solidFill>
                <a:effectLst/>
                <a:uLnTx/>
                <a:uFillTx/>
                <a:latin typeface="Arial" pitchFamily="34" charset="0"/>
                <a:ea typeface="ＭＳ Ｐゴシック" pitchFamily="34" charset="-128"/>
              </a:rPr>
              <a:t> stand alone </a:t>
            </a: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 AU Department of Maritime Affairs, supported by a Panel of Champions)</a:t>
            </a:r>
          </a:p>
          <a:p>
            <a:pPr marL="0" marR="0" lvl="0" indent="0" algn="just" defTabSz="449263" eaLnBrk="1" fontAlgn="base" latinLnBrk="0" hangingPunct="0">
              <a:lnSpc>
                <a:spcPct val="89000"/>
              </a:lnSpc>
              <a:spcBef>
                <a:spcPct val="0"/>
              </a:spcBef>
              <a:spcAft>
                <a:spcPct val="0"/>
              </a:spcAft>
              <a:buClr>
                <a:srgbClr val="000000"/>
              </a:buClr>
              <a:buSzPct val="45000"/>
              <a:buFontTx/>
              <a:buNone/>
              <a:tabLst/>
              <a:defRPr/>
            </a:pPr>
            <a:endParaRPr lang="en-US" altLang="en-US" sz="1100" b="1" kern="0" dirty="0">
              <a:solidFill>
                <a:srgbClr val="FFFFFF"/>
              </a:solidFill>
            </a:endParaRPr>
          </a:p>
          <a:p>
            <a:pPr marL="171450" marR="0" lvl="0" indent="-171450" algn="just" defTabSz="449263" eaLnBrk="1" fontAlgn="base" latinLnBrk="0" hangingPunct="0">
              <a:lnSpc>
                <a:spcPct val="89000"/>
              </a:lnSpc>
              <a:spcBef>
                <a:spcPct val="0"/>
              </a:spcBef>
              <a:spcAft>
                <a:spcPct val="0"/>
              </a:spcAft>
              <a:buClr>
                <a:srgbClr val="000000"/>
              </a:buClr>
              <a:buSzPct val="45000"/>
              <a:buFont typeface="Wingdings" pitchFamily="2" charset="2"/>
              <a:buChar char="ü"/>
              <a:tabLst/>
              <a:defRPr/>
            </a:pP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African Maritime Council </a:t>
            </a:r>
            <a:r>
              <a:rPr lang="en-US" altLang="en-US" sz="1100" b="1" kern="0" dirty="0" smtClean="0">
                <a:solidFill>
                  <a:srgbClr val="FFFFFF"/>
                </a:solidFill>
              </a:rPr>
              <a:t>(made up of </a:t>
            </a: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Multiple Maritime Sectors</a:t>
            </a:r>
            <a:r>
              <a:rPr kumimoji="0" lang="en-US" altLang="en-US" sz="1100" b="1" i="0" u="none" strike="noStrike" kern="0" cap="none" spc="0" normalizeH="0" noProof="0" dirty="0" smtClean="0">
                <a:ln>
                  <a:noFill/>
                </a:ln>
                <a:solidFill>
                  <a:srgbClr val="FFFFFF"/>
                </a:solidFill>
                <a:effectLst/>
                <a:uLnTx/>
                <a:uFillTx/>
                <a:latin typeface="Arial" pitchFamily="34" charset="0"/>
                <a:ea typeface="ＭＳ Ｐゴシック" pitchFamily="34" charset="-128"/>
              </a:rPr>
              <a:t> </a:t>
            </a:r>
            <a:r>
              <a:rPr kumimoji="0" lang="en-US" altLang="en-US" sz="1100" b="1" i="0" u="none" strike="noStrike" kern="0" cap="none" spc="0" normalizeH="0" baseline="0" noProof="0" dirty="0" err="1" smtClean="0">
                <a:ln>
                  <a:noFill/>
                </a:ln>
                <a:solidFill>
                  <a:srgbClr val="FFFFFF"/>
                </a:solidFill>
                <a:effectLst/>
                <a:uLnTx/>
                <a:uFillTx/>
                <a:latin typeface="Arial" pitchFamily="34" charset="0"/>
                <a:ea typeface="ＭＳ Ｐゴシック" pitchFamily="34" charset="-128"/>
              </a:rPr>
              <a:t>eg</a:t>
            </a: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 Africa Ports, Shippers, Administrations,</a:t>
            </a:r>
            <a:r>
              <a:rPr kumimoji="0" lang="en-US" altLang="en-US" sz="1100" b="1" i="0" u="none" strike="noStrike" kern="0" cap="none" spc="0" normalizeH="0" noProof="0" dirty="0" smtClean="0">
                <a:ln>
                  <a:noFill/>
                </a:ln>
                <a:solidFill>
                  <a:srgbClr val="FFFFFF"/>
                </a:solidFill>
                <a:effectLst/>
                <a:uLnTx/>
                <a:uFillTx/>
                <a:latin typeface="Arial" pitchFamily="34" charset="0"/>
                <a:ea typeface="ＭＳ Ｐゴシック" pitchFamily="34" charset="-128"/>
              </a:rPr>
              <a:t> Industries)</a:t>
            </a:r>
            <a:endPar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endParaRPr>
          </a:p>
          <a:p>
            <a:pPr marL="0" marR="0" lvl="0" indent="0" algn="just" defTabSz="449263" eaLnBrk="1" fontAlgn="base" latinLnBrk="0" hangingPunct="0">
              <a:lnSpc>
                <a:spcPct val="89000"/>
              </a:lnSpc>
              <a:spcBef>
                <a:spcPct val="0"/>
              </a:spcBef>
              <a:spcAft>
                <a:spcPct val="0"/>
              </a:spcAft>
              <a:buClr>
                <a:srgbClr val="000000"/>
              </a:buClr>
              <a:buSzPct val="45000"/>
              <a:buFontTx/>
              <a:buNone/>
              <a:tabLst/>
              <a:defRPr/>
            </a:pPr>
            <a:endParaRPr lang="en-US" altLang="en-US" sz="1100" b="1" kern="0" dirty="0">
              <a:solidFill>
                <a:srgbClr val="FFFFFF"/>
              </a:solidFill>
            </a:endParaRPr>
          </a:p>
          <a:p>
            <a:pPr marL="171450" marR="0" lvl="0" indent="-171450" algn="just" defTabSz="449263" eaLnBrk="1" fontAlgn="base" latinLnBrk="0" hangingPunct="0">
              <a:lnSpc>
                <a:spcPct val="89000"/>
              </a:lnSpc>
              <a:spcBef>
                <a:spcPct val="0"/>
              </a:spcBef>
              <a:spcAft>
                <a:spcPct val="0"/>
              </a:spcAft>
              <a:buClr>
                <a:srgbClr val="000000"/>
              </a:buClr>
              <a:buSzPct val="45000"/>
              <a:buFont typeface="Wingdings" pitchFamily="2" charset="2"/>
              <a:buChar char="ü"/>
              <a:tabLst/>
              <a:defRPr/>
            </a:pPr>
            <a:r>
              <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rPr>
              <a:t>Regional Maritime Councils (operating as Regional Focal Points within the RECs)</a:t>
            </a:r>
          </a:p>
          <a:p>
            <a:pPr marL="0" marR="0" lvl="0" indent="0" algn="just" defTabSz="449263" eaLnBrk="1" fontAlgn="base" latinLnBrk="0" hangingPunct="0">
              <a:lnSpc>
                <a:spcPct val="89000"/>
              </a:lnSpc>
              <a:spcBef>
                <a:spcPct val="0"/>
              </a:spcBef>
              <a:spcAft>
                <a:spcPct val="0"/>
              </a:spcAft>
              <a:buClr>
                <a:srgbClr val="000000"/>
              </a:buClr>
              <a:buSzPct val="45000"/>
              <a:buFontTx/>
              <a:buNone/>
              <a:tabLst/>
              <a:defRPr/>
            </a:pPr>
            <a:endPar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endParaRPr>
          </a:p>
          <a:p>
            <a:pPr marL="171450" marR="0" lvl="0" indent="-171450" algn="just" defTabSz="449263" eaLnBrk="1" fontAlgn="base" latinLnBrk="0" hangingPunct="0">
              <a:lnSpc>
                <a:spcPct val="89000"/>
              </a:lnSpc>
              <a:spcBef>
                <a:spcPct val="0"/>
              </a:spcBef>
              <a:spcAft>
                <a:spcPct val="0"/>
              </a:spcAft>
              <a:buClr>
                <a:srgbClr val="000000"/>
              </a:buClr>
              <a:buSzPct val="45000"/>
              <a:buFont typeface="Wingdings" pitchFamily="2" charset="2"/>
              <a:buChar char="ü"/>
              <a:tabLst/>
              <a:defRPr/>
            </a:pPr>
            <a:r>
              <a:rPr lang="en-US" altLang="en-US" sz="1100" b="1" kern="0" dirty="0" smtClean="0">
                <a:solidFill>
                  <a:srgbClr val="FFFFFF"/>
                </a:solidFill>
              </a:rPr>
              <a:t>National Maritime Councils (driving the AIMS Objectives within their National States</a:t>
            </a:r>
            <a:endParaRPr kumimoji="0" lang="en-US" altLang="en-US" sz="1100" b="1" i="0" u="none" strike="noStrike" kern="0" cap="none" spc="0" normalizeH="0" baseline="0" noProof="0" dirty="0" smtClean="0">
              <a:ln>
                <a:noFill/>
              </a:ln>
              <a:solidFill>
                <a:srgbClr val="FFFFFF"/>
              </a:solidFill>
              <a:effectLst/>
              <a:uLnTx/>
              <a:uFillTx/>
              <a:latin typeface="Arial" pitchFamily="34" charset="0"/>
              <a:ea typeface="ＭＳ Ｐゴシック" pitchFamily="34" charset="-128"/>
            </a:endParaRPr>
          </a:p>
        </p:txBody>
      </p:sp>
      <p:sp>
        <p:nvSpPr>
          <p:cNvPr id="10" name="Rounded Rectangle 9"/>
          <p:cNvSpPr>
            <a:spLocks noChangeArrowheads="1"/>
          </p:cNvSpPr>
          <p:nvPr/>
        </p:nvSpPr>
        <p:spPr bwMode="auto">
          <a:xfrm>
            <a:off x="190501" y="4001251"/>
            <a:ext cx="11430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fontAlgn="base" hangingPunct="0">
              <a:lnSpc>
                <a:spcPct val="89000"/>
              </a:lnSpc>
              <a:spcBef>
                <a:spcPct val="0"/>
              </a:spcBef>
              <a:spcAft>
                <a:spcPct val="0"/>
              </a:spcAft>
              <a:buClr>
                <a:srgbClr val="000000"/>
              </a:buClr>
              <a:buSzPct val="45000"/>
              <a:buFont typeface="Wingdings" pitchFamily="2" charset="2"/>
              <a:buNone/>
              <a:defRPr/>
            </a:pPr>
            <a:r>
              <a:rPr lang="en-US" sz="1400" dirty="0" smtClean="0">
                <a:solidFill>
                  <a:srgbClr val="FFFFFF"/>
                </a:solidFill>
                <a:latin typeface="Arial" charset="0"/>
              </a:rPr>
              <a:t>Safety Of Life At Sea</a:t>
            </a:r>
            <a:endParaRPr lang="en-US" sz="1400" dirty="0">
              <a:solidFill>
                <a:srgbClr val="FFFFFF"/>
              </a:solidFill>
              <a:latin typeface="Arial" charset="0"/>
            </a:endParaRPr>
          </a:p>
          <a:p>
            <a:pPr defTabSz="449263" fontAlgn="base" hangingPunct="0">
              <a:lnSpc>
                <a:spcPct val="89000"/>
              </a:lnSpc>
              <a:spcBef>
                <a:spcPct val="0"/>
              </a:spcBef>
              <a:spcAft>
                <a:spcPct val="0"/>
              </a:spcAft>
              <a:buClr>
                <a:srgbClr val="000000"/>
              </a:buClr>
              <a:buSzPct val="45000"/>
              <a:buFont typeface="Wingdings" pitchFamily="2" charset="2"/>
              <a:buNone/>
              <a:defRPr/>
            </a:pPr>
            <a:endParaRPr lang="en-US" dirty="0">
              <a:solidFill>
                <a:srgbClr val="FFFFFF"/>
              </a:solidFill>
              <a:latin typeface="Arial" charset="0"/>
            </a:endParaRPr>
          </a:p>
        </p:txBody>
      </p:sp>
      <p:sp>
        <p:nvSpPr>
          <p:cNvPr id="11" name="Rounded Rectangle 10"/>
          <p:cNvSpPr>
            <a:spLocks noChangeArrowheads="1"/>
          </p:cNvSpPr>
          <p:nvPr/>
        </p:nvSpPr>
        <p:spPr bwMode="auto">
          <a:xfrm>
            <a:off x="1409701" y="4001251"/>
            <a:ext cx="12192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eaLnBrk="0" fontAlgn="base" hangingPunct="0">
              <a:spcBef>
                <a:spcPct val="0"/>
              </a:spcBef>
              <a:spcAft>
                <a:spcPct val="0"/>
              </a:spcAft>
              <a:defRPr/>
            </a:pPr>
            <a:r>
              <a:rPr lang="en-GB" sz="800" dirty="0">
                <a:solidFill>
                  <a:srgbClr val="FFFFFF"/>
                </a:solidFill>
                <a:latin typeface="Arial"/>
              </a:rPr>
              <a:t>The AMC was inspired by the objectives stated in the Constitutive Act of the African Union, particularly Article 3; </a:t>
            </a:r>
            <a:endParaRPr lang="en-US" sz="800" dirty="0">
              <a:solidFill>
                <a:srgbClr val="FFFFFF"/>
              </a:solidFill>
              <a:latin typeface="Arial"/>
            </a:endParaRPr>
          </a:p>
        </p:txBody>
      </p:sp>
      <p:sp>
        <p:nvSpPr>
          <p:cNvPr id="12" name="Rounded Rectangle 11"/>
          <p:cNvSpPr>
            <a:spLocks noChangeArrowheads="1"/>
          </p:cNvSpPr>
          <p:nvPr/>
        </p:nvSpPr>
        <p:spPr bwMode="auto">
          <a:xfrm>
            <a:off x="2679701" y="3988551"/>
            <a:ext cx="11430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eaLnBrk="0" fontAlgn="base" hangingPunct="0">
              <a:spcBef>
                <a:spcPct val="0"/>
              </a:spcBef>
              <a:spcAft>
                <a:spcPct val="0"/>
              </a:spcAft>
              <a:defRPr/>
            </a:pPr>
            <a:r>
              <a:rPr lang="en-US" sz="800" dirty="0">
                <a:solidFill>
                  <a:srgbClr val="FFFFFF"/>
                </a:solidFill>
                <a:latin typeface="Arial"/>
              </a:rPr>
              <a:t>AMC guides the development of  African maritime </a:t>
            </a:r>
            <a:r>
              <a:rPr lang="en-US" sz="800" dirty="0" smtClean="0">
                <a:solidFill>
                  <a:srgbClr val="FFFFFF"/>
                </a:solidFill>
                <a:latin typeface="Arial"/>
              </a:rPr>
              <a:t>transport sector  </a:t>
            </a:r>
            <a:r>
              <a:rPr lang="en-US" sz="800" dirty="0">
                <a:solidFill>
                  <a:srgbClr val="FFFFFF"/>
                </a:solidFill>
                <a:latin typeface="Arial"/>
              </a:rPr>
              <a:t>and facilitate the integration of </a:t>
            </a:r>
            <a:r>
              <a:rPr lang="en-US" sz="800" dirty="0" smtClean="0">
                <a:solidFill>
                  <a:srgbClr val="FFFFFF"/>
                </a:solidFill>
                <a:latin typeface="Arial"/>
              </a:rPr>
              <a:t>effective safety </a:t>
            </a:r>
            <a:r>
              <a:rPr lang="en-US" sz="800" dirty="0">
                <a:solidFill>
                  <a:srgbClr val="FFFFFF"/>
                </a:solidFill>
                <a:latin typeface="Arial"/>
              </a:rPr>
              <a:t>and security considerations in maritime transport</a:t>
            </a:r>
          </a:p>
        </p:txBody>
      </p:sp>
      <p:sp>
        <p:nvSpPr>
          <p:cNvPr id="13" name="Rounded Rectangle 12"/>
          <p:cNvSpPr>
            <a:spLocks noChangeArrowheads="1"/>
          </p:cNvSpPr>
          <p:nvPr/>
        </p:nvSpPr>
        <p:spPr bwMode="auto">
          <a:xfrm>
            <a:off x="3914776" y="4001251"/>
            <a:ext cx="11430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eaLnBrk="0" fontAlgn="base" hangingPunct="0">
              <a:spcBef>
                <a:spcPct val="0"/>
              </a:spcBef>
              <a:spcAft>
                <a:spcPct val="0"/>
              </a:spcAft>
              <a:defRPr/>
            </a:pPr>
            <a:r>
              <a:rPr lang="en-US" sz="800" dirty="0">
                <a:solidFill>
                  <a:srgbClr val="FFFFFF"/>
                </a:solidFill>
                <a:latin typeface="Arial"/>
              </a:rPr>
              <a:t>The 2050 AIM Strategy provides a broad framework for the protection and sustainable exploitation of the </a:t>
            </a:r>
            <a:r>
              <a:rPr lang="en-US" sz="800" dirty="0" smtClean="0">
                <a:solidFill>
                  <a:srgbClr val="FFFFFF"/>
                </a:solidFill>
                <a:latin typeface="Arial"/>
              </a:rPr>
              <a:t>Integrated African </a:t>
            </a:r>
            <a:r>
              <a:rPr lang="en-US" sz="800" dirty="0">
                <a:solidFill>
                  <a:srgbClr val="FFFFFF"/>
                </a:solidFill>
                <a:latin typeface="Arial"/>
              </a:rPr>
              <a:t>Maritime </a:t>
            </a:r>
            <a:r>
              <a:rPr lang="en-US" sz="800" dirty="0" smtClean="0">
                <a:solidFill>
                  <a:srgbClr val="FFFFFF"/>
                </a:solidFill>
                <a:latin typeface="Arial"/>
              </a:rPr>
              <a:t>Sector Domain </a:t>
            </a:r>
            <a:r>
              <a:rPr lang="en-US" sz="800" dirty="0">
                <a:solidFill>
                  <a:srgbClr val="FFFFFF"/>
                </a:solidFill>
                <a:latin typeface="Arial"/>
              </a:rPr>
              <a:t>for wealth creation</a:t>
            </a:r>
          </a:p>
        </p:txBody>
      </p:sp>
      <p:sp>
        <p:nvSpPr>
          <p:cNvPr id="14" name="Rounded Rectangle 13"/>
          <p:cNvSpPr>
            <a:spLocks noChangeArrowheads="1"/>
          </p:cNvSpPr>
          <p:nvPr/>
        </p:nvSpPr>
        <p:spPr bwMode="auto">
          <a:xfrm>
            <a:off x="5192713" y="3977439"/>
            <a:ext cx="10668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defTabSz="449263" eaLnBrk="0" fontAlgn="base" hangingPunct="0">
              <a:spcBef>
                <a:spcPct val="0"/>
              </a:spcBef>
              <a:spcAft>
                <a:spcPct val="0"/>
              </a:spcAft>
              <a:defRPr/>
            </a:pPr>
            <a:r>
              <a:rPr lang="en-US" sz="1000" dirty="0">
                <a:solidFill>
                  <a:srgbClr val="FFFFFF"/>
                </a:solidFill>
                <a:latin typeface="Arial"/>
              </a:rPr>
              <a:t>Provides for member states to deepen regional cooperation and establish viable and sustainable transport</a:t>
            </a:r>
          </a:p>
        </p:txBody>
      </p:sp>
      <p:sp>
        <p:nvSpPr>
          <p:cNvPr id="16" name="Rounded Rectangle 15"/>
          <p:cNvSpPr>
            <a:spLocks noChangeArrowheads="1"/>
          </p:cNvSpPr>
          <p:nvPr/>
        </p:nvSpPr>
        <p:spPr bwMode="auto">
          <a:xfrm>
            <a:off x="6362701" y="3988551"/>
            <a:ext cx="1219200" cy="1676400"/>
          </a:xfrm>
          <a:prstGeom prst="roundRect">
            <a:avLst>
              <a:gd name="adj" fmla="val 16667"/>
            </a:avLst>
          </a:prstGeom>
          <a:solidFill>
            <a:srgbClr val="00664D"/>
          </a:solidFill>
          <a:ln w="9525">
            <a:solidFill>
              <a:srgbClr val="00CC98"/>
            </a:solidFill>
            <a:round/>
            <a:headEnd/>
            <a:tailEnd/>
          </a:ln>
          <a:effectLst>
            <a:outerShdw blurRad="40000" dist="23000" dir="5400000" rotWithShape="0">
              <a:srgbClr val="808080">
                <a:alpha val="34999"/>
              </a:srgbClr>
            </a:outerShdw>
          </a:effectLst>
        </p:spPr>
        <p:txBody>
          <a:bodyPr/>
          <a:lstStyle/>
          <a:p>
            <a:pPr marL="171450" indent="-171450" defTabSz="449263" eaLnBrk="0" fontAlgn="base" hangingPunct="0">
              <a:spcBef>
                <a:spcPct val="0"/>
              </a:spcBef>
              <a:spcAft>
                <a:spcPct val="0"/>
              </a:spcAft>
              <a:buFont typeface="Arial"/>
              <a:buChar char="•"/>
              <a:defRPr/>
            </a:pPr>
            <a:r>
              <a:rPr lang="en-US" sz="1000" dirty="0">
                <a:solidFill>
                  <a:srgbClr val="FFFFFF"/>
                </a:solidFill>
                <a:latin typeface="Arial"/>
              </a:rPr>
              <a:t>Proposed Regionalisation of AIMS Strategy into implementable plans</a:t>
            </a:r>
          </a:p>
          <a:p>
            <a:pPr marL="171450" indent="-171450" defTabSz="449263" eaLnBrk="0" fontAlgn="base" hangingPunct="0">
              <a:spcBef>
                <a:spcPct val="0"/>
              </a:spcBef>
              <a:spcAft>
                <a:spcPct val="0"/>
              </a:spcAft>
              <a:buFont typeface="Arial"/>
              <a:buChar char="•"/>
              <a:defRPr/>
            </a:pPr>
            <a:r>
              <a:rPr lang="en-US" sz="1000" dirty="0">
                <a:solidFill>
                  <a:srgbClr val="FFFFFF"/>
                </a:solidFill>
                <a:latin typeface="Arial"/>
              </a:rPr>
              <a:t>SADC Maritime Security Strategy</a:t>
            </a:r>
          </a:p>
        </p:txBody>
      </p:sp>
    </p:spTree>
    <p:extLst>
      <p:ext uri="{BB962C8B-B14F-4D97-AF65-F5344CB8AC3E}">
        <p14:creationId xmlns:p14="http://schemas.microsoft.com/office/powerpoint/2010/main" val="3199231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ZA" sz="2800" dirty="0" smtClean="0">
                <a:solidFill>
                  <a:srgbClr val="0092D2"/>
                </a:solidFill>
                <a:latin typeface="Arial"/>
                <a:cs typeface="Arial"/>
              </a:rPr>
              <a:t>The </a:t>
            </a:r>
            <a:r>
              <a:rPr lang="en-ZA" sz="2800" dirty="0">
                <a:solidFill>
                  <a:srgbClr val="0092D2"/>
                </a:solidFill>
                <a:latin typeface="Arial"/>
                <a:cs typeface="Arial"/>
              </a:rPr>
              <a:t>African Maritime </a:t>
            </a:r>
            <a:r>
              <a:rPr lang="en-ZA" sz="2800" dirty="0" smtClean="0">
                <a:solidFill>
                  <a:srgbClr val="0092D2"/>
                </a:solidFill>
                <a:latin typeface="Arial"/>
                <a:cs typeface="Arial"/>
              </a:rPr>
              <a:t>Transport Charter</a:t>
            </a:r>
            <a:endParaRPr lang="en-US" sz="2800" dirty="0">
              <a:solidFill>
                <a:srgbClr val="0092D2"/>
              </a:solidFill>
              <a:latin typeface="Arial"/>
              <a:cs typeface="Arial"/>
            </a:endParaRPr>
          </a:p>
        </p:txBody>
      </p:sp>
      <p:sp>
        <p:nvSpPr>
          <p:cNvPr id="6" name="Content Placeholder 2"/>
          <p:cNvSpPr>
            <a:spLocks noGrp="1"/>
          </p:cNvSpPr>
          <p:nvPr>
            <p:ph idx="1"/>
          </p:nvPr>
        </p:nvSpPr>
        <p:spPr>
          <a:xfrm>
            <a:off x="190501" y="631499"/>
            <a:ext cx="8782050" cy="4607252"/>
          </a:xfrm>
          <a:ln>
            <a:solidFill>
              <a:srgbClr val="16A9D5"/>
            </a:solidFill>
          </a:ln>
        </p:spPr>
        <p:txBody>
          <a:bodyPr>
            <a:noAutofit/>
          </a:bodyPr>
          <a:lstStyle/>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Articulate </a:t>
            </a:r>
            <a:r>
              <a:rPr lang="en-ZA" sz="1200" dirty="0">
                <a:latin typeface="Arial" panose="020B0604020202020204" pitchFamily="34" charset="0"/>
                <a:cs typeface="Arial" panose="020B0604020202020204" pitchFamily="34" charset="0"/>
              </a:rPr>
              <a:t>and implement harmonized maritime transport policies capable of promoting sustained growth and development of African merchant fleets and to foster closer cooperation among the States Parties </a:t>
            </a:r>
            <a:r>
              <a:rPr lang="en-ZA" sz="1200" dirty="0" smtClean="0">
                <a:latin typeface="Arial" panose="020B0604020202020204" pitchFamily="34" charset="0"/>
                <a:cs typeface="Arial" panose="020B0604020202020204" pitchFamily="34" charset="0"/>
              </a:rPr>
              <a:t>within and </a:t>
            </a:r>
            <a:r>
              <a:rPr lang="en-ZA" sz="1200" dirty="0">
                <a:latin typeface="Arial" panose="020B0604020202020204" pitchFamily="34" charset="0"/>
                <a:cs typeface="Arial" panose="020B0604020202020204" pitchFamily="34" charset="0"/>
              </a:rPr>
              <a:t>between the </a:t>
            </a:r>
            <a:r>
              <a:rPr lang="en-ZA" sz="1200" dirty="0" smtClean="0">
                <a:latin typeface="Arial" panose="020B0604020202020204" pitchFamily="34" charset="0"/>
                <a:cs typeface="Arial" panose="020B0604020202020204" pitchFamily="34" charset="0"/>
              </a:rPr>
              <a:t>regions.</a:t>
            </a:r>
          </a:p>
          <a:p>
            <a:pPr marL="0" indent="0">
              <a:buClr>
                <a:srgbClr val="16A9D5"/>
              </a:buClr>
              <a:buNone/>
            </a:pPr>
            <a:endParaRPr lang="en-ZA" sz="12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Facilitate </a:t>
            </a:r>
            <a:r>
              <a:rPr lang="en-ZA" sz="1200" dirty="0">
                <a:latin typeface="Arial" panose="020B0604020202020204" pitchFamily="34" charset="0"/>
                <a:cs typeface="Arial" panose="020B0604020202020204" pitchFamily="34" charset="0"/>
              </a:rPr>
              <a:t>and encourage regular consultations for determining African common positions on issues of international maritime policy </a:t>
            </a:r>
            <a:r>
              <a:rPr lang="en-ZA" sz="1200" dirty="0" smtClean="0">
                <a:latin typeface="Arial" panose="020B0604020202020204" pitchFamily="34" charset="0"/>
                <a:cs typeface="Arial" panose="020B0604020202020204" pitchFamily="34" charset="0"/>
              </a:rPr>
              <a:t>Promote </a:t>
            </a:r>
            <a:r>
              <a:rPr lang="en-ZA" sz="1200" dirty="0">
                <a:latin typeface="Arial" panose="020B0604020202020204" pitchFamily="34" charset="0"/>
                <a:cs typeface="Arial" panose="020B0604020202020204" pitchFamily="34" charset="0"/>
              </a:rPr>
              <a:t>effective implementation of international maritime instruments to which Member States are </a:t>
            </a:r>
            <a:r>
              <a:rPr lang="en-ZA" sz="1200" dirty="0" smtClean="0">
                <a:latin typeface="Arial" panose="020B0604020202020204" pitchFamily="34" charset="0"/>
                <a:cs typeface="Arial" panose="020B0604020202020204" pitchFamily="34" charset="0"/>
              </a:rPr>
              <a:t>parties</a:t>
            </a:r>
          </a:p>
          <a:p>
            <a:pPr marL="0" indent="0">
              <a:buClr>
                <a:srgbClr val="16A9D5"/>
              </a:buClr>
              <a:buNone/>
            </a:pP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Promote the establishment of national and regional shipping </a:t>
            </a:r>
            <a:r>
              <a:rPr lang="en-ZA" sz="1200" dirty="0" smtClean="0">
                <a:latin typeface="Arial" panose="020B0604020202020204" pitchFamily="34" charset="0"/>
                <a:cs typeface="Arial" panose="020B0604020202020204" pitchFamily="34" charset="0"/>
              </a:rPr>
              <a:t>companies </a:t>
            </a:r>
            <a:r>
              <a:rPr lang="en-ZA" sz="1200" dirty="0">
                <a:latin typeface="Arial" panose="020B0604020202020204" pitchFamily="34" charset="0"/>
                <a:cs typeface="Arial" panose="020B0604020202020204" pitchFamily="34" charset="0"/>
              </a:rPr>
              <a:t>and provide </a:t>
            </a:r>
            <a:r>
              <a:rPr lang="en-ZA" sz="1200" dirty="0" smtClean="0">
                <a:latin typeface="Arial" panose="020B0604020202020204" pitchFamily="34" charset="0"/>
                <a:cs typeface="Arial" panose="020B0604020202020204" pitchFamily="34" charset="0"/>
              </a:rPr>
              <a:t>support necessary for their success</a:t>
            </a:r>
            <a:endParaRPr lang="en-ZA" sz="1200" dirty="0" smtClean="0">
              <a:latin typeface="Arial" panose="020B0604020202020204" pitchFamily="34" charset="0"/>
              <a:cs typeface="Arial" panose="020B0604020202020204" pitchFamily="34" charset="0"/>
            </a:endParaRPr>
          </a:p>
          <a:p>
            <a:pPr marL="0" indent="0">
              <a:buClr>
                <a:srgbClr val="16A9D5"/>
              </a:buClr>
              <a:buNone/>
            </a:pPr>
            <a:endParaRPr lang="en-ZA" sz="12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Promote bilateral and multilateral cooperation among the maritime administrations of States </a:t>
            </a:r>
            <a:r>
              <a:rPr lang="en-ZA" sz="1200" dirty="0" smtClean="0">
                <a:latin typeface="Arial" panose="020B0604020202020204" pitchFamily="34" charset="0"/>
                <a:cs typeface="Arial" panose="020B0604020202020204" pitchFamily="34" charset="0"/>
              </a:rPr>
              <a:t>Parties</a:t>
            </a:r>
          </a:p>
          <a:p>
            <a:pPr marL="0" indent="0">
              <a:buClr>
                <a:srgbClr val="16A9D5"/>
              </a:buClr>
              <a:buNone/>
            </a:pPr>
            <a:endParaRPr lang="en-ZA" sz="12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 </a:t>
            </a:r>
            <a:r>
              <a:rPr lang="en-ZA" sz="1200" dirty="0">
                <a:latin typeface="Arial" panose="020B0604020202020204" pitchFamily="34" charset="0"/>
                <a:cs typeface="Arial" panose="020B0604020202020204" pitchFamily="34" charset="0"/>
              </a:rPr>
              <a:t>Promote the funding, undertaking of research studies </a:t>
            </a:r>
            <a:r>
              <a:rPr lang="en-ZA" sz="1200" dirty="0" smtClean="0">
                <a:latin typeface="Arial" panose="020B0604020202020204" pitchFamily="34" charset="0"/>
                <a:cs typeface="Arial" panose="020B0604020202020204" pitchFamily="34" charset="0"/>
              </a:rPr>
              <a:t>that </a:t>
            </a:r>
            <a:r>
              <a:rPr lang="en-ZA" sz="1200" dirty="0">
                <a:latin typeface="Arial" panose="020B0604020202020204" pitchFamily="34" charset="0"/>
                <a:cs typeface="Arial" panose="020B0604020202020204" pitchFamily="34" charset="0"/>
              </a:rPr>
              <a:t>encourage the promotion and development of </a:t>
            </a:r>
            <a:r>
              <a:rPr lang="en-ZA" sz="1200" dirty="0" smtClean="0">
                <a:latin typeface="Arial" panose="020B0604020202020204" pitchFamily="34" charset="0"/>
                <a:cs typeface="Arial" panose="020B0604020202020204" pitchFamily="34" charset="0"/>
              </a:rPr>
              <a:t>the sector</a:t>
            </a:r>
            <a:endParaRPr lang="en-ZA" sz="1200" dirty="0" smtClean="0">
              <a:latin typeface="Arial" panose="020B0604020202020204" pitchFamily="34" charset="0"/>
              <a:cs typeface="Arial" panose="020B0604020202020204" pitchFamily="34" charset="0"/>
            </a:endParaRPr>
          </a:p>
          <a:p>
            <a:pPr marL="0" indent="0">
              <a:buClr>
                <a:srgbClr val="16A9D5"/>
              </a:buClr>
              <a:buNone/>
            </a:pP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Develop and promote mutual assistance and cooperation between  States Parties in the area of maritime safety, security and protection of the marine environment</a:t>
            </a:r>
            <a:r>
              <a:rPr lang="en-ZA" sz="1200" dirty="0" smtClean="0">
                <a:latin typeface="Arial" panose="020B0604020202020204" pitchFamily="34" charset="0"/>
                <a:cs typeface="Arial" panose="020B0604020202020204" pitchFamily="34" charset="0"/>
              </a:rPr>
              <a:t>.</a:t>
            </a:r>
          </a:p>
          <a:p>
            <a:pPr>
              <a:buClr>
                <a:srgbClr val="16A9D5"/>
              </a:buClr>
              <a:buFont typeface="Wingdings" panose="05000000000000000000" pitchFamily="2" charset="2"/>
              <a:buChar char="q"/>
            </a:pP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Promote the sharing of best practices among  States parties in the overall management and operation of Maritime Administrations and other maritime entities established in terms of this </a:t>
            </a:r>
            <a:r>
              <a:rPr lang="en-ZA" sz="1200" dirty="0" smtClean="0">
                <a:latin typeface="Arial" panose="020B0604020202020204" pitchFamily="34" charset="0"/>
                <a:cs typeface="Arial" panose="020B0604020202020204" pitchFamily="34" charset="0"/>
              </a:rPr>
              <a:t>Charter</a:t>
            </a:r>
          </a:p>
          <a:p>
            <a:pPr>
              <a:buClr>
                <a:srgbClr val="16A9D5"/>
              </a:buClr>
              <a:buFont typeface="Wingdings" panose="05000000000000000000" pitchFamily="2" charset="2"/>
              <a:buChar char="q"/>
            </a:pP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Promote development of multimodal transport and integration of all modes of transport.</a:t>
            </a:r>
          </a:p>
          <a:p>
            <a:pPr>
              <a:buClr>
                <a:srgbClr val="16A9D5"/>
              </a:buClr>
              <a:buFont typeface="Wingdings" panose="05000000000000000000" pitchFamily="2" charset="2"/>
              <a:buChar char="q"/>
            </a:pPr>
            <a:endParaRPr lang="en-ZA" sz="12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Promote the </a:t>
            </a:r>
            <a:r>
              <a:rPr lang="en-ZA" sz="1200" dirty="0" smtClean="0">
                <a:latin typeface="Arial" panose="020B0604020202020204" pitchFamily="34" charset="0"/>
                <a:cs typeface="Arial" panose="020B0604020202020204" pitchFamily="34" charset="0"/>
              </a:rPr>
              <a:t>employment </a:t>
            </a:r>
            <a:r>
              <a:rPr lang="en-ZA" sz="1200" dirty="0">
                <a:latin typeface="Arial" panose="020B0604020202020204" pitchFamily="34" charset="0"/>
                <a:cs typeface="Arial" panose="020B0604020202020204" pitchFamily="34" charset="0"/>
              </a:rPr>
              <a:t>of seafarers, decent working conditions and training of </a:t>
            </a:r>
            <a:r>
              <a:rPr lang="en-ZA" sz="1200" dirty="0" smtClean="0">
                <a:latin typeface="Arial" panose="020B0604020202020204" pitchFamily="34" charset="0"/>
                <a:cs typeface="Arial" panose="020B0604020202020204" pitchFamily="34" charset="0"/>
              </a:rPr>
              <a:t>seafarers</a:t>
            </a:r>
            <a:endParaRPr lang="en-US" sz="1200" dirty="0">
              <a:latin typeface="Arial" panose="020B0604020202020204" pitchFamily="34" charset="0"/>
              <a:cs typeface="Arial" panose="020B0604020202020204" pitchFamily="34" charset="0"/>
            </a:endParaRPr>
          </a:p>
        </p:txBody>
      </p:sp>
      <p:sp>
        <p:nvSpPr>
          <p:cNvPr id="7" name="Content Placeholder 2"/>
          <p:cNvSpPr txBox="1">
            <a:spLocks/>
          </p:cNvSpPr>
          <p:nvPr/>
        </p:nvSpPr>
        <p:spPr>
          <a:xfrm>
            <a:off x="209551" y="5324475"/>
            <a:ext cx="7962899" cy="1533525"/>
          </a:xfrm>
          <a:prstGeom prst="rect">
            <a:avLst/>
          </a:prstGeom>
          <a:ln>
            <a:solidFill>
              <a:srgbClr val="16A9D5"/>
            </a:solidFill>
          </a:ln>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Clr>
                <a:srgbClr val="16A9D5"/>
              </a:buClr>
              <a:buNone/>
            </a:pPr>
            <a:r>
              <a:rPr lang="en-ZA" sz="1100" b="1" dirty="0">
                <a:latin typeface="Arial" panose="020B0604020202020204" pitchFamily="34" charset="0"/>
                <a:cs typeface="Arial" panose="020B0604020202020204" pitchFamily="34" charset="0"/>
              </a:rPr>
              <a:t>The African Maritime </a:t>
            </a:r>
            <a:r>
              <a:rPr lang="en-ZA" sz="1100" b="1" dirty="0" smtClean="0">
                <a:latin typeface="Arial" panose="020B0604020202020204" pitchFamily="34" charset="0"/>
                <a:cs typeface="Arial" panose="020B0604020202020204" pitchFamily="34" charset="0"/>
              </a:rPr>
              <a:t>Transport Charter </a:t>
            </a:r>
            <a:r>
              <a:rPr lang="en-ZA" sz="1100" b="1" dirty="0">
                <a:latin typeface="Arial" panose="020B0604020202020204" pitchFamily="34" charset="0"/>
                <a:cs typeface="Arial" panose="020B0604020202020204" pitchFamily="34" charset="0"/>
              </a:rPr>
              <a:t>suggested the establishment of </a:t>
            </a:r>
            <a:r>
              <a:rPr lang="en-ZA" sz="1100" b="1" dirty="0" smtClean="0">
                <a:latin typeface="Arial" panose="020B0604020202020204" pitchFamily="34" charset="0"/>
                <a:cs typeface="Arial" panose="020B0604020202020204" pitchFamily="34" charset="0"/>
              </a:rPr>
              <a:t>structures </a:t>
            </a:r>
            <a:r>
              <a:rPr lang="en-ZA" sz="1100" b="1" dirty="0">
                <a:latin typeface="Arial" panose="020B0604020202020204" pitchFamily="34" charset="0"/>
                <a:cs typeface="Arial" panose="020B0604020202020204" pitchFamily="34" charset="0"/>
              </a:rPr>
              <a:t>to </a:t>
            </a:r>
            <a:r>
              <a:rPr lang="en-ZA" sz="1100" b="1" dirty="0" smtClean="0">
                <a:latin typeface="Arial" panose="020B0604020202020204" pitchFamily="34" charset="0"/>
                <a:cs typeface="Arial" panose="020B0604020202020204" pitchFamily="34" charset="0"/>
              </a:rPr>
              <a:t>drive </a:t>
            </a:r>
            <a:r>
              <a:rPr lang="en-ZA" sz="1100" b="1" dirty="0">
                <a:latin typeface="Arial" panose="020B0604020202020204" pitchFamily="34" charset="0"/>
                <a:cs typeface="Arial" panose="020B0604020202020204" pitchFamily="34" charset="0"/>
              </a:rPr>
              <a:t>its </a:t>
            </a:r>
            <a:r>
              <a:rPr lang="en-ZA" sz="1100" b="1" dirty="0" smtClean="0">
                <a:latin typeface="Arial" panose="020B0604020202020204" pitchFamily="34" charset="0"/>
                <a:cs typeface="Arial" panose="020B0604020202020204" pitchFamily="34" charset="0"/>
              </a:rPr>
              <a:t>implementation </a:t>
            </a:r>
            <a:r>
              <a:rPr lang="en-ZA" sz="1100" b="1" dirty="0" err="1" smtClean="0">
                <a:latin typeface="Arial" panose="020B0604020202020204" pitchFamily="34" charset="0"/>
                <a:cs typeface="Arial" panose="020B0604020202020204" pitchFamily="34" charset="0"/>
              </a:rPr>
              <a:t>eg</a:t>
            </a:r>
            <a:r>
              <a:rPr lang="en-ZA" sz="1200" b="1" dirty="0" smtClean="0">
                <a:latin typeface="Arial" panose="020B0604020202020204" pitchFamily="34" charset="0"/>
                <a:cs typeface="Arial" panose="020B0604020202020204" pitchFamily="34" charset="0"/>
              </a:rPr>
              <a:t>:</a:t>
            </a:r>
            <a:endParaRPr lang="en-ZA" sz="1200" b="1"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Associations </a:t>
            </a:r>
            <a:r>
              <a:rPr lang="en-ZA" sz="1200" dirty="0">
                <a:latin typeface="Arial" panose="020B0604020202020204" pitchFamily="34" charset="0"/>
                <a:cs typeface="Arial" panose="020B0604020202020204" pitchFamily="34" charset="0"/>
              </a:rPr>
              <a:t>of African Maritime </a:t>
            </a:r>
            <a:r>
              <a:rPr lang="en-ZA" sz="1200" dirty="0" smtClean="0">
                <a:latin typeface="Arial" panose="020B0604020202020204" pitchFamily="34" charset="0"/>
                <a:cs typeface="Arial" panose="020B0604020202020204" pitchFamily="34" charset="0"/>
              </a:rPr>
              <a:t>Administrations (AAMA)</a:t>
            </a: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200" dirty="0">
                <a:latin typeface="Arial" panose="020B0604020202020204" pitchFamily="34" charset="0"/>
                <a:cs typeface="Arial" panose="020B0604020202020204" pitchFamily="34" charset="0"/>
              </a:rPr>
              <a:t>African Shippers </a:t>
            </a:r>
            <a:r>
              <a:rPr lang="en-ZA" sz="1200" dirty="0" smtClean="0">
                <a:latin typeface="Arial" panose="020B0604020202020204" pitchFamily="34" charset="0"/>
                <a:cs typeface="Arial" panose="020B0604020202020204" pitchFamily="34" charset="0"/>
              </a:rPr>
              <a:t>Council</a:t>
            </a: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Association of African Ports </a:t>
            </a: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African Ship Owners Council</a:t>
            </a: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Associations of African Maritime Companies</a:t>
            </a:r>
          </a:p>
          <a:p>
            <a:pPr>
              <a:buClr>
                <a:srgbClr val="16A9D5"/>
              </a:buClr>
              <a:buFont typeface="Wingdings" panose="05000000000000000000" pitchFamily="2" charset="2"/>
              <a:buChar char="q"/>
            </a:pPr>
            <a:r>
              <a:rPr lang="en-ZA" sz="1200" dirty="0" smtClean="0">
                <a:latin typeface="Arial" panose="020B0604020202020204" pitchFamily="34" charset="0"/>
                <a:cs typeface="Arial" panose="020B0604020202020204" pitchFamily="34" charset="0"/>
              </a:rPr>
              <a:t>Association African Maritime Training, Education and Research</a:t>
            </a:r>
          </a:p>
          <a:p>
            <a:pPr>
              <a:buClr>
                <a:srgbClr val="16A9D5"/>
              </a:buClr>
              <a:buFont typeface="Wingdings" panose="05000000000000000000" pitchFamily="2" charset="2"/>
              <a:buChar char="q"/>
            </a:pPr>
            <a:endParaRPr lang="en-ZA" sz="12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00" dirty="0">
              <a:latin typeface="Arial" panose="020B0604020202020204" pitchFamily="34" charset="0"/>
              <a:cs typeface="Arial" panose="020B0604020202020204" pitchFamily="34" charset="0"/>
            </a:endParaRPr>
          </a:p>
          <a:p>
            <a:pPr marL="0" indent="0">
              <a:buClr>
                <a:srgbClr val="16A9D5"/>
              </a:buClr>
              <a:buNone/>
            </a:pPr>
            <a:endParaRPr lang="en-ZA" sz="1250" dirty="0">
              <a:latin typeface="Arial" panose="020B0604020202020204" pitchFamily="34" charset="0"/>
              <a:cs typeface="Arial" panose="020B0604020202020204" pitchFamily="34" charset="0"/>
            </a:endParaRPr>
          </a:p>
          <a:p>
            <a:pPr marL="0" indent="0">
              <a:buClr>
                <a:srgbClr val="16A9D5"/>
              </a:buClr>
              <a:buFont typeface="Arial"/>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92319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232801" y="4964502"/>
            <a:ext cx="2835986" cy="1648165"/>
            <a:chOff x="1691763" y="2025779"/>
            <a:chExt cx="5994400" cy="4137868"/>
          </a:xfrm>
        </p:grpSpPr>
        <p:pic>
          <p:nvPicPr>
            <p:cNvPr id="3" name="Picture 2"/>
            <p:cNvPicPr>
              <a:picLocks noChangeAspect="1"/>
            </p:cNvPicPr>
            <p:nvPr/>
          </p:nvPicPr>
          <p:blipFill>
            <a:blip r:embed="rId3"/>
            <a:stretch>
              <a:fillRect/>
            </a:stretch>
          </p:blipFill>
          <p:spPr>
            <a:xfrm>
              <a:off x="2630977" y="2025779"/>
              <a:ext cx="3868824" cy="3147268"/>
            </a:xfrm>
            <a:prstGeom prst="rect">
              <a:avLst/>
            </a:prstGeom>
          </p:spPr>
        </p:pic>
        <p:graphicFrame>
          <p:nvGraphicFramePr>
            <p:cNvPr id="4" name="Object 3"/>
            <p:cNvGraphicFramePr>
              <a:graphicFrameLocks noChangeAspect="1"/>
            </p:cNvGraphicFramePr>
            <p:nvPr>
              <p:extLst>
                <p:ext uri="{D42A27DB-BD31-4B8C-83A1-F6EECF244321}">
                  <p14:modId xmlns:p14="http://schemas.microsoft.com/office/powerpoint/2010/main" val="2045677619"/>
                </p:ext>
              </p:extLst>
            </p:nvPr>
          </p:nvGraphicFramePr>
          <p:xfrm>
            <a:off x="1691763" y="5173047"/>
            <a:ext cx="5994400" cy="990600"/>
          </p:xfrm>
          <a:graphic>
            <a:graphicData uri="http://schemas.openxmlformats.org/presentationml/2006/ole">
              <mc:AlternateContent xmlns:mc="http://schemas.openxmlformats.org/markup-compatibility/2006">
                <mc:Choice xmlns:v="urn:schemas-microsoft-com:vml" Requires="v">
                  <p:oleObj spid="_x0000_s1084" name="Document" r:id="rId4" imgW="5994400" imgH="990600" progId="Word.Document.12">
                    <p:embed/>
                  </p:oleObj>
                </mc:Choice>
                <mc:Fallback>
                  <p:oleObj name="Document" r:id="rId4" imgW="5994400" imgH="990600" progId="Word.Document.12">
                    <p:embed/>
                    <p:pic>
                      <p:nvPicPr>
                        <p:cNvPr id="0" name=""/>
                        <p:cNvPicPr/>
                        <p:nvPr/>
                      </p:nvPicPr>
                      <p:blipFill>
                        <a:blip r:embed="rId5"/>
                        <a:stretch>
                          <a:fillRect/>
                        </a:stretch>
                      </p:blipFill>
                      <p:spPr>
                        <a:xfrm>
                          <a:off x="1691763" y="5173047"/>
                          <a:ext cx="5994400" cy="990600"/>
                        </a:xfrm>
                        <a:prstGeom prst="rect">
                          <a:avLst/>
                        </a:prstGeom>
                      </p:spPr>
                    </p:pic>
                  </p:oleObj>
                </mc:Fallback>
              </mc:AlternateContent>
            </a:graphicData>
          </a:graphic>
        </p:graphicFrame>
      </p:grpSp>
      <p:sp>
        <p:nvSpPr>
          <p:cNvPr id="5" name="Title 1"/>
          <p:cNvSpPr txBox="1">
            <a:spLocks/>
          </p:cNvSpPr>
          <p:nvPr/>
        </p:nvSpPr>
        <p:spPr>
          <a:xfrm>
            <a:off x="457200" y="81631"/>
            <a:ext cx="8229600" cy="527970"/>
          </a:xfrm>
          <a:prstGeom prst="rect">
            <a:avLst/>
          </a:prstGeom>
          <a:noFill/>
          <a:ln>
            <a:noFill/>
          </a:ln>
        </p:spPr>
        <p:txBody>
          <a:bodyPr vert="horz" wrap="square" lIns="0" tIns="0" rIns="0" bIns="0" numCol="1" rtlCol="0" anchor="ctr" anchorCtr="0" compatLnSpc="1">
            <a:prstTxWarp prst="textNoShape">
              <a:avLst/>
            </a:prstTxWarp>
            <a:noAutofit/>
          </a:bodyPr>
          <a:lstStyle>
            <a:lvl1pPr algn="ctr">
              <a:spcBef>
                <a:spcPct val="0"/>
              </a:spcBef>
              <a:buNone/>
              <a:defRPr sz="2800" b="1">
                <a:solidFill>
                  <a:srgbClr val="0A76BE"/>
                </a:solidFill>
                <a:latin typeface="Arial"/>
                <a:ea typeface="+mj-ea"/>
                <a:cs typeface="Arial"/>
              </a:defRPr>
            </a:lvl1pPr>
          </a:lstStyle>
          <a:p>
            <a:r>
              <a:rPr lang="en-US" b="0" dirty="0">
                <a:solidFill>
                  <a:srgbClr val="0092D2"/>
                </a:solidFill>
              </a:rPr>
              <a:t>2050 African Integrated Maritime Strategy </a:t>
            </a:r>
          </a:p>
        </p:txBody>
      </p:sp>
      <p:sp>
        <p:nvSpPr>
          <p:cNvPr id="6" name="Rectangle 5"/>
          <p:cNvSpPr/>
          <p:nvPr/>
        </p:nvSpPr>
        <p:spPr>
          <a:xfrm>
            <a:off x="3219649" y="876577"/>
            <a:ext cx="5791001" cy="954107"/>
          </a:xfrm>
          <a:prstGeom prst="rect">
            <a:avLst/>
          </a:prstGeom>
        </p:spPr>
        <p:txBody>
          <a:bodyPr wrap="square">
            <a:spAutoFit/>
          </a:bodyPr>
          <a:lstStyle/>
          <a:p>
            <a:pPr algn="r"/>
            <a:r>
              <a:rPr lang="en-US" sz="1400" i="1" dirty="0" smtClean="0">
                <a:solidFill>
                  <a:prstClr val="black"/>
                </a:solidFill>
                <a:latin typeface="Arial" panose="020B0604020202020204" pitchFamily="34" charset="0"/>
                <a:cs typeface="Arial" panose="020B0604020202020204" pitchFamily="34" charset="0"/>
              </a:rPr>
              <a:t>“This </a:t>
            </a:r>
            <a:r>
              <a:rPr lang="en-US" sz="1400" i="1" dirty="0">
                <a:solidFill>
                  <a:prstClr val="black"/>
                </a:solidFill>
                <a:latin typeface="Arial" panose="020B0604020202020204" pitchFamily="34" charset="0"/>
                <a:cs typeface="Arial" panose="020B0604020202020204" pitchFamily="34" charset="0"/>
              </a:rPr>
              <a:t>strategy is dedicated to the memory of those who died at sea trying to earn a better quality of life, and of those who passed away on the oceans in the course of the slave trade, colonialism, and the fight for Africa’s self-determination and independence</a:t>
            </a:r>
            <a:r>
              <a:rPr lang="en-US" sz="1400" i="1" dirty="0" smtClean="0">
                <a:solidFill>
                  <a:prstClr val="black"/>
                </a:solidFill>
                <a:latin typeface="Arial" panose="020B0604020202020204" pitchFamily="34" charset="0"/>
                <a:cs typeface="Arial" panose="020B0604020202020204" pitchFamily="34" charset="0"/>
              </a:rPr>
              <a:t>.”</a:t>
            </a:r>
            <a:endParaRPr lang="en-US" sz="1400" i="1"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6"/>
          <a:stretch>
            <a:fillRect/>
          </a:stretch>
        </p:blipFill>
        <p:spPr>
          <a:xfrm>
            <a:off x="114300" y="1048027"/>
            <a:ext cx="3924300" cy="5409924"/>
          </a:xfrm>
          <a:prstGeom prst="rect">
            <a:avLst/>
          </a:prstGeom>
        </p:spPr>
      </p:pic>
    </p:spTree>
    <p:extLst>
      <p:ext uri="{BB962C8B-B14F-4D97-AF65-F5344CB8AC3E}">
        <p14:creationId xmlns:p14="http://schemas.microsoft.com/office/powerpoint/2010/main" val="546269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ZA" sz="2800" dirty="0" smtClean="0">
                <a:solidFill>
                  <a:srgbClr val="0092D2"/>
                </a:solidFill>
                <a:latin typeface="Arial"/>
                <a:cs typeface="Arial"/>
              </a:rPr>
              <a:t>African Integrated Maritime Strategy 2050</a:t>
            </a:r>
            <a:endParaRPr lang="en-US" sz="2800" dirty="0">
              <a:solidFill>
                <a:srgbClr val="0092D2"/>
              </a:solidFill>
              <a:latin typeface="Arial"/>
              <a:cs typeface="Arial"/>
            </a:endParaRPr>
          </a:p>
        </p:txBody>
      </p:sp>
      <p:sp>
        <p:nvSpPr>
          <p:cNvPr id="6" name="Content Placeholder 2"/>
          <p:cNvSpPr>
            <a:spLocks noGrp="1"/>
          </p:cNvSpPr>
          <p:nvPr>
            <p:ph idx="1"/>
          </p:nvPr>
        </p:nvSpPr>
        <p:spPr>
          <a:xfrm>
            <a:off x="66675" y="726747"/>
            <a:ext cx="8877299" cy="6131253"/>
          </a:xfrm>
          <a:ln>
            <a:solidFill>
              <a:srgbClr val="16A9D5"/>
            </a:solidFill>
          </a:ln>
        </p:spPr>
        <p:txBody>
          <a:bodyPr>
            <a:normAutofit fontScale="55000" lnSpcReduction="20000"/>
          </a:bodyPr>
          <a:lstStyle/>
          <a:p>
            <a:pPr marL="0" indent="0" algn="ctr">
              <a:buClr>
                <a:srgbClr val="16A9D5"/>
              </a:buClr>
              <a:buNone/>
            </a:pPr>
            <a:r>
              <a:rPr lang="en-ZA" sz="1800" b="1" dirty="0" smtClean="0">
                <a:latin typeface="Arial" panose="020B0604020202020204" pitchFamily="34" charset="0"/>
                <a:cs typeface="Arial" panose="020B0604020202020204" pitchFamily="34" charset="0"/>
              </a:rPr>
              <a:t>The objectives of the African Integrated Maritime Strategy are as follows to:</a:t>
            </a:r>
          </a:p>
          <a:p>
            <a:pPr marL="0" indent="0" algn="ctr">
              <a:buClr>
                <a:srgbClr val="16A9D5"/>
              </a:buClr>
              <a:buNone/>
            </a:pPr>
            <a:endParaRPr lang="en-ZA" sz="1800" b="1"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800" b="1"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smtClean="0">
                <a:latin typeface="Arial" panose="020B0604020202020204" pitchFamily="34" charset="0"/>
                <a:cs typeface="Arial" panose="020B0604020202020204" pitchFamily="34" charset="0"/>
              </a:rPr>
              <a:t>Establish </a:t>
            </a:r>
            <a:r>
              <a:rPr lang="en-ZA" sz="2500" dirty="0">
                <a:latin typeface="Arial" panose="020B0604020202020204" pitchFamily="34" charset="0"/>
                <a:cs typeface="Arial" panose="020B0604020202020204" pitchFamily="34" charset="0"/>
              </a:rPr>
              <a:t>a Combined Exclusive Maritime Zone of Africa (CEMZA</a:t>
            </a:r>
            <a:r>
              <a:rPr lang="en-ZA" sz="2500" dirty="0" smtClean="0">
                <a:latin typeface="Arial" panose="020B0604020202020204" pitchFamily="34" charset="0"/>
                <a:cs typeface="Arial" panose="020B0604020202020204" pitchFamily="34" charset="0"/>
              </a:rPr>
              <a:t>)</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smtClean="0">
                <a:latin typeface="Arial" panose="020B0604020202020204" pitchFamily="34" charset="0"/>
                <a:cs typeface="Arial" panose="020B0604020202020204" pitchFamily="34" charset="0"/>
              </a:rPr>
              <a:t>Engage </a:t>
            </a:r>
            <a:r>
              <a:rPr lang="en-ZA" sz="2500" dirty="0">
                <a:latin typeface="Arial" panose="020B0604020202020204" pitchFamily="34" charset="0"/>
                <a:cs typeface="Arial" panose="020B0604020202020204" pitchFamily="34" charset="0"/>
              </a:rPr>
              <a:t>civil society and all other stakeholders to improve awareness on maritime issues</a:t>
            </a:r>
            <a:endParaRPr lang="en-ZA" sz="2500" dirty="0" smtClean="0">
              <a:latin typeface="Arial" panose="020B0604020202020204" pitchFamily="34" charset="0"/>
              <a:cs typeface="Arial" panose="020B0604020202020204" pitchFamily="34" charset="0"/>
            </a:endParaRP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smtClean="0">
                <a:latin typeface="Arial" panose="020B0604020202020204" pitchFamily="34" charset="0"/>
                <a:cs typeface="Arial" panose="020B0604020202020204" pitchFamily="34" charset="0"/>
              </a:rPr>
              <a:t>Enhance </a:t>
            </a:r>
            <a:r>
              <a:rPr lang="en-ZA" sz="2500" dirty="0">
                <a:latin typeface="Arial" panose="020B0604020202020204" pitchFamily="34" charset="0"/>
                <a:cs typeface="Arial" panose="020B0604020202020204" pitchFamily="34" charset="0"/>
              </a:rPr>
              <a:t>political will at community, national, regional and continental </a:t>
            </a:r>
            <a:r>
              <a:rPr lang="en-ZA" sz="2500" dirty="0" smtClean="0">
                <a:latin typeface="Arial" panose="020B0604020202020204" pitchFamily="34" charset="0"/>
                <a:cs typeface="Arial" panose="020B0604020202020204" pitchFamily="34" charset="0"/>
              </a:rPr>
              <a:t>levels</a:t>
            </a:r>
          </a:p>
          <a:p>
            <a:pPr marL="0" indent="0">
              <a:buClr>
                <a:srgbClr val="16A9D5"/>
              </a:buClr>
              <a:buNone/>
            </a:pPr>
            <a:endParaRPr lang="en-ZA" sz="2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Enhance wealth creation, and regional and international trade performance through maritime-centric capacity and capability </a:t>
            </a:r>
            <a:r>
              <a:rPr lang="en-ZA" sz="2500" dirty="0" smtClean="0">
                <a:latin typeface="Arial" panose="020B0604020202020204" pitchFamily="34" charset="0"/>
                <a:cs typeface="Arial" panose="020B0604020202020204" pitchFamily="34" charset="0"/>
              </a:rPr>
              <a:t>building</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Ensure security and safety of maritime transportation </a:t>
            </a:r>
            <a:r>
              <a:rPr lang="en-ZA" sz="2500" dirty="0" smtClean="0">
                <a:latin typeface="Arial" panose="020B0604020202020204" pitchFamily="34" charset="0"/>
                <a:cs typeface="Arial" panose="020B0604020202020204" pitchFamily="34" charset="0"/>
              </a:rPr>
              <a:t>systems</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Protect populations, including </a:t>
            </a:r>
            <a:r>
              <a:rPr lang="en-ZA" sz="2500" dirty="0" smtClean="0">
                <a:latin typeface="Arial" panose="020B0604020202020204" pitchFamily="34" charset="0"/>
                <a:cs typeface="Arial" panose="020B0604020202020204" pitchFamily="34" charset="0"/>
              </a:rPr>
              <a:t>Africa Maritime Domain(AMD) </a:t>
            </a:r>
            <a:r>
              <a:rPr lang="en-ZA" sz="2500" dirty="0">
                <a:latin typeface="Arial" panose="020B0604020202020204" pitchFamily="34" charset="0"/>
                <a:cs typeface="Arial" panose="020B0604020202020204" pitchFamily="34" charset="0"/>
              </a:rPr>
              <a:t>heritage, assets and critical infrastructure from maritime pollution and dumping of toxic and nuclear </a:t>
            </a:r>
            <a:r>
              <a:rPr lang="en-ZA" sz="2500" dirty="0" smtClean="0">
                <a:latin typeface="Arial" panose="020B0604020202020204" pitchFamily="34" charset="0"/>
                <a:cs typeface="Arial" panose="020B0604020202020204" pitchFamily="34" charset="0"/>
              </a:rPr>
              <a:t>waste</a:t>
            </a:r>
          </a:p>
          <a:p>
            <a:pPr marL="0" indent="0">
              <a:buClr>
                <a:srgbClr val="16A9D5"/>
              </a:buClr>
              <a:buNone/>
            </a:pPr>
            <a:endParaRPr lang="en-ZA" sz="2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Minimize environmental damage and expedite recovery from catastrophic </a:t>
            </a:r>
            <a:r>
              <a:rPr lang="en-ZA" sz="2500" dirty="0" smtClean="0">
                <a:latin typeface="Arial" panose="020B0604020202020204" pitchFamily="34" charset="0"/>
                <a:cs typeface="Arial" panose="020B0604020202020204" pitchFamily="34" charset="0"/>
              </a:rPr>
              <a:t>events</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Prevent hostile and criminal acts at sea, and Coordinate/harmonize the prosecution of the </a:t>
            </a:r>
            <a:r>
              <a:rPr lang="en-ZA" sz="2500" dirty="0" smtClean="0">
                <a:latin typeface="Arial" panose="020B0604020202020204" pitchFamily="34" charset="0"/>
                <a:cs typeface="Arial" panose="020B0604020202020204" pitchFamily="34" charset="0"/>
              </a:rPr>
              <a:t>offenders</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Improve Integrated Coastal Zone/Area Management in </a:t>
            </a:r>
            <a:r>
              <a:rPr lang="en-ZA" sz="2500" dirty="0" smtClean="0">
                <a:latin typeface="Arial" panose="020B0604020202020204" pitchFamily="34" charset="0"/>
                <a:cs typeface="Arial" panose="020B0604020202020204" pitchFamily="34" charset="0"/>
              </a:rPr>
              <a:t>Africa</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Promote the ratification, domestication and implementation of international legal </a:t>
            </a:r>
            <a:r>
              <a:rPr lang="en-ZA" sz="2500" dirty="0" smtClean="0">
                <a:latin typeface="Arial" panose="020B0604020202020204" pitchFamily="34" charset="0"/>
                <a:cs typeface="Arial" panose="020B0604020202020204" pitchFamily="34" charset="0"/>
              </a:rPr>
              <a:t>instruments</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Ensure synergies and coherence between </a:t>
            </a:r>
            <a:r>
              <a:rPr lang="en-ZA" sz="2500" dirty="0" smtClean="0">
                <a:latin typeface="Arial" panose="020B0604020202020204" pitchFamily="34" charset="0"/>
                <a:cs typeface="Arial" panose="020B0604020202020204" pitchFamily="34" charset="0"/>
              </a:rPr>
              <a:t>sectorial </a:t>
            </a:r>
            <a:r>
              <a:rPr lang="en-ZA" sz="2500" dirty="0">
                <a:latin typeface="Arial" panose="020B0604020202020204" pitchFamily="34" charset="0"/>
                <a:cs typeface="Arial" panose="020B0604020202020204" pitchFamily="34" charset="0"/>
              </a:rPr>
              <a:t>policies within and between the </a:t>
            </a:r>
            <a:r>
              <a:rPr lang="en-ZA" sz="2500" dirty="0" smtClean="0">
                <a:latin typeface="Arial" panose="020B0604020202020204" pitchFamily="34" charset="0"/>
                <a:cs typeface="Arial" panose="020B0604020202020204" pitchFamily="34" charset="0"/>
              </a:rPr>
              <a:t>RECs/RMs</a:t>
            </a:r>
          </a:p>
          <a:p>
            <a:pPr marL="0" indent="0">
              <a:buClr>
                <a:srgbClr val="16A9D5"/>
              </a:buClr>
              <a:buNone/>
            </a:pPr>
            <a:endParaRPr lang="en-ZA" sz="25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2500" dirty="0">
                <a:latin typeface="Arial" panose="020B0604020202020204" pitchFamily="34" charset="0"/>
                <a:cs typeface="Arial" panose="020B0604020202020204" pitchFamily="34" charset="0"/>
              </a:rPr>
              <a:t>Protect the right of access to sea and freedom of transit of goods for landlocked States.</a:t>
            </a:r>
          </a:p>
          <a:p>
            <a:pPr>
              <a:buClr>
                <a:srgbClr val="16A9D5"/>
              </a:buClr>
              <a:buFont typeface="Wingdings" panose="05000000000000000000" pitchFamily="2" charset="2"/>
              <a:buChar char="q"/>
            </a:pPr>
            <a:endParaRPr lang="en-ZA" sz="1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500" dirty="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22539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1" y="108278"/>
            <a:ext cx="8153400" cy="523220"/>
          </a:xfrm>
          <a:prstGeom prst="rect">
            <a:avLst/>
          </a:prstGeom>
        </p:spPr>
        <p:txBody>
          <a:bodyPr wrap="square">
            <a:spAutoFit/>
          </a:bodyPr>
          <a:lstStyle/>
          <a:p>
            <a:r>
              <a:rPr lang="en-ZA" sz="2800" dirty="0" smtClean="0">
                <a:solidFill>
                  <a:srgbClr val="0092D2"/>
                </a:solidFill>
                <a:latin typeface="Arial"/>
                <a:cs typeface="Arial"/>
              </a:rPr>
              <a:t>REC`s Strategies-SADC Protocol</a:t>
            </a:r>
            <a:endParaRPr lang="en-US" sz="2800" dirty="0">
              <a:solidFill>
                <a:srgbClr val="0092D2"/>
              </a:solidFill>
              <a:latin typeface="Arial"/>
              <a:cs typeface="Arial"/>
            </a:endParaRPr>
          </a:p>
        </p:txBody>
      </p:sp>
      <p:sp>
        <p:nvSpPr>
          <p:cNvPr id="6" name="Content Placeholder 2"/>
          <p:cNvSpPr>
            <a:spLocks noGrp="1"/>
          </p:cNvSpPr>
          <p:nvPr>
            <p:ph idx="1"/>
          </p:nvPr>
        </p:nvSpPr>
        <p:spPr>
          <a:xfrm>
            <a:off x="266702" y="904875"/>
            <a:ext cx="8410574" cy="4219575"/>
          </a:xfrm>
          <a:ln>
            <a:solidFill>
              <a:srgbClr val="16A9D5"/>
            </a:solidFill>
          </a:ln>
        </p:spPr>
        <p:txBody>
          <a:bodyPr>
            <a:normAutofit/>
          </a:bodyPr>
          <a:lstStyle/>
          <a:p>
            <a:pPr marL="0" indent="0">
              <a:buClr>
                <a:srgbClr val="16A9D5"/>
              </a:buClr>
              <a:buNone/>
            </a:pPr>
            <a:r>
              <a:rPr lang="en-ZA" sz="1400" b="1" dirty="0" smtClean="0">
                <a:latin typeface="Arial" panose="020B0604020202020204" pitchFamily="34" charset="0"/>
                <a:cs typeface="Arial" panose="020B0604020202020204" pitchFamily="34" charset="0"/>
              </a:rPr>
              <a:t>Member </a:t>
            </a:r>
            <a:r>
              <a:rPr lang="en-ZA" sz="1400" b="1" dirty="0">
                <a:latin typeface="Arial" panose="020B0604020202020204" pitchFamily="34" charset="0"/>
                <a:cs typeface="Arial" panose="020B0604020202020204" pitchFamily="34" charset="0"/>
              </a:rPr>
              <a:t>States shall promote the economic and social development of the region by developing and implementing harmonized international and regional transport policies in respect of the high seas and inland waterways which seeks to </a:t>
            </a:r>
            <a:r>
              <a:rPr lang="en-ZA" sz="1400" dirty="0" smtClean="0">
                <a:latin typeface="Arial" panose="020B0604020202020204" pitchFamily="34" charset="0"/>
                <a:cs typeface="Arial" panose="020B0604020202020204" pitchFamily="34" charset="0"/>
              </a:rPr>
              <a:t>–</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Maximize regional and international trade and </a:t>
            </a:r>
            <a:r>
              <a:rPr lang="en-ZA" sz="1400" dirty="0" smtClean="0">
                <a:latin typeface="Arial" panose="020B0604020202020204" pitchFamily="34" charset="0"/>
                <a:cs typeface="Arial" panose="020B0604020202020204" pitchFamily="34" charset="0"/>
              </a:rPr>
              <a:t>exchange</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Provide appropriate frameworks for economic and concomitant institutional </a:t>
            </a:r>
            <a:r>
              <a:rPr lang="en-ZA" sz="1400" dirty="0" smtClean="0">
                <a:latin typeface="Arial" panose="020B0604020202020204" pitchFamily="34" charset="0"/>
                <a:cs typeface="Arial" panose="020B0604020202020204" pitchFamily="34" charset="0"/>
              </a:rPr>
              <a:t>restructuring</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Promote a safe and clean marine, maritime and inland waterway </a:t>
            </a:r>
            <a:r>
              <a:rPr lang="en-ZA" sz="1400" dirty="0" smtClean="0">
                <a:latin typeface="Arial" panose="020B0604020202020204" pitchFamily="34" charset="0"/>
                <a:cs typeface="Arial" panose="020B0604020202020204" pitchFamily="34" charset="0"/>
              </a:rPr>
              <a:t>environment</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Encourage the provision of accessible, viable and productive landside </a:t>
            </a:r>
            <a:r>
              <a:rPr lang="en-ZA" sz="1400" dirty="0" smtClean="0">
                <a:latin typeface="Arial" panose="020B0604020202020204" pitchFamily="34" charset="0"/>
                <a:cs typeface="Arial" panose="020B0604020202020204" pitchFamily="34" charset="0"/>
              </a:rPr>
              <a:t>infrastructure</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Establish a customer-sensitive and needs-driven </a:t>
            </a:r>
            <a:r>
              <a:rPr lang="en-ZA" sz="1400" dirty="0" smtClean="0">
                <a:latin typeface="Arial" panose="020B0604020202020204" pitchFamily="34" charset="0"/>
                <a:cs typeface="Arial" panose="020B0604020202020204" pitchFamily="34" charset="0"/>
              </a:rPr>
              <a:t>approach</a:t>
            </a:r>
          </a:p>
          <a:p>
            <a:pPr marL="0" indent="0">
              <a:buClr>
                <a:srgbClr val="16A9D5"/>
              </a:buClr>
              <a:buNone/>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400" dirty="0">
                <a:latin typeface="Arial" panose="020B0604020202020204" pitchFamily="34" charset="0"/>
                <a:cs typeface="Arial" panose="020B0604020202020204" pitchFamily="34" charset="0"/>
              </a:rPr>
              <a:t>Promote the establishment of an integrated transport system set </a:t>
            </a: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78650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190500" y="59374"/>
            <a:ext cx="8839199" cy="523220"/>
          </a:xfrm>
          <a:prstGeom prst="rect">
            <a:avLst/>
          </a:prstGeom>
        </p:spPr>
        <p:txBody>
          <a:bodyPr wrap="square">
            <a:spAutoFit/>
          </a:bodyPr>
          <a:lstStyle/>
          <a:p>
            <a:r>
              <a:rPr lang="en-ZA" sz="2800" dirty="0" smtClean="0">
                <a:solidFill>
                  <a:srgbClr val="0092D2"/>
                </a:solidFill>
                <a:latin typeface="Arial"/>
                <a:cs typeface="Arial"/>
              </a:rPr>
              <a:t>Africa Maritime Development Agenda- Way Forward</a:t>
            </a:r>
            <a:endParaRPr lang="en-US" sz="2800" dirty="0">
              <a:solidFill>
                <a:srgbClr val="0092D2"/>
              </a:solidFill>
              <a:latin typeface="Arial"/>
              <a:cs typeface="Arial"/>
            </a:endParaRPr>
          </a:p>
        </p:txBody>
      </p:sp>
      <p:pic>
        <p:nvPicPr>
          <p:cNvPr id="2050" name="Picture 2" descr="C:\Users\wsimakani\Desktop\Captur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6" y="771525"/>
            <a:ext cx="1200150" cy="2752725"/>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1362075" y="649268"/>
            <a:ext cx="7667624" cy="6208731"/>
          </a:xfrm>
          <a:ln>
            <a:solidFill>
              <a:srgbClr val="16A9D5"/>
            </a:solidFill>
          </a:ln>
        </p:spPr>
        <p:txBody>
          <a:bodyPr>
            <a:normAutofit fontScale="62500" lnSpcReduction="20000"/>
          </a:bodyPr>
          <a:lstStyle/>
          <a:p>
            <a:pPr marL="0" indent="0">
              <a:buClr>
                <a:srgbClr val="16A9D5"/>
              </a:buClr>
              <a:buNone/>
            </a:pPr>
            <a:endParaRPr lang="en-ZA" sz="12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Support </a:t>
            </a:r>
            <a:r>
              <a:rPr lang="en-ZA" sz="1900" dirty="0">
                <a:latin typeface="Arial" panose="020B0604020202020204" pitchFamily="34" charset="0"/>
                <a:cs typeface="Arial" panose="020B0604020202020204" pitchFamily="34" charset="0"/>
              </a:rPr>
              <a:t>the formation of the African Ship Owners Association</a:t>
            </a:r>
          </a:p>
          <a:p>
            <a:pPr marL="0" indent="0">
              <a:buClr>
                <a:srgbClr val="16A9D5"/>
              </a:buClr>
              <a:buNone/>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Support </a:t>
            </a:r>
            <a:r>
              <a:rPr lang="en-ZA" sz="1900" dirty="0">
                <a:latin typeface="Arial" panose="020B0604020202020204" pitchFamily="34" charset="0"/>
                <a:cs typeface="Arial" panose="020B0604020202020204" pitchFamily="34" charset="0"/>
              </a:rPr>
              <a:t>the </a:t>
            </a:r>
            <a:r>
              <a:rPr lang="en-ZA" sz="1900" dirty="0" smtClean="0">
                <a:latin typeface="Arial" panose="020B0604020202020204" pitchFamily="34" charset="0"/>
                <a:cs typeface="Arial" panose="020B0604020202020204" pitchFamily="34" charset="0"/>
              </a:rPr>
              <a:t>Integration of the </a:t>
            </a:r>
            <a:r>
              <a:rPr lang="en-ZA" sz="1900" dirty="0">
                <a:latin typeface="Arial" panose="020B0604020202020204" pitchFamily="34" charset="0"/>
                <a:cs typeface="Arial" panose="020B0604020202020204" pitchFamily="34" charset="0"/>
              </a:rPr>
              <a:t>Association of African Maritime Administrations </a:t>
            </a:r>
            <a:r>
              <a:rPr lang="en-ZA" sz="1900" dirty="0" smtClean="0">
                <a:latin typeface="Arial" panose="020B0604020202020204" pitchFamily="34" charset="0"/>
                <a:cs typeface="Arial" panose="020B0604020202020204" pitchFamily="34" charset="0"/>
              </a:rPr>
              <a:t>into member states.</a:t>
            </a:r>
            <a:endParaRPr lang="en-ZA" sz="1900" dirty="0">
              <a:latin typeface="Arial" panose="020B0604020202020204" pitchFamily="34" charset="0"/>
              <a:cs typeface="Arial" panose="020B0604020202020204" pitchFamily="34" charset="0"/>
            </a:endParaRPr>
          </a:p>
          <a:p>
            <a:pPr marL="0" indent="0">
              <a:buClr>
                <a:srgbClr val="16A9D5"/>
              </a:buClr>
              <a:buNone/>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Request </a:t>
            </a:r>
            <a:r>
              <a:rPr lang="en-ZA" sz="1900" dirty="0">
                <a:latin typeface="Arial" panose="020B0604020202020204" pitchFamily="34" charset="0"/>
                <a:cs typeface="Arial" panose="020B0604020202020204" pitchFamily="34" charset="0"/>
              </a:rPr>
              <a:t>the African Development Bank to set up a seed fund for the African Maritime Development </a:t>
            </a:r>
            <a:r>
              <a:rPr lang="en-ZA" sz="1900" dirty="0" smtClean="0">
                <a:latin typeface="Arial" panose="020B0604020202020204" pitchFamily="34" charset="0"/>
                <a:cs typeface="Arial" panose="020B0604020202020204" pitchFamily="34" charset="0"/>
              </a:rPr>
              <a:t>Bank</a:t>
            </a:r>
          </a:p>
          <a:p>
            <a:pPr marL="0" indent="0">
              <a:buClr>
                <a:srgbClr val="16A9D5"/>
              </a:buClr>
              <a:buNone/>
            </a:pPr>
            <a:endParaRPr lang="en-ZA" sz="19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Establish and/or enhance </a:t>
            </a:r>
            <a:r>
              <a:rPr lang="en-ZA" sz="1900" dirty="0">
                <a:latin typeface="Arial" panose="020B0604020202020204" pitchFamily="34" charset="0"/>
                <a:cs typeface="Arial" panose="020B0604020202020204" pitchFamily="34" charset="0"/>
              </a:rPr>
              <a:t>the Maritime Administrations </a:t>
            </a:r>
            <a:r>
              <a:rPr lang="en-ZA" sz="1900" dirty="0" smtClean="0">
                <a:latin typeface="Arial" panose="020B0604020202020204" pitchFamily="34" charset="0"/>
                <a:cs typeface="Arial" panose="020B0604020202020204" pitchFamily="34" charset="0"/>
              </a:rPr>
              <a:t>in African </a:t>
            </a:r>
            <a:r>
              <a:rPr lang="en-ZA" sz="1900" dirty="0">
                <a:latin typeface="Arial" panose="020B0604020202020204" pitchFamily="34" charset="0"/>
                <a:cs typeface="Arial" panose="020B0604020202020204" pitchFamily="34" charset="0"/>
              </a:rPr>
              <a:t>countries</a:t>
            </a:r>
          </a:p>
          <a:p>
            <a:pPr>
              <a:buClr>
                <a:srgbClr val="16A9D5"/>
              </a:buClr>
              <a:buFont typeface="Wingdings" panose="05000000000000000000" pitchFamily="2" charset="2"/>
              <a:buChar char="q"/>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a:latin typeface="Arial" panose="020B0604020202020204" pitchFamily="34" charset="0"/>
                <a:cs typeface="Arial" panose="020B0604020202020204" pitchFamily="34" charset="0"/>
              </a:rPr>
              <a:t>Promote cabotage and private sector operators at national, regional and continental levels. There should be alignment on INCOTERMS</a:t>
            </a:r>
          </a:p>
          <a:p>
            <a:pPr marL="0" indent="0">
              <a:buClr>
                <a:srgbClr val="16A9D5"/>
              </a:buClr>
              <a:buNone/>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a:latin typeface="Arial" panose="020B0604020202020204" pitchFamily="34" charset="0"/>
                <a:cs typeface="Arial" panose="020B0604020202020204" pitchFamily="34" charset="0"/>
              </a:rPr>
              <a:t>Policy </a:t>
            </a:r>
            <a:r>
              <a:rPr lang="en-ZA" sz="1900" dirty="0" smtClean="0">
                <a:latin typeface="Arial" panose="020B0604020202020204" pitchFamily="34" charset="0"/>
                <a:cs typeface="Arial" panose="020B0604020202020204" pitchFamily="34" charset="0"/>
              </a:rPr>
              <a:t>recognition (Maritime Charter) </a:t>
            </a:r>
            <a:r>
              <a:rPr lang="en-ZA" sz="1900" dirty="0">
                <a:latin typeface="Arial" panose="020B0604020202020204" pitchFamily="34" charset="0"/>
                <a:cs typeface="Arial" panose="020B0604020202020204" pitchFamily="34" charset="0"/>
              </a:rPr>
              <a:t>and developing of the regional African coastal shipping as part of the ‘domestic’ transport network planned </a:t>
            </a:r>
            <a:r>
              <a:rPr lang="en-ZA" sz="1900" dirty="0" smtClean="0">
                <a:latin typeface="Arial" panose="020B0604020202020204" pitchFamily="34" charset="0"/>
                <a:cs typeface="Arial" panose="020B0604020202020204" pitchFamily="34" charset="0"/>
              </a:rPr>
              <a:t>complete  with:</a:t>
            </a:r>
            <a:endParaRPr lang="en-ZA" sz="1900" dirty="0">
              <a:latin typeface="Arial" panose="020B0604020202020204" pitchFamily="34" charset="0"/>
              <a:cs typeface="Arial" panose="020B0604020202020204" pitchFamily="34" charset="0"/>
            </a:endParaRPr>
          </a:p>
          <a:p>
            <a:pPr marL="228600" indent="-228600">
              <a:buClr>
                <a:srgbClr val="16A9D5"/>
              </a:buClr>
              <a:buFont typeface="Arial"/>
              <a:buAutoNum type="alphaLcParenBoth"/>
            </a:pPr>
            <a:r>
              <a:rPr lang="en-ZA" sz="1900" dirty="0" smtClean="0">
                <a:latin typeface="Arial" panose="020B0604020202020204" pitchFamily="34" charset="0"/>
                <a:cs typeface="Arial" panose="020B0604020202020204" pitchFamily="34" charset="0"/>
              </a:rPr>
              <a:t>   Appropriate </a:t>
            </a:r>
            <a:r>
              <a:rPr lang="en-ZA" sz="1900" dirty="0">
                <a:latin typeface="Arial" panose="020B0604020202020204" pitchFamily="34" charset="0"/>
                <a:cs typeface="Arial" panose="020B0604020202020204" pitchFamily="34" charset="0"/>
              </a:rPr>
              <a:t>cargo consolidation hubs [hub and spokes] </a:t>
            </a:r>
          </a:p>
          <a:p>
            <a:pPr marL="228600" indent="-228600">
              <a:buClr>
                <a:srgbClr val="16A9D5"/>
              </a:buClr>
              <a:buFont typeface="Arial"/>
              <a:buAutoNum type="alphaLcParenBoth"/>
            </a:pPr>
            <a:r>
              <a:rPr lang="en-ZA" sz="1900" dirty="0" smtClean="0">
                <a:latin typeface="Arial" panose="020B0604020202020204" pitchFamily="34" charset="0"/>
                <a:cs typeface="Arial" panose="020B0604020202020204" pitchFamily="34" charset="0"/>
              </a:rPr>
              <a:t>   Intermodal </a:t>
            </a:r>
            <a:r>
              <a:rPr lang="en-ZA" sz="1900" dirty="0">
                <a:latin typeface="Arial" panose="020B0604020202020204" pitchFamily="34" charset="0"/>
                <a:cs typeface="Arial" panose="020B0604020202020204" pitchFamily="34" charset="0"/>
              </a:rPr>
              <a:t>maritime corridor s linked to inland regions</a:t>
            </a:r>
          </a:p>
          <a:p>
            <a:pPr>
              <a:buClr>
                <a:srgbClr val="16A9D5"/>
              </a:buClr>
              <a:buFont typeface="Wingdings" panose="05000000000000000000" pitchFamily="2" charset="2"/>
              <a:buChar char="q"/>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a:latin typeface="Arial" panose="020B0604020202020204" pitchFamily="34" charset="0"/>
                <a:cs typeface="Arial" panose="020B0604020202020204" pitchFamily="34" charset="0"/>
              </a:rPr>
              <a:t>Establish a Establishment of a continental short-sea-shipping strategy, enforceable through:</a:t>
            </a:r>
          </a:p>
          <a:p>
            <a:pPr marL="228600" indent="-228600">
              <a:buClr>
                <a:srgbClr val="16A9D5"/>
              </a:buClr>
              <a:buAutoNum type="alphaLcParenBoth"/>
            </a:pPr>
            <a:r>
              <a:rPr lang="en-ZA" sz="1900" dirty="0" smtClean="0">
                <a:latin typeface="Arial" panose="020B0604020202020204" pitchFamily="34" charset="0"/>
                <a:cs typeface="Arial" panose="020B0604020202020204" pitchFamily="34" charset="0"/>
              </a:rPr>
              <a:t>   Regional </a:t>
            </a:r>
            <a:r>
              <a:rPr lang="en-ZA" sz="1900" dirty="0">
                <a:latin typeface="Arial" panose="020B0604020202020204" pitchFamily="34" charset="0"/>
                <a:cs typeface="Arial" panose="020B0604020202020204" pitchFamily="34" charset="0"/>
              </a:rPr>
              <a:t>cabotage network (exclusive to African </a:t>
            </a:r>
            <a:r>
              <a:rPr lang="en-ZA" sz="1900" dirty="0" smtClean="0">
                <a:latin typeface="Arial" panose="020B0604020202020204" pitchFamily="34" charset="0"/>
                <a:cs typeface="Arial" panose="020B0604020202020204" pitchFamily="34" charset="0"/>
              </a:rPr>
              <a:t>tonnage)</a:t>
            </a:r>
          </a:p>
          <a:p>
            <a:pPr marL="228600" indent="-228600">
              <a:buClr>
                <a:srgbClr val="16A9D5"/>
              </a:buClr>
              <a:buAutoNum type="alphaLcParenBoth"/>
            </a:pPr>
            <a:r>
              <a:rPr lang="en-ZA" sz="1900" dirty="0" smtClean="0">
                <a:latin typeface="Arial" panose="020B0604020202020204" pitchFamily="34" charset="0"/>
                <a:cs typeface="Arial" panose="020B0604020202020204" pitchFamily="34" charset="0"/>
              </a:rPr>
              <a:t>   Coastal </a:t>
            </a:r>
            <a:r>
              <a:rPr lang="en-ZA" sz="1900" dirty="0">
                <a:latin typeface="Arial" panose="020B0604020202020204" pitchFamily="34" charset="0"/>
                <a:cs typeface="Arial" panose="020B0604020202020204" pitchFamily="34" charset="0"/>
              </a:rPr>
              <a:t>trade policy to integrate the continent’s coastal </a:t>
            </a:r>
            <a:r>
              <a:rPr lang="en-ZA" sz="1900" dirty="0" smtClean="0">
                <a:latin typeface="Arial" panose="020B0604020202020204" pitchFamily="34" charset="0"/>
                <a:cs typeface="Arial" panose="020B0604020202020204" pitchFamily="34" charset="0"/>
              </a:rPr>
              <a:t>economies</a:t>
            </a:r>
          </a:p>
          <a:p>
            <a:pPr marL="228600" indent="-228600">
              <a:buClr>
                <a:srgbClr val="16A9D5"/>
              </a:buClr>
              <a:buAutoNum type="alphaLcParenBoth"/>
            </a:pPr>
            <a:r>
              <a:rPr lang="en-ZA" sz="1900" dirty="0" smtClean="0">
                <a:latin typeface="Arial" panose="020B0604020202020204" pitchFamily="34" charset="0"/>
                <a:cs typeface="Arial" panose="020B0604020202020204" pitchFamily="34" charset="0"/>
              </a:rPr>
              <a:t>   Serving </a:t>
            </a:r>
            <a:r>
              <a:rPr lang="en-ZA" sz="1900" dirty="0">
                <a:latin typeface="Arial" panose="020B0604020202020204" pitchFamily="34" charset="0"/>
                <a:cs typeface="Arial" panose="020B0604020202020204" pitchFamily="34" charset="0"/>
              </a:rPr>
              <a:t>to strengthen the state’s capacity and capability to enforce safety, security and territorial integrity</a:t>
            </a:r>
          </a:p>
          <a:p>
            <a:pPr marL="0" indent="0">
              <a:buClr>
                <a:srgbClr val="16A9D5"/>
              </a:buClr>
              <a:buNone/>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Promote </a:t>
            </a:r>
            <a:r>
              <a:rPr lang="en-ZA" sz="1900" dirty="0">
                <a:latin typeface="Arial" panose="020B0604020202020204" pitchFamily="34" charset="0"/>
                <a:cs typeface="Arial" panose="020B0604020202020204" pitchFamily="34" charset="0"/>
              </a:rPr>
              <a:t>the maritime industrialisation programme:</a:t>
            </a:r>
          </a:p>
          <a:p>
            <a:pPr marL="228600" indent="-228600">
              <a:buClr>
                <a:srgbClr val="16A9D5"/>
              </a:buClr>
              <a:buFont typeface="Arial"/>
              <a:buAutoNum type="alphaLcParenBoth"/>
            </a:pPr>
            <a:r>
              <a:rPr lang="en-ZA" sz="1900" dirty="0">
                <a:latin typeface="Arial" panose="020B0604020202020204" pitchFamily="34" charset="0"/>
                <a:cs typeface="Arial" panose="020B0604020202020204" pitchFamily="34" charset="0"/>
              </a:rPr>
              <a:t> </a:t>
            </a:r>
            <a:r>
              <a:rPr lang="en-ZA" sz="1900" dirty="0" smtClean="0">
                <a:latin typeface="Arial" panose="020B0604020202020204" pitchFamily="34" charset="0"/>
                <a:cs typeface="Arial" panose="020B0604020202020204" pitchFamily="34" charset="0"/>
              </a:rPr>
              <a:t>  Provide </a:t>
            </a:r>
            <a:r>
              <a:rPr lang="en-ZA" sz="1900" dirty="0">
                <a:latin typeface="Arial" panose="020B0604020202020204" pitchFamily="34" charset="0"/>
                <a:cs typeface="Arial" panose="020B0604020202020204" pitchFamily="34" charset="0"/>
              </a:rPr>
              <a:t>adequate ship repair infrastructure facilities on the continent </a:t>
            </a:r>
            <a:endParaRPr lang="en-ZA" sz="1900" dirty="0" smtClean="0">
              <a:latin typeface="Arial" panose="020B0604020202020204" pitchFamily="34" charset="0"/>
              <a:cs typeface="Arial" panose="020B0604020202020204" pitchFamily="34" charset="0"/>
            </a:endParaRPr>
          </a:p>
          <a:p>
            <a:pPr marL="228600" indent="-228600">
              <a:buClr>
                <a:srgbClr val="16A9D5"/>
              </a:buClr>
              <a:buFont typeface="Arial"/>
              <a:buAutoNum type="alphaLcParenBoth"/>
            </a:pPr>
            <a:r>
              <a:rPr lang="en-ZA" sz="1900" dirty="0" smtClean="0">
                <a:latin typeface="Arial" panose="020B0604020202020204" pitchFamily="34" charset="0"/>
                <a:cs typeface="Arial" panose="020B0604020202020204" pitchFamily="34" charset="0"/>
              </a:rPr>
              <a:t>   Establish </a:t>
            </a:r>
            <a:r>
              <a:rPr lang="en-ZA" sz="1900" dirty="0">
                <a:latin typeface="Arial" panose="020B0604020202020204" pitchFamily="34" charset="0"/>
                <a:cs typeface="Arial" panose="020B0604020202020204" pitchFamily="34" charset="0"/>
              </a:rPr>
              <a:t>regional maritime industrial hubs for ship building, boat building and component manufacturing </a:t>
            </a:r>
            <a:endParaRPr lang="en-ZA" sz="1900" dirty="0" smtClean="0">
              <a:latin typeface="Arial" panose="020B0604020202020204" pitchFamily="34" charset="0"/>
              <a:cs typeface="Arial" panose="020B0604020202020204" pitchFamily="34" charset="0"/>
            </a:endParaRPr>
          </a:p>
          <a:p>
            <a:pPr marL="228600" indent="-228600">
              <a:buClr>
                <a:srgbClr val="16A9D5"/>
              </a:buClr>
              <a:buFont typeface="Arial"/>
              <a:buAutoNum type="alphaLcParenBoth"/>
            </a:pPr>
            <a:endParaRPr lang="en-ZA" sz="19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r>
              <a:rPr lang="en-ZA" sz="1900" dirty="0" smtClean="0">
                <a:latin typeface="Arial" panose="020B0604020202020204" pitchFamily="34" charset="0"/>
                <a:cs typeface="Arial" panose="020B0604020202020204" pitchFamily="34" charset="0"/>
              </a:rPr>
              <a:t>Provide </a:t>
            </a:r>
            <a:r>
              <a:rPr lang="en-ZA" sz="1900" dirty="0">
                <a:latin typeface="Arial" panose="020B0604020202020204" pitchFamily="34" charset="0"/>
                <a:cs typeface="Arial" panose="020B0604020202020204" pitchFamily="34" charset="0"/>
              </a:rPr>
              <a:t>world class ‘soft infrastructure’ development programmes</a:t>
            </a:r>
          </a:p>
          <a:p>
            <a:pPr marL="228600" indent="-228600">
              <a:buClr>
                <a:srgbClr val="16A9D5"/>
              </a:buClr>
              <a:buFont typeface="Arial"/>
              <a:buAutoNum type="alphaLcParenBoth"/>
            </a:pPr>
            <a:r>
              <a:rPr lang="en-ZA" sz="1900" dirty="0">
                <a:latin typeface="Arial" panose="020B0604020202020204" pitchFamily="34" charset="0"/>
                <a:cs typeface="Arial" panose="020B0604020202020204" pitchFamily="34" charset="0"/>
              </a:rPr>
              <a:t> Introduce  maritime awareness and education in the </a:t>
            </a:r>
            <a:r>
              <a:rPr lang="en-ZA" sz="1900" dirty="0" smtClean="0">
                <a:latin typeface="Arial" panose="020B0604020202020204" pitchFamily="34" charset="0"/>
                <a:cs typeface="Arial" panose="020B0604020202020204" pitchFamily="34" charset="0"/>
              </a:rPr>
              <a:t>populace</a:t>
            </a:r>
          </a:p>
          <a:p>
            <a:pPr marL="228600" indent="-228600">
              <a:buClr>
                <a:srgbClr val="16A9D5"/>
              </a:buClr>
              <a:buFont typeface="Arial"/>
              <a:buAutoNum type="alphaLcParenBoth"/>
            </a:pPr>
            <a:r>
              <a:rPr lang="en-ZA" sz="1900" dirty="0" smtClean="0">
                <a:latin typeface="Arial" panose="020B0604020202020204" pitchFamily="34" charset="0"/>
                <a:cs typeface="Arial" panose="020B0604020202020204" pitchFamily="34" charset="0"/>
              </a:rPr>
              <a:t> </a:t>
            </a:r>
            <a:r>
              <a:rPr lang="en-ZA" sz="1900" dirty="0">
                <a:latin typeface="Arial" panose="020B0604020202020204" pitchFamily="34" charset="0"/>
                <a:cs typeface="Arial" panose="020B0604020202020204" pitchFamily="34" charset="0"/>
              </a:rPr>
              <a:t>Provide high tech training and research </a:t>
            </a:r>
            <a:r>
              <a:rPr lang="en-ZA" sz="1900" dirty="0" smtClean="0">
                <a:latin typeface="Arial" panose="020B0604020202020204" pitchFamily="34" charset="0"/>
                <a:cs typeface="Arial" panose="020B0604020202020204" pitchFamily="34" charset="0"/>
              </a:rPr>
              <a:t>centres</a:t>
            </a:r>
          </a:p>
          <a:p>
            <a:pPr marL="228600" indent="-228600">
              <a:buClr>
                <a:srgbClr val="16A9D5"/>
              </a:buClr>
              <a:buFont typeface="Arial"/>
              <a:buAutoNum type="alphaLcParenBoth"/>
            </a:pPr>
            <a:r>
              <a:rPr lang="en-ZA" sz="1900" dirty="0" smtClean="0">
                <a:latin typeface="Arial" panose="020B0604020202020204" pitchFamily="34" charset="0"/>
                <a:cs typeface="Arial" panose="020B0604020202020204" pitchFamily="34" charset="0"/>
              </a:rPr>
              <a:t> </a:t>
            </a:r>
            <a:r>
              <a:rPr lang="en-ZA" sz="1900" dirty="0">
                <a:latin typeface="Arial" panose="020B0604020202020204" pitchFamily="34" charset="0"/>
                <a:cs typeface="Arial" panose="020B0604020202020204" pitchFamily="34" charset="0"/>
              </a:rPr>
              <a:t>Improve participation of females in </a:t>
            </a:r>
            <a:r>
              <a:rPr lang="en-ZA" sz="1900" dirty="0" smtClean="0">
                <a:latin typeface="Arial" panose="020B0604020202020204" pitchFamily="34" charset="0"/>
                <a:cs typeface="Arial" panose="020B0604020202020204" pitchFamily="34" charset="0"/>
              </a:rPr>
              <a:t>maritime</a:t>
            </a:r>
            <a:endParaRPr lang="en-ZA" sz="1900" dirty="0">
              <a:latin typeface="Arial" panose="020B0604020202020204" pitchFamily="34" charset="0"/>
              <a:cs typeface="Arial" panose="020B0604020202020204" pitchFamily="34" charset="0"/>
            </a:endParaRPr>
          </a:p>
          <a:p>
            <a:pPr marL="0" indent="0">
              <a:buClr>
                <a:srgbClr val="16A9D5"/>
              </a:buClr>
              <a:buNone/>
            </a:pPr>
            <a:endParaRPr lang="en-ZA" sz="1200" dirty="0">
              <a:latin typeface="Arial" panose="020B0604020202020204" pitchFamily="34" charset="0"/>
              <a:cs typeface="Arial" panose="020B0604020202020204" pitchFamily="34" charset="0"/>
            </a:endParaRPr>
          </a:p>
          <a:p>
            <a:pPr marL="0" indent="0">
              <a:buClr>
                <a:srgbClr val="16A9D5"/>
              </a:buClr>
              <a:buNone/>
            </a:pPr>
            <a:endParaRPr lang="en-ZA" sz="1200" dirty="0">
              <a:latin typeface="Arial" panose="020B0604020202020204" pitchFamily="34" charset="0"/>
              <a:cs typeface="Arial" panose="020B0604020202020204" pitchFamily="34" charset="0"/>
            </a:endParaRPr>
          </a:p>
          <a:p>
            <a:pPr marL="0" indent="0">
              <a:buClr>
                <a:srgbClr val="16A9D5"/>
              </a:buClr>
              <a:buNone/>
            </a:pPr>
            <a:endParaRPr lang="en-ZA" sz="1500" dirty="0">
              <a:latin typeface="Arial" panose="020B0604020202020204" pitchFamily="34" charset="0"/>
              <a:cs typeface="Arial" panose="020B0604020202020204" pitchFamily="34" charset="0"/>
            </a:endParaRP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marL="0" indent="0">
              <a:buClr>
                <a:srgbClr val="16A9D5"/>
              </a:buClr>
              <a:buNone/>
            </a:pPr>
            <a:endParaRPr lang="en-ZA" sz="150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a:latin typeface="Arial" panose="020B0604020202020204" pitchFamily="34" charset="0"/>
              <a:cs typeface="Arial" panose="020B0604020202020204" pitchFamily="34" charset="0"/>
            </a:endParaRPr>
          </a:p>
          <a:p>
            <a:pPr marL="0" indent="0">
              <a:buClr>
                <a:srgbClr val="16A9D5"/>
              </a:buClr>
              <a:buNone/>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250" dirty="0" smtClean="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ZA" sz="1400" dirty="0">
              <a:latin typeface="Arial" panose="020B0604020202020204" pitchFamily="34" charset="0"/>
              <a:cs typeface="Arial" panose="020B0604020202020204" pitchFamily="34" charset="0"/>
            </a:endParaRPr>
          </a:p>
          <a:p>
            <a:pPr>
              <a:buClr>
                <a:srgbClr val="16A9D5"/>
              </a:buClr>
              <a:buFont typeface="Wingdings" panose="05000000000000000000" pitchFamily="2" charset="2"/>
              <a:buChar char="q"/>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62500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AMSA Powerpoint_NO type-08.jp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2160" y="0"/>
            <a:ext cx="9119681" cy="6858000"/>
          </a:xfrm>
          <a:prstGeom prst="rect">
            <a:avLst/>
          </a:prstGeom>
        </p:spPr>
      </p:pic>
    </p:spTree>
    <p:extLst>
      <p:ext uri="{BB962C8B-B14F-4D97-AF65-F5344CB8AC3E}">
        <p14:creationId xmlns:p14="http://schemas.microsoft.com/office/powerpoint/2010/main" val="768455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131696" y="2470674"/>
            <a:ext cx="3428592" cy="954107"/>
          </a:xfrm>
          <a:prstGeom prst="rect">
            <a:avLst/>
          </a:prstGeom>
        </p:spPr>
        <p:txBody>
          <a:bodyPr wrap="square">
            <a:spAutoFit/>
          </a:bodyPr>
          <a:lstStyle/>
          <a:p>
            <a:pPr algn="ctr"/>
            <a:r>
              <a:rPr lang="en-US" sz="2800" b="1" dirty="0" smtClean="0">
                <a:solidFill>
                  <a:schemeClr val="bg1"/>
                </a:solidFill>
                <a:latin typeface="Arial"/>
                <a:cs typeface="Arial"/>
              </a:rPr>
              <a:t>THANK YOU</a:t>
            </a:r>
          </a:p>
          <a:p>
            <a:pPr algn="ctr"/>
            <a:r>
              <a:rPr lang="en-US" sz="2800" b="1" dirty="0" smtClean="0">
                <a:solidFill>
                  <a:schemeClr val="bg1"/>
                </a:solidFill>
                <a:latin typeface="Arial"/>
                <a:cs typeface="Arial"/>
              </a:rPr>
              <a:t> </a:t>
            </a:r>
            <a:endParaRPr lang="en-US" sz="2800" dirty="0">
              <a:solidFill>
                <a:schemeClr val="bg1"/>
              </a:solidFill>
              <a:latin typeface="Arial"/>
              <a:cs typeface="Arial"/>
            </a:endParaRPr>
          </a:p>
        </p:txBody>
      </p:sp>
      <p:pic>
        <p:nvPicPr>
          <p:cNvPr id="4" name="Picture 3"/>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65805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bodyPr vert="horz" lIns="91440" tIns="45720" rIns="91440" bIns="45720" rtlCol="0" anchor="ctr">
        <a:normAutofit/>
      </a:bodyPr>
      <a:lstStyle>
        <a:defPPr>
          <a:defRPr dirty="0" smtClean="0"/>
        </a:defPPr>
      </a:lstStyle>
    </a:tx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6616</TotalTime>
  <Words>2327</Words>
  <Application>Microsoft Office PowerPoint</Application>
  <PresentationFormat>On-screen Show (4:3)</PresentationFormat>
  <Paragraphs>396</Paragraphs>
  <Slides>22</Slides>
  <Notes>1</Notes>
  <HiddenSlides>0</HiddenSlides>
  <MMClips>0</MMClips>
  <ScaleCrop>false</ScaleCrop>
  <HeadingPairs>
    <vt:vector size="8" baseType="variant">
      <vt:variant>
        <vt:lpstr>Theme</vt:lpstr>
      </vt:variant>
      <vt:variant>
        <vt:i4>10</vt:i4>
      </vt:variant>
      <vt:variant>
        <vt:lpstr>Embedded OLE Servers</vt:lpstr>
      </vt:variant>
      <vt:variant>
        <vt:i4>1</vt:i4>
      </vt:variant>
      <vt:variant>
        <vt:lpstr>Slide Titles</vt:lpstr>
      </vt:variant>
      <vt:variant>
        <vt:i4>22</vt:i4>
      </vt:variant>
      <vt:variant>
        <vt:lpstr>Custom Shows</vt:lpstr>
      </vt:variant>
      <vt:variant>
        <vt:i4>1</vt:i4>
      </vt:variant>
    </vt:vector>
  </HeadingPairs>
  <TitlesOfParts>
    <vt:vector size="34" baseType="lpstr">
      <vt:lpstr>Office Theme</vt:lpstr>
      <vt:lpstr>2_Custom Design</vt:lpstr>
      <vt:lpstr>1_Office Theme</vt:lpstr>
      <vt:lpstr>2_Office Theme</vt:lpstr>
      <vt:lpstr>4_Office Theme</vt:lpstr>
      <vt:lpstr>5_Office Theme</vt:lpstr>
      <vt:lpstr>3_Office Theme</vt:lpstr>
      <vt:lpstr>6_Office Theme</vt:lpstr>
      <vt:lpstr>7_Office Theme</vt:lpstr>
      <vt:lpstr>8_Office Theme</vt:lpstr>
      <vt:lpstr>Document</vt:lpstr>
      <vt:lpstr>PowerPoint Presentation</vt:lpstr>
      <vt:lpstr>PowerPoint Presentation</vt:lpstr>
      <vt:lpstr>An overview of Africa - The Island Continent</vt:lpstr>
      <vt:lpstr>An overview of Africa</vt:lpstr>
      <vt:lpstr>An overview of Africa - Economic Outlook</vt:lpstr>
      <vt:lpstr>PowerPoint Presentation</vt:lpstr>
      <vt:lpstr>Major sectors of the African economy</vt:lpstr>
      <vt:lpstr>Africa Maritime Interests</vt:lpstr>
      <vt:lpstr>Africa Maritime Sector Overview</vt:lpstr>
      <vt:lpstr>PowerPoint Presentation</vt:lpstr>
      <vt:lpstr>Africa Maritime Trade</vt:lpstr>
      <vt:lpstr>PowerPoint Presentation</vt:lpstr>
      <vt:lpstr>Africa Maritime Trade</vt:lpstr>
      <vt:lpstr>The African Maritime Development Agenda </vt:lpstr>
      <vt:lpstr>The Africa`s Maritime Governance Framework</vt:lpstr>
      <vt:lpstr>The African Maritime Transport Charter</vt:lpstr>
      <vt:lpstr>PowerPoint Presentation</vt:lpstr>
      <vt:lpstr>African Integrated Maritime Strategy 2050</vt:lpstr>
      <vt:lpstr>REC`s Strategies-SADC Protocol</vt:lpstr>
      <vt:lpstr>Africa Maritime Development Agenda- Way Forward</vt:lpstr>
      <vt:lpstr>PowerPoint Presentation</vt:lpstr>
      <vt:lpstr>PowerPoint Presentation</vt:lpstr>
      <vt:lpstr>Custom Show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Apple</dc:creator>
  <cp:lastModifiedBy>Tsietsi Mokhele</cp:lastModifiedBy>
  <cp:revision>399</cp:revision>
  <cp:lastPrinted>2014-05-16T06:35:57Z</cp:lastPrinted>
  <dcterms:created xsi:type="dcterms:W3CDTF">2014-02-06T08:44:01Z</dcterms:created>
  <dcterms:modified xsi:type="dcterms:W3CDTF">2014-05-22T07:03:57Z</dcterms:modified>
</cp:coreProperties>
</file>