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26"/>
  </p:notesMasterIdLst>
  <p:handoutMasterIdLst>
    <p:handoutMasterId r:id="rId27"/>
  </p:handoutMasterIdLst>
  <p:sldIdLst>
    <p:sldId id="269" r:id="rId2"/>
    <p:sldId id="314" r:id="rId3"/>
    <p:sldId id="315" r:id="rId4"/>
    <p:sldId id="302" r:id="rId5"/>
    <p:sldId id="316" r:id="rId6"/>
    <p:sldId id="303" r:id="rId7"/>
    <p:sldId id="296" r:id="rId8"/>
    <p:sldId id="297" r:id="rId9"/>
    <p:sldId id="298" r:id="rId10"/>
    <p:sldId id="299" r:id="rId11"/>
    <p:sldId id="300" r:id="rId12"/>
    <p:sldId id="290" r:id="rId13"/>
    <p:sldId id="301" r:id="rId14"/>
    <p:sldId id="319" r:id="rId15"/>
    <p:sldId id="320" r:id="rId16"/>
    <p:sldId id="321" r:id="rId17"/>
    <p:sldId id="322" r:id="rId18"/>
    <p:sldId id="324" r:id="rId19"/>
    <p:sldId id="325" r:id="rId20"/>
    <p:sldId id="323" r:id="rId21"/>
    <p:sldId id="326" r:id="rId22"/>
    <p:sldId id="327" r:id="rId23"/>
    <p:sldId id="328" r:id="rId24"/>
    <p:sldId id="279" r:id="rId2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CC3300"/>
    <a:srgbClr val="808080"/>
    <a:srgbClr val="96BC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15620" autoAdjust="0"/>
    <p:restoredTop sz="94702" autoAdjust="0"/>
  </p:normalViewPr>
  <p:slideViewPr>
    <p:cSldViewPr>
      <p:cViewPr>
        <p:scale>
          <a:sx n="80" d="100"/>
          <a:sy n="80" d="100"/>
        </p:scale>
        <p:origin x="-153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fld id="{AB0B9F47-2973-4F83-B747-7AD3E20A12A1}" type="datetimeFigureOut">
              <a:rPr lang="en-US"/>
              <a:pPr>
                <a:defRPr/>
              </a:pPr>
              <a:t>5/23/2014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fld id="{9EE00D26-2853-476E-A140-E19812A78C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9323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pitchFamily="-16" charset="-128"/>
              </a:defRPr>
            </a:lvl1pPr>
          </a:lstStyle>
          <a:p>
            <a:pPr>
              <a:defRPr/>
            </a:pPr>
            <a:fld id="{68AEFD67-3B47-4F88-A42F-511EED59B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3626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-1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14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15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16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17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ZA" smtClean="0"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F4B1B2EF-0B0A-4726-A49B-72B1A502C5B2}" type="slidenum">
              <a:rPr lang="en-US" sz="1200" smtClean="0"/>
              <a:pPr/>
              <a:t>20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1CA3B4-ACE3-4E55-BFB5-5EF5C2FD39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C8452-9DED-402F-B754-95B0879CEF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09625" y="2032000"/>
            <a:ext cx="3684588" cy="3743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2032000"/>
            <a:ext cx="3684587" cy="3743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0A1827-4BDE-45B9-940E-25E1FD367F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72829-77AE-4CD3-BBD3-D2BAB20274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63CEA3-6AF2-4F0E-BA44-697246D6D9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A0C6B-4F79-4AA5-894A-0599F4375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1FDDD4-6C13-4C5E-A422-8266231D2F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7DA34D-7CAA-48B6-9CDB-9166CFAF82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923CAE-E973-432C-97A6-D8F81ABB30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1600" y="1403350"/>
            <a:ext cx="1879600" cy="4371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9625" y="1403350"/>
            <a:ext cx="5489575" cy="4371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6A162B-0F96-4128-9D42-1127F21CAA2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1487B-E13F-4B24-8C91-C2470F89E4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7" descr="DEAT PPT green 3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809625" y="1403350"/>
            <a:ext cx="7521575" cy="61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83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84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2613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a typeface="ＭＳ Ｐゴシック" pitchFamily="-16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85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262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a typeface="ＭＳ Ｐゴシック" pitchFamily="-16" charset="-128"/>
              </a:defRPr>
            </a:lvl1pPr>
          </a:lstStyle>
          <a:p>
            <a:pPr>
              <a:defRPr/>
            </a:pPr>
            <a:fld id="{E9B79172-B0E9-410F-8490-4B84B9CF7A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5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032000"/>
            <a:ext cx="7521575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 Bold" pitchFamily="-1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Times" pitchFamily="18" charset="0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55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55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50000"/>
        <a:buFont typeface="Times" pitchFamily="18" charset="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214312" y="1268760"/>
            <a:ext cx="8643937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BOUNDLESS SOUTHERN AFRICA   </a:t>
            </a:r>
          </a:p>
          <a:p>
            <a:pPr algn="ctr"/>
            <a:endParaRPr lang="en-US" sz="3600" b="1" dirty="0">
              <a:solidFill>
                <a:schemeClr val="bg1"/>
              </a:solidFill>
            </a:endParaRPr>
          </a:p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Facilitating people-to-people movement in Southern Africa</a:t>
            </a:r>
          </a:p>
          <a:p>
            <a:pPr algn="ctr"/>
            <a:endParaRPr lang="en-US" sz="3600" b="1" dirty="0">
              <a:solidFill>
                <a:schemeClr val="bg1"/>
              </a:solidFill>
            </a:endParaRPr>
          </a:p>
          <a:p>
            <a:pPr algn="ctr"/>
            <a:r>
              <a:rPr lang="en-US" sz="3600" b="1" dirty="0" smtClean="0">
                <a:solidFill>
                  <a:schemeClr val="bg1"/>
                </a:solidFill>
              </a:rPr>
              <a:t>AFRICAN RENAISSANCE CONFERENCE, DURBAN 2014</a:t>
            </a:r>
            <a:endParaRPr lang="en-US" sz="3600" b="1" dirty="0">
              <a:solidFill>
                <a:schemeClr val="bg1"/>
              </a:solidFill>
            </a:endParaRPr>
          </a:p>
          <a:p>
            <a:pPr algn="ctr"/>
            <a:endParaRPr lang="en-US" sz="3600" b="1" dirty="0">
              <a:solidFill>
                <a:schemeClr val="bg1"/>
              </a:solidFill>
            </a:endParaRPr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2339975" y="3789363"/>
            <a:ext cx="4572000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i="1"/>
              <a:t> </a:t>
            </a:r>
          </a:p>
          <a:p>
            <a:pPr algn="ctr"/>
            <a:r>
              <a:rPr lang="en-US" sz="3200" b="1" i="1"/>
              <a:t>  </a:t>
            </a:r>
          </a:p>
          <a:p>
            <a:pPr algn="ctr"/>
            <a:endParaRPr lang="en-US" sz="2800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TFCA DEVELOPMENT STRATEGY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eaLnBrk="1" hangingPunct="1">
              <a:spcBef>
                <a:spcPct val="0"/>
              </a:spcBef>
              <a:defRPr/>
            </a:pPr>
            <a:r>
              <a:rPr lang="en-US" dirty="0" smtClean="0">
                <a:solidFill>
                  <a:schemeClr val="bg1"/>
                </a:solidFill>
                <a:cs typeface="Arial" pitchFamily="34" charset="0"/>
              </a:rPr>
              <a:t>A </a:t>
            </a:r>
            <a:r>
              <a:rPr lang="en-US" b="1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b="1" dirty="0" smtClean="0">
                <a:solidFill>
                  <a:schemeClr val="bg1"/>
                </a:solidFill>
                <a:cs typeface="Arial" pitchFamily="34" charset="0"/>
              </a:rPr>
              <a:t> Conservation Area (TFCA) </a:t>
            </a:r>
            <a:r>
              <a:rPr lang="en-US" dirty="0" smtClean="0">
                <a:solidFill>
                  <a:schemeClr val="bg1"/>
                </a:solidFill>
                <a:cs typeface="Arial" pitchFamily="34" charset="0"/>
              </a:rPr>
              <a:t>is an area straddling two or more international borders where the natural and cultural resources are collaboratively managed by the governments/authorities involved. </a:t>
            </a:r>
          </a:p>
          <a:p>
            <a:pPr eaLnBrk="1" hangingPunct="1">
              <a:spcBef>
                <a:spcPct val="0"/>
              </a:spcBef>
              <a:defRPr/>
            </a:pPr>
            <a:endParaRPr lang="en-US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en-US" dirty="0" smtClean="0">
                <a:solidFill>
                  <a:schemeClr val="bg1"/>
                </a:solidFill>
                <a:cs typeface="Arial" pitchFamily="34" charset="0"/>
              </a:rPr>
              <a:t>In 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2005 SADC Ministers responsible Environment and Tourism endorsed a TFCA development strategy for 2010 and </a:t>
            </a:r>
            <a:r>
              <a:rPr lang="en-US" dirty="0" smtClean="0">
                <a:solidFill>
                  <a:schemeClr val="bg1"/>
                </a:solidFill>
                <a:cs typeface="Arial" pitchFamily="34" charset="0"/>
              </a:rPr>
              <a:t>beyond (a.k.a. Boundless Southern Africa Initiative)</a:t>
            </a:r>
            <a:endParaRPr lang="en-US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n-US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ct val="0"/>
              </a:spcBef>
              <a:defRPr/>
            </a:pPr>
            <a:r>
              <a:rPr lang="en-US" b="1" dirty="0">
                <a:solidFill>
                  <a:schemeClr val="bg1"/>
                </a:solidFill>
                <a:cs typeface="Arial" pitchFamily="34" charset="0"/>
              </a:rPr>
              <a:t>Objective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: To increase the tourism potential of Southern Africa by consolidating the marketing and investment promotion efforts of existing </a:t>
            </a:r>
            <a:r>
              <a:rPr lang="en-US" dirty="0" err="1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initiatives. </a:t>
            </a:r>
          </a:p>
          <a:p>
            <a:pPr eaLnBrk="1" hangingPunct="1">
              <a:spcBef>
                <a:spcPct val="0"/>
              </a:spcBef>
              <a:buFont typeface="Times"/>
              <a:buNone/>
              <a:defRPr/>
            </a:pP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 </a:t>
            </a:r>
          </a:p>
          <a:p>
            <a:pPr eaLnBrk="1" hangingPunct="1">
              <a:spcBef>
                <a:spcPct val="0"/>
              </a:spcBef>
              <a:defRPr/>
            </a:pPr>
            <a:r>
              <a:rPr lang="en-US" b="1" dirty="0">
                <a:solidFill>
                  <a:schemeClr val="bg1"/>
                </a:solidFill>
                <a:cs typeface="Arial" pitchFamily="34" charset="0"/>
              </a:rPr>
              <a:t>Initial Focus</a:t>
            </a:r>
            <a:r>
              <a:rPr lang="en-US" dirty="0">
                <a:solidFill>
                  <a:schemeClr val="bg1"/>
                </a:solidFill>
                <a:cs typeface="Arial" pitchFamily="34" charset="0"/>
              </a:rPr>
              <a:t>: Seven TFCAs straddling the borders of 9 SADC countries. </a:t>
            </a:r>
            <a:r>
              <a:rPr lang="en-US" dirty="0" smtClean="0">
                <a:solidFill>
                  <a:schemeClr val="bg1"/>
                </a:solidFill>
                <a:cs typeface="Arial" pitchFamily="34" charset="0"/>
              </a:rPr>
              <a:t>Boundless Southern Africa unit is currently hosted by the Department of Environmental Affairs, Pretoria on behalf of the participating countries. </a:t>
            </a:r>
            <a:endParaRPr lang="en-US" dirty="0">
              <a:solidFill>
                <a:schemeClr val="bg1"/>
              </a:solidFill>
              <a:cs typeface="Arial" pitchFamily="34" charset="0"/>
            </a:endParaRPr>
          </a:p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endParaRPr lang="en-US" sz="2200" dirty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774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TFCAs IN SADC REGION 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143000"/>
            <a:ext cx="8070850" cy="5715000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  <a:cs typeface="Arial" charset="0"/>
              </a:rPr>
              <a:t>Development of TFCAs started in 1999 with the establishment of </a:t>
            </a:r>
            <a:r>
              <a:rPr lang="en-US" dirty="0" err="1">
                <a:solidFill>
                  <a:schemeClr val="bg1"/>
                </a:solidFill>
                <a:cs typeface="Arial" charset="0"/>
              </a:rPr>
              <a:t>Kgalagadi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 </a:t>
            </a:r>
            <a:r>
              <a:rPr lang="en-US" dirty="0" err="1">
                <a:solidFill>
                  <a:schemeClr val="bg1"/>
                </a:solidFill>
                <a:cs typeface="Arial" charset="0"/>
              </a:rPr>
              <a:t>Tranfrontier</a:t>
            </a:r>
            <a:r>
              <a:rPr lang="en-US" dirty="0">
                <a:solidFill>
                  <a:schemeClr val="bg1"/>
                </a:solidFill>
                <a:cs typeface="Arial" charset="0"/>
              </a:rPr>
              <a:t> Park (Botswana and South Africa)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dirty="0">
                <a:solidFill>
                  <a:schemeClr val="bg1"/>
                </a:solidFill>
              </a:rPr>
              <a:t>Since then significant strides have been made across the region to establish additional TFCAs.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  <a:cs typeface="Arial" charset="0"/>
              </a:rPr>
              <a:t>Currently there are 18 TFCAs across SADC region that are in different stages of development</a:t>
            </a:r>
            <a:r>
              <a:rPr lang="en-US" dirty="0" smtClean="0">
                <a:solidFill>
                  <a:schemeClr val="bg1"/>
                </a:solidFill>
                <a:cs typeface="Arial" charset="0"/>
              </a:rPr>
              <a:t>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dirty="0">
                <a:solidFill>
                  <a:schemeClr val="bg1"/>
                </a:solidFill>
              </a:rPr>
              <a:t>TFCAs create an enabling environment for collaborative management of shared ecosystems </a:t>
            </a:r>
            <a:r>
              <a:rPr lang="en-ZA" dirty="0">
                <a:solidFill>
                  <a:schemeClr val="bg1"/>
                </a:solidFill>
              </a:rPr>
              <a:t>using tools such as </a:t>
            </a:r>
            <a:r>
              <a:rPr lang="en-US" dirty="0">
                <a:solidFill>
                  <a:schemeClr val="bg1"/>
                </a:solidFill>
              </a:rPr>
              <a:t>Integrated Development Plans and/or Joint Operation Strategies</a:t>
            </a:r>
            <a:endParaRPr lang="en-US" dirty="0">
              <a:solidFill>
                <a:schemeClr val="bg1"/>
              </a:solidFill>
              <a:cs typeface="Arial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dirty="0" smtClean="0">
                <a:solidFill>
                  <a:schemeClr val="bg1"/>
                </a:solidFill>
              </a:rPr>
              <a:t>Key </a:t>
            </a:r>
            <a:r>
              <a:rPr lang="en-US" dirty="0">
                <a:solidFill>
                  <a:schemeClr val="bg1"/>
                </a:solidFill>
              </a:rPr>
              <a:t>and well known tourist destinations in the region are located in  TFCAs therefore e</a:t>
            </a:r>
            <a:r>
              <a:rPr lang="en-GB" dirty="0" err="1">
                <a:solidFill>
                  <a:schemeClr val="bg1"/>
                </a:solidFill>
              </a:rPr>
              <a:t>fforts</a:t>
            </a:r>
            <a:r>
              <a:rPr lang="en-GB" dirty="0">
                <a:solidFill>
                  <a:schemeClr val="bg1"/>
                </a:solidFill>
              </a:rPr>
              <a:t> to coordinate conservation across boundaries must be complemented by initiatives to boost tourist arrivals.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dirty="0" smtClean="0">
                <a:solidFill>
                  <a:schemeClr val="bg1"/>
                </a:solidFill>
              </a:rPr>
              <a:t>TFCAs </a:t>
            </a:r>
            <a:r>
              <a:rPr lang="en-US" dirty="0">
                <a:solidFill>
                  <a:schemeClr val="bg1"/>
                </a:solidFill>
              </a:rPr>
              <a:t>provide a platform for the management of shared (cross-border) tourism resources and development of cross-border </a:t>
            </a:r>
            <a:r>
              <a:rPr lang="en-US" dirty="0" smtClean="0">
                <a:solidFill>
                  <a:schemeClr val="bg1"/>
                </a:solidFill>
              </a:rPr>
              <a:t>tourism</a:t>
            </a:r>
            <a:endParaRPr lang="en-US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</p:spTree>
    <p:extLst>
      <p:ext uri="{BB962C8B-B14F-4D97-AF65-F5344CB8AC3E}">
        <p14:creationId xmlns:p14="http://schemas.microsoft.com/office/powerpoint/2010/main" val="495735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100" dirty="0" smtClean="0">
              <a:solidFill>
                <a:schemeClr val="bg1"/>
              </a:solidFill>
            </a:endParaRPr>
          </a:p>
          <a:p>
            <a:pPr eaLnBrk="1" hangingPunct="1"/>
            <a:endParaRPr lang="en-US" sz="2100" dirty="0" smtClean="0">
              <a:solidFill>
                <a:schemeClr val="bg1"/>
              </a:solidFill>
            </a:endParaRPr>
          </a:p>
          <a:p>
            <a:pPr eaLnBrk="1" hangingPunct="1">
              <a:buFont typeface="Times" pitchFamily="18" charset="0"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Times" pitchFamily="18" charset="0"/>
              <a:buNone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US" sz="2400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defRPr/>
            </a:pPr>
            <a:endParaRPr lang="en-US" sz="24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defRPr/>
            </a:pPr>
            <a:endParaRPr lang="en-US" sz="2400" b="1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defRPr/>
            </a:pPr>
            <a:endParaRPr lang="en-US" sz="24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defRPr/>
            </a:pPr>
            <a:endParaRPr lang="en-US" sz="2400" b="1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defRPr/>
            </a:pPr>
            <a:r>
              <a:rPr lang="en-US" sz="2400" b="1" dirty="0" smtClean="0">
                <a:solidFill>
                  <a:schemeClr val="bg1"/>
                </a:solidFill>
                <a:cs typeface="Arial" pitchFamily="34" charset="0"/>
              </a:rPr>
              <a:t>Countries</a:t>
            </a:r>
            <a:r>
              <a:rPr lang="en-US" sz="2400" b="1" dirty="0">
                <a:solidFill>
                  <a:schemeClr val="bg1"/>
                </a:solidFill>
                <a:cs typeface="Arial" pitchFamily="34" charset="0"/>
              </a:rPr>
              <a:t>:</a:t>
            </a: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 Angola, Botswana, Lesotho, Mozambique, Namibia, South Africa, Swaziland, Zambia and Zimbabwe</a:t>
            </a:r>
          </a:p>
          <a:p>
            <a:pPr eaLnBrk="1" hangingPunct="1">
              <a:buFont typeface="Times" pitchFamily="18" charset="0"/>
              <a:buNone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4099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5" descr="Boundless_brochure_MAP_without text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020" y="404664"/>
            <a:ext cx="6697227" cy="4506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/>
              <a:t>TFCA DEVELOPMENT STRATEGY 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072063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b="1" dirty="0" smtClean="0">
                <a:solidFill>
                  <a:schemeClr val="bg1"/>
                </a:solidFill>
              </a:rPr>
              <a:t>DEVELOPMENT CHALLENGES TO BE ADDRESSED </a:t>
            </a:r>
          </a:p>
          <a:p>
            <a:pPr eaLnBrk="1" hangingPunct="1">
              <a:spcBef>
                <a:spcPct val="0"/>
              </a:spcBef>
            </a:pPr>
            <a:endParaRPr lang="en-US" sz="1050" dirty="0" smtClean="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</a:pPr>
            <a:r>
              <a:rPr lang="en-US" sz="2400" dirty="0" smtClean="0">
                <a:solidFill>
                  <a:schemeClr val="bg1"/>
                </a:solidFill>
              </a:rPr>
              <a:t>Limited awareness about TFCAs at local and international levels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>
                <a:solidFill>
                  <a:schemeClr val="bg1"/>
                </a:solidFill>
              </a:rPr>
              <a:t>Limited investment in tourism facilities and supporting infrastructure in TFCAs</a:t>
            </a:r>
          </a:p>
          <a:p>
            <a:pPr eaLnBrk="1" hangingPunct="1">
              <a:spcBef>
                <a:spcPct val="0"/>
              </a:spcBef>
            </a:pPr>
            <a:r>
              <a:rPr lang="en-US" sz="2400" dirty="0" smtClean="0">
                <a:solidFill>
                  <a:schemeClr val="bg1"/>
                </a:solidFill>
              </a:rPr>
              <a:t>Small number </a:t>
            </a:r>
            <a:r>
              <a:rPr lang="en-US" sz="2400" dirty="0">
                <a:solidFill>
                  <a:schemeClr val="bg1"/>
                </a:solidFill>
              </a:rPr>
              <a:t>of tourists visiting TFCAs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2400" b="1" dirty="0" smtClean="0">
                <a:solidFill>
                  <a:schemeClr val="bg1"/>
                </a:solidFill>
                <a:cs typeface="Arial" pitchFamily="34" charset="0"/>
              </a:rPr>
              <a:t>STRATEGIC COMPONENTS </a:t>
            </a: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Marketing and Awareness raising (including development and popularizing of tourism 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products in TFCAs) </a:t>
            </a:r>
            <a:endParaRPr lang="en-US" sz="2400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Investment promotion and Infrastructure development </a:t>
            </a:r>
          </a:p>
          <a:p>
            <a:pPr marL="0" indent="0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en-US" sz="2400" b="1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35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ontent Placeholder 2"/>
          <p:cNvSpPr>
            <a:spLocks noGrp="1"/>
          </p:cNvSpPr>
          <p:nvPr>
            <p:ph idx="1"/>
          </p:nvPr>
        </p:nvSpPr>
        <p:spPr>
          <a:xfrm>
            <a:off x="228600" y="214313"/>
            <a:ext cx="8686800" cy="5576887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/Ai- /Ais Richtersveld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Namibia and South Africa</a:t>
            </a:r>
          </a:p>
        </p:txBody>
      </p:sp>
      <p:pic>
        <p:nvPicPr>
          <p:cNvPr id="6147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3" descr="ai_ais_na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9875" y="1357313"/>
            <a:ext cx="6326188" cy="421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4" descr="Ai_Ais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25" y="2786063"/>
            <a:ext cx="203041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"/>
          <p:cNvSpPr>
            <a:spLocks noGrp="1"/>
          </p:cNvSpPr>
          <p:nvPr>
            <p:ph idx="1"/>
          </p:nvPr>
        </p:nvSpPr>
        <p:spPr>
          <a:xfrm>
            <a:off x="228600" y="428625"/>
            <a:ext cx="8686800" cy="5362575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Kgalagadi Transfrontier Park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Botswana and South Africa</a:t>
            </a:r>
          </a:p>
          <a:p>
            <a:pPr eaLnBrk="1" hangingPunct="1">
              <a:buFont typeface="Times" pitchFamily="18" charset="0"/>
              <a:buNone/>
            </a:pPr>
            <a:endParaRPr lang="en-US" sz="2800" smtClean="0">
              <a:solidFill>
                <a:schemeClr val="bg1"/>
              </a:solidFill>
            </a:endParaRPr>
          </a:p>
        </p:txBody>
      </p:sp>
      <p:pic>
        <p:nvPicPr>
          <p:cNvPr id="8195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3" descr="Kgalagadi_2 Gemsbo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714500"/>
            <a:ext cx="5857875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4" descr="Kgalagadi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72250" y="1714500"/>
            <a:ext cx="2030413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228600" y="428625"/>
            <a:ext cx="8686800" cy="5362575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KAZA Transfrontier Park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Angola, Botswana, Namibia, Zambia, Zimbabwe</a:t>
            </a:r>
          </a:p>
        </p:txBody>
      </p:sp>
      <p:pic>
        <p:nvPicPr>
          <p:cNvPr id="11267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8" name="Picture 3" descr="Kaza_na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571625"/>
            <a:ext cx="6608762" cy="440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Picture 4" descr="Kaza_Culture_3 me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25" y="1571625"/>
            <a:ext cx="3121025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1"/>
          </p:nvPr>
        </p:nvSpPr>
        <p:spPr>
          <a:xfrm>
            <a:off x="228600" y="357188"/>
            <a:ext cx="8686800" cy="5434012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Greater Mapungubwe TFCA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Botswana, South Africa, Zimbabwe </a:t>
            </a:r>
          </a:p>
        </p:txBody>
      </p:sp>
      <p:pic>
        <p:nvPicPr>
          <p:cNvPr id="14339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5" descr="Greater_Mapungubwe_Na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1714500"/>
            <a:ext cx="6073775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Greater_Mapungubwe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63" y="2143125"/>
            <a:ext cx="203517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214313" y="428625"/>
            <a:ext cx="8686800" cy="5362575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Great Limpopo Transfrontier Park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Mozambique, South Africa and Zimbabwe</a:t>
            </a:r>
          </a:p>
        </p:txBody>
      </p:sp>
      <p:pic>
        <p:nvPicPr>
          <p:cNvPr id="17411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5" descr="na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571625"/>
            <a:ext cx="6572250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6" descr="Great_Limpop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63" y="1928813"/>
            <a:ext cx="202723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228600" y="428625"/>
            <a:ext cx="8686800" cy="5362575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Lubombo TFCAs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Mozambique, South Africa, Swaziland</a:t>
            </a:r>
          </a:p>
          <a:p>
            <a:pPr eaLnBrk="1" hangingPunct="1">
              <a:buFont typeface="Times" pitchFamily="18" charset="0"/>
              <a:buNone/>
            </a:pPr>
            <a:endParaRPr lang="en-US" sz="2800" smtClean="0">
              <a:solidFill>
                <a:schemeClr val="bg1"/>
              </a:solidFill>
            </a:endParaRPr>
          </a:p>
        </p:txBody>
      </p:sp>
      <p:pic>
        <p:nvPicPr>
          <p:cNvPr id="2048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5" descr="Lubombo_beach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5" y="1571625"/>
            <a:ext cx="6500813" cy="433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6" descr="Lubombo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88" y="1795463"/>
            <a:ext cx="2571750" cy="386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-3786188" y="1143000"/>
            <a:ext cx="8686801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100" smtClean="0">
              <a:solidFill>
                <a:schemeClr val="bg1"/>
              </a:solidFill>
            </a:endParaRPr>
          </a:p>
          <a:p>
            <a:pPr eaLnBrk="1" hangingPunct="1"/>
            <a:endParaRPr lang="en-US" sz="2100" smtClean="0">
              <a:solidFill>
                <a:schemeClr val="bg1"/>
              </a:solidFill>
            </a:endParaRPr>
          </a:p>
          <a:p>
            <a:pPr eaLnBrk="1" hangingPunct="1">
              <a:buFont typeface="Times" pitchFamily="18" charset="0"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eaLnBrk="1" hangingPunct="1">
              <a:buFont typeface="Times" pitchFamily="18" charset="0"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eaLnBrk="1" hangingPunct="1">
              <a:buFont typeface="Times" pitchFamily="18" charset="0"/>
              <a:buNone/>
            </a:pPr>
            <a:endParaRPr lang="en-US" sz="2400" smtClean="0">
              <a:solidFill>
                <a:schemeClr val="bg1"/>
              </a:solidFill>
            </a:endParaRPr>
          </a:p>
        </p:txBody>
      </p:sp>
      <p:pic>
        <p:nvPicPr>
          <p:cNvPr id="23555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3" descr="FUTI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50" y="928688"/>
            <a:ext cx="6783388" cy="477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228600" y="357188"/>
            <a:ext cx="8686800" cy="5434012"/>
          </a:xfrm>
        </p:spPr>
        <p:txBody>
          <a:bodyPr/>
          <a:lstStyle/>
          <a:p>
            <a:pPr eaLnBrk="1" hangingPunct="1">
              <a:buFont typeface="Times" pitchFamily="18" charset="0"/>
              <a:buNone/>
            </a:pPr>
            <a:r>
              <a:rPr lang="en-US" sz="2800" smtClean="0">
                <a:solidFill>
                  <a:schemeClr val="bg1"/>
                </a:solidFill>
              </a:rPr>
              <a:t>Maloti – Drakensberg Transfrontier Park</a:t>
            </a:r>
          </a:p>
          <a:p>
            <a:pPr eaLnBrk="1" hangingPunct="1">
              <a:buFont typeface="Times" pitchFamily="18" charset="0"/>
              <a:buNone/>
            </a:pPr>
            <a:r>
              <a:rPr lang="en-US" smtClean="0">
                <a:solidFill>
                  <a:schemeClr val="bg1"/>
                </a:solidFill>
              </a:rPr>
              <a:t>Lesotho and South Africa</a:t>
            </a:r>
          </a:p>
        </p:txBody>
      </p:sp>
      <p:pic>
        <p:nvPicPr>
          <p:cNvPr id="2560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6" descr="maloti_drak_natur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714500"/>
            <a:ext cx="6145212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7" descr="maloti_drak_cultur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0" y="3357563"/>
            <a:ext cx="3048000" cy="203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PEOPLE TO PEOPLE MOVEMENT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endParaRPr lang="en-US" sz="2200" dirty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Air access to TFCAs throughout the region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New </a:t>
            </a: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border control points in TFCAs facilitate movement of people with TFCA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Innovative events within TFCAs to highlight tourism experiences, routes and future possibilities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>
                <a:solidFill>
                  <a:schemeClr val="bg1"/>
                </a:solidFill>
                <a:cs typeface="Arial" pitchFamily="34" charset="0"/>
              </a:rPr>
              <a:t>Boundless Southern Africa Expeditions with Kingsley Holgate in 2009 and 24 Youth Ambassadors in 2013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832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AIR ACCESS TO TFCAs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endParaRPr lang="en-US" sz="2200" dirty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TFCAs are located in rural areas of Southern Africa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Air access is limited, and flights to airports closest to TFCAs are relatively expensive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Upington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airport is still 300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kms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from the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Kgalagadi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 and 450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kms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from the /Ai/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Ais-Richtersveld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TFCA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Aviation sector very important in the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Kavango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Zambezi TFCA with many small operators flying out of Maun,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Chobe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, Livingstone and Victoria Falls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053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NEW ACCESS POINTS IN TFCAs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One stop border control has been developed at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Tweerivieren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in the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Kgalagadi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Pontoon in place over the Orange River at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Sendelingsdrift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in the /Ai/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Ais-Richtersveld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 with border control points between Namibia and South Africa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Giriyondo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Border Post in the Greater Limpopo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 between South Africa and Mozambique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Work being done on pilot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univisa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between Zimbabwe and Zambia, and then expanding to other participating countries of the KAZA TFCA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8041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INNOVATIVE EVENTS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Objective of creating events with TFCAs is to create routes that incorporate all countries of that specific TFCAs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Tour de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Tuli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organised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by Children in the Wilderness held in the Greater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Mapungubwe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 with 300 participants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Desert Knights Tour in the /Ai/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Ais-Richtersveld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cs typeface="Arial" pitchFamily="34" charset="0"/>
              </a:rPr>
              <a:t>Transfrontier</a:t>
            </a: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 Park with 100 participants every year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Encourage new participants in these events through strategic partnerships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Other cross-border products being developed in Greater Limpopo and other TFCAs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7569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37814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46" y="183782"/>
            <a:ext cx="4083314" cy="273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E:\Boundless Southern Africa\Marketing Activities\Boundless Events\Tour de Tuli 2013\iPhone photos\IMG_178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8334" y="1196752"/>
            <a:ext cx="3960440" cy="2970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E:\Boundless Southern Africa\Marketing Activities\Boundless Events\Tour de Tuli 2011\Tuli Photos\11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46" y="2935031"/>
            <a:ext cx="4083314" cy="3062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1206" y="4941168"/>
            <a:ext cx="456791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Tour de </a:t>
            </a:r>
            <a:r>
              <a:rPr lang="en-ZA" b="1" dirty="0" err="1" smtClean="0">
                <a:solidFill>
                  <a:schemeClr val="bg1"/>
                </a:solidFill>
              </a:rPr>
              <a:t>Tuli</a:t>
            </a:r>
            <a:r>
              <a:rPr lang="en-ZA" dirty="0" smtClean="0">
                <a:solidFill>
                  <a:schemeClr val="bg1"/>
                </a:solidFill>
              </a:rPr>
              <a:t>, Greater </a:t>
            </a:r>
          </a:p>
          <a:p>
            <a:r>
              <a:rPr lang="en-ZA" dirty="0" err="1" smtClean="0">
                <a:solidFill>
                  <a:schemeClr val="bg1"/>
                </a:solidFill>
              </a:rPr>
              <a:t>Mapungubwe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dirty="0" err="1" smtClean="0">
                <a:solidFill>
                  <a:schemeClr val="bg1"/>
                </a:solidFill>
              </a:rPr>
              <a:t>Transfrontier</a:t>
            </a:r>
            <a:r>
              <a:rPr lang="en-ZA" dirty="0" smtClean="0">
                <a:solidFill>
                  <a:schemeClr val="bg1"/>
                </a:solidFill>
              </a:rPr>
              <a:t> Park</a:t>
            </a:r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61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37814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364088" y="4487087"/>
            <a:ext cx="29402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Desert Knights</a:t>
            </a:r>
            <a:r>
              <a:rPr lang="en-ZA" dirty="0" smtClean="0">
                <a:solidFill>
                  <a:schemeClr val="bg1"/>
                </a:solidFill>
              </a:rPr>
              <a:t>, </a:t>
            </a:r>
          </a:p>
          <a:p>
            <a:r>
              <a:rPr lang="en-ZA" dirty="0" smtClean="0">
                <a:solidFill>
                  <a:schemeClr val="bg1"/>
                </a:solidFill>
              </a:rPr>
              <a:t>/Ai/</a:t>
            </a:r>
            <a:r>
              <a:rPr lang="en-ZA" dirty="0" err="1" smtClean="0">
                <a:solidFill>
                  <a:schemeClr val="bg1"/>
                </a:solidFill>
              </a:rPr>
              <a:t>Ais-Richtersveld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ZA" dirty="0" err="1" smtClean="0">
                <a:solidFill>
                  <a:schemeClr val="bg1"/>
                </a:solidFill>
              </a:rPr>
              <a:t>Transfrontier</a:t>
            </a:r>
            <a:r>
              <a:rPr lang="en-ZA" dirty="0" smtClean="0">
                <a:solidFill>
                  <a:schemeClr val="bg1"/>
                </a:solidFill>
              </a:rPr>
              <a:t> Park</a:t>
            </a:r>
            <a:endParaRPr lang="en-ZA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03" y="-99391"/>
            <a:ext cx="2399666" cy="3600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69" y="332657"/>
            <a:ext cx="2138937" cy="32092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8" y="3451437"/>
            <a:ext cx="3853508" cy="25683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9189" y="1196752"/>
            <a:ext cx="4553352" cy="303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6929437" cy="571500"/>
          </a:xfrm>
        </p:spPr>
        <p:txBody>
          <a:bodyPr/>
          <a:lstStyle/>
          <a:p>
            <a:pPr algn="ctr" eaLnBrk="1" hangingPunct="1"/>
            <a:r>
              <a:rPr lang="en-US" sz="2800" b="1" dirty="0" smtClean="0"/>
              <a:t>BOUNDLESS EXPEDITIONS</a:t>
            </a:r>
            <a:endParaRPr lang="en-US" sz="2800" b="1" dirty="0" smtClean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539750" y="1052736"/>
            <a:ext cx="8070850" cy="5805264"/>
          </a:xfrm>
        </p:spPr>
        <p:txBody>
          <a:bodyPr/>
          <a:lstStyle/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In 2008 Kingsley Holgate left from the Durban ICC after the Tourism Indaba on a 3 month journey linking all 7 TFCAs that are part of the Boundless Southern Africa Initiative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US" sz="2400" dirty="0" smtClean="0">
                <a:solidFill>
                  <a:schemeClr val="bg1"/>
                </a:solidFill>
                <a:cs typeface="Arial" pitchFamily="34" charset="0"/>
              </a:rPr>
              <a:t>In 2013 24 Boundless Southern Africa Ambassadors – young people living in communities bordering the 7 TFCAs went on a 2 week Expedition from Johannesburg through the KAZA TFCA to the UNWTO General Assembly being held in Victoria Falls – visiting 5 countries and engaging with various community, conservation and youth groups en route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tx1"/>
              </a:buClr>
            </a:pPr>
            <a:r>
              <a:rPr lang="en-GB" sz="2400" dirty="0" smtClean="0">
                <a:solidFill>
                  <a:schemeClr val="bg1"/>
                </a:solidFill>
              </a:rPr>
              <a:t> </a:t>
            </a:r>
            <a:endParaRPr lang="en-US" sz="2400" dirty="0" smtClean="0">
              <a:solidFill>
                <a:schemeClr val="bg1"/>
              </a:solidFill>
              <a:cs typeface="Arial" pitchFamily="34" charset="0"/>
            </a:endParaRPr>
          </a:p>
          <a:p>
            <a:pPr eaLnBrk="1" hangingPunct="1"/>
            <a:endParaRPr lang="en-US" sz="2400" dirty="0" smtClean="0"/>
          </a:p>
          <a:p>
            <a:pPr eaLnBrk="1" hangingPunct="1"/>
            <a:endParaRPr lang="en-US" sz="2100" dirty="0" smtClean="0"/>
          </a:p>
        </p:txBody>
      </p:sp>
      <p:pic>
        <p:nvPicPr>
          <p:cNvPr id="10244" name="Picture 4" descr="DEAT PPT pi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6215063"/>
            <a:ext cx="9145588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154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37814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364088" y="4487087"/>
            <a:ext cx="34131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Boundless Expedition</a:t>
            </a:r>
          </a:p>
          <a:p>
            <a:r>
              <a:rPr lang="en-ZA" b="1" dirty="0" smtClean="0">
                <a:solidFill>
                  <a:schemeClr val="bg1"/>
                </a:solidFill>
              </a:rPr>
              <a:t>2008</a:t>
            </a:r>
            <a:endParaRPr lang="en-ZA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4584912" cy="30670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2" y="2952746"/>
            <a:ext cx="4598335" cy="30670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206" y="1398085"/>
            <a:ext cx="4427984" cy="295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63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37814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364088" y="4487087"/>
            <a:ext cx="34131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Boundless Expedition</a:t>
            </a:r>
          </a:p>
          <a:p>
            <a:r>
              <a:rPr lang="en-ZA" b="1" dirty="0" smtClean="0">
                <a:solidFill>
                  <a:schemeClr val="bg1"/>
                </a:solidFill>
              </a:rPr>
              <a:t>2013</a:t>
            </a:r>
            <a:endParaRPr lang="en-ZA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" y="188640"/>
            <a:ext cx="4064607" cy="30484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66" y="2966917"/>
            <a:ext cx="4070510" cy="30528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196752"/>
            <a:ext cx="4855761" cy="323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392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3781425"/>
          </a:xfrm>
        </p:spPr>
        <p:txBody>
          <a:bodyPr/>
          <a:lstStyle/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  <a:p>
            <a:pPr eaLnBrk="1" hangingPunct="1">
              <a:buFont typeface="Arial" charset="0"/>
              <a:buChar char="•"/>
            </a:pPr>
            <a:endParaRPr lang="en-US" sz="2400" dirty="0" smtClean="0">
              <a:solidFill>
                <a:schemeClr val="bg1"/>
              </a:solidFill>
            </a:endParaRPr>
          </a:p>
        </p:txBody>
      </p:sp>
      <p:pic>
        <p:nvPicPr>
          <p:cNvPr id="5123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076056" y="4902585"/>
            <a:ext cx="34131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ZA" b="1" dirty="0" smtClean="0">
                <a:solidFill>
                  <a:schemeClr val="bg1"/>
                </a:solidFill>
              </a:rPr>
              <a:t>Boundless Expedition</a:t>
            </a:r>
          </a:p>
          <a:p>
            <a:r>
              <a:rPr lang="en-ZA" b="1" dirty="0" smtClean="0">
                <a:solidFill>
                  <a:schemeClr val="bg1"/>
                </a:solidFill>
              </a:rPr>
              <a:t>2013</a:t>
            </a:r>
            <a:endParaRPr lang="en-ZA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48803" cy="32616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" y="2734816"/>
            <a:ext cx="4379979" cy="32849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8803" y="1349555"/>
            <a:ext cx="4572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93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228600" y="1219200"/>
            <a:ext cx="8686800" cy="4572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endParaRPr lang="en-US" sz="21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Times" pitchFamily="18" charset="0"/>
              <a:buNone/>
            </a:pPr>
            <a:r>
              <a:rPr lang="en-US" sz="4800" dirty="0" smtClean="0">
                <a:solidFill>
                  <a:schemeClr val="bg1"/>
                </a:solidFill>
              </a:rPr>
              <a:t>THANK YOU</a:t>
            </a:r>
          </a:p>
          <a:p>
            <a:pPr algn="ctr" eaLnBrk="1" hangingPunct="1">
              <a:buFont typeface="Times" pitchFamily="18" charset="0"/>
              <a:buNone/>
            </a:pPr>
            <a:endParaRPr lang="en-US" sz="48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Times" pitchFamily="18" charset="0"/>
              <a:buNone/>
            </a:pPr>
            <a:r>
              <a:rPr lang="en-US" sz="3200" dirty="0" smtClean="0">
                <a:solidFill>
                  <a:schemeClr val="bg1"/>
                </a:solidFill>
              </a:rPr>
              <a:t>Marketing </a:t>
            </a:r>
            <a:r>
              <a:rPr lang="en-US" sz="3200" dirty="0" smtClean="0">
                <a:solidFill>
                  <a:schemeClr val="bg1"/>
                </a:solidFill>
              </a:rPr>
              <a:t>Manager – Roland </a:t>
            </a:r>
            <a:r>
              <a:rPr lang="en-US" sz="3200" dirty="0" err="1" smtClean="0">
                <a:solidFill>
                  <a:schemeClr val="bg1"/>
                </a:solidFill>
              </a:rPr>
              <a:t>Vorwerk</a:t>
            </a:r>
            <a:r>
              <a:rPr lang="en-US" sz="3200" dirty="0" smtClean="0">
                <a:solidFill>
                  <a:schemeClr val="bg1"/>
                </a:solidFill>
              </a:rPr>
              <a:t> </a:t>
            </a:r>
            <a:endParaRPr lang="en-US" sz="3200" dirty="0" smtClean="0">
              <a:solidFill>
                <a:schemeClr val="bg1"/>
              </a:solidFill>
            </a:endParaRPr>
          </a:p>
          <a:p>
            <a:pPr algn="ctr" eaLnBrk="1" hangingPunct="1">
              <a:buFont typeface="Times" pitchFamily="18" charset="0"/>
              <a:buNone/>
            </a:pPr>
            <a:r>
              <a:rPr lang="en-US" sz="3200" dirty="0" smtClean="0">
                <a:solidFill>
                  <a:schemeClr val="bg1"/>
                </a:solidFill>
              </a:rPr>
              <a:t>rvorwerk@environment.gov.za</a:t>
            </a:r>
            <a:endParaRPr lang="en-US" sz="3200" dirty="0" smtClean="0">
              <a:solidFill>
                <a:schemeClr val="bg1"/>
              </a:solidFill>
            </a:endParaRPr>
          </a:p>
        </p:txBody>
      </p:sp>
      <p:pic>
        <p:nvPicPr>
          <p:cNvPr id="28675" name="Picture 4" descr="DEAT PPT pic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8" y="6019800"/>
            <a:ext cx="9145588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ends">
  <a:themeElements>
    <a:clrScheme name="Blends 1">
      <a:dk1>
        <a:srgbClr val="969696"/>
      </a:dk1>
      <a:lt1>
        <a:srgbClr val="FFFFFF"/>
      </a:lt1>
      <a:dk2>
        <a:srgbClr val="000000"/>
      </a:dk2>
      <a:lt2>
        <a:srgbClr val="DDDDDD"/>
      </a:lt2>
      <a:accent1>
        <a:srgbClr val="00E4A8"/>
      </a:accent1>
      <a:accent2>
        <a:srgbClr val="3333CC"/>
      </a:accent2>
      <a:accent3>
        <a:srgbClr val="AAAAAA"/>
      </a:accent3>
      <a:accent4>
        <a:srgbClr val="DADADA"/>
      </a:accent4>
      <a:accent5>
        <a:srgbClr val="AAEFD1"/>
      </a:accent5>
      <a:accent6>
        <a:srgbClr val="2D2DB9"/>
      </a:accent6>
      <a:hlink>
        <a:srgbClr val="FF5050"/>
      </a:hlink>
      <a:folHlink>
        <a:srgbClr val="FFCF01"/>
      </a:folHlink>
    </a:clrScheme>
    <a:fontScheme name="Blends">
      <a:majorFont>
        <a:latin typeface="Arial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-16" charset="-128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7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System:Applications:Microsoft Office 2004:Templates:Presentations:Designs:Blends</Template>
  <TotalTime>1132</TotalTime>
  <Words>810</Words>
  <Application>Microsoft Office PowerPoint</Application>
  <PresentationFormat>On-screen Show (4:3)</PresentationFormat>
  <Paragraphs>125</Paragraphs>
  <Slides>24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Blends</vt:lpstr>
      <vt:lpstr>PowerPoint Presentation</vt:lpstr>
      <vt:lpstr>TFCA DEVELOPMENT STRATEGY </vt:lpstr>
      <vt:lpstr>TFCAs IN SADC REGION </vt:lpstr>
      <vt:lpstr>PowerPoint Presentation</vt:lpstr>
      <vt:lpstr>TFCA DEVELOPMENT STRATEGY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PEOPLE TO PEOPLE MOVEMENT</vt:lpstr>
      <vt:lpstr>AIR ACCESS TO TFCAs</vt:lpstr>
      <vt:lpstr>NEW ACCESS POINTS IN TFCAs</vt:lpstr>
      <vt:lpstr>INNOVATIVE EVENTS</vt:lpstr>
      <vt:lpstr>PowerPoint Presentation</vt:lpstr>
      <vt:lpstr>PowerPoint Presentation</vt:lpstr>
      <vt:lpstr>BOUNDLESS EXPEDITIONS</vt:lpstr>
      <vt:lpstr>PowerPoint Presentation</vt:lpstr>
      <vt:lpstr>PowerPoint Presentation</vt:lpstr>
      <vt:lpstr>PowerPoint Presentation</vt:lpstr>
      <vt:lpstr>PowerPoint Presentation</vt:lpstr>
    </vt:vector>
  </TitlesOfParts>
  <Company>Gr-id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Spare Thomas</dc:creator>
  <cp:lastModifiedBy>RVorwerk</cp:lastModifiedBy>
  <cp:revision>180</cp:revision>
  <dcterms:created xsi:type="dcterms:W3CDTF">2008-06-20T09:58:54Z</dcterms:created>
  <dcterms:modified xsi:type="dcterms:W3CDTF">2014-05-23T08:53:04Z</dcterms:modified>
</cp:coreProperties>
</file>