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6" d="100"/>
          <a:sy n="116" d="100"/>
        </p:scale>
        <p:origin x="-14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288012F9-D6D5-4F58-BBC7-AF21B7025163}"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206169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288012F9-D6D5-4F58-BBC7-AF21B7025163}"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3303785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8012F9-D6D5-4F58-BBC7-AF21B7025163}"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3775958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288012F9-D6D5-4F58-BBC7-AF21B7025163}" type="datetimeFigureOut">
              <a:rPr lang="en-ZA" smtClean="0"/>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1111187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288012F9-D6D5-4F58-BBC7-AF21B7025163}" type="datetimeFigureOut">
              <a:rPr lang="en-ZA" smtClean="0"/>
              <a:t>2014/05/22</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3440920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288012F9-D6D5-4F58-BBC7-AF21B7025163}" type="datetimeFigureOut">
              <a:rPr lang="en-ZA" smtClean="0"/>
              <a:t>2014/05/22</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204399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8012F9-D6D5-4F58-BBC7-AF21B7025163}" type="datetimeFigureOut">
              <a:rPr lang="en-ZA" smtClean="0"/>
              <a:t>2014/05/22</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4199878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8012F9-D6D5-4F58-BBC7-AF21B7025163}" type="datetimeFigureOut">
              <a:rPr lang="en-ZA" smtClean="0"/>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2504183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8012F9-D6D5-4F58-BBC7-AF21B7025163}" type="datetimeFigureOut">
              <a:rPr lang="en-ZA" smtClean="0"/>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1218392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288012F9-D6D5-4F58-BBC7-AF21B7025163}"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1848464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288012F9-D6D5-4F58-BBC7-AF21B7025163}"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7177486-5CCB-470D-BB82-B66C25EC69CA}" type="slidenum">
              <a:rPr lang="en-ZA" smtClean="0"/>
              <a:t>‹#›</a:t>
            </a:fld>
            <a:endParaRPr lang="en-ZA"/>
          </a:p>
        </p:txBody>
      </p:sp>
    </p:spTree>
    <p:extLst>
      <p:ext uri="{BB962C8B-B14F-4D97-AF65-F5344CB8AC3E}">
        <p14:creationId xmlns:p14="http://schemas.microsoft.com/office/powerpoint/2010/main" val="513566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8012F9-D6D5-4F58-BBC7-AF21B7025163}" type="datetimeFigureOut">
              <a:rPr lang="en-ZA" smtClean="0"/>
              <a:t>2014/05/22</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177486-5CCB-470D-BB82-B66C25EC69CA}" type="slidenum">
              <a:rPr lang="en-ZA" smtClean="0"/>
              <a:t>‹#›</a:t>
            </a:fld>
            <a:endParaRPr lang="en-ZA"/>
          </a:p>
        </p:txBody>
      </p:sp>
    </p:spTree>
    <p:extLst>
      <p:ext uri="{BB962C8B-B14F-4D97-AF65-F5344CB8AC3E}">
        <p14:creationId xmlns:p14="http://schemas.microsoft.com/office/powerpoint/2010/main" val="19020369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1831016"/>
            <a:ext cx="5040560" cy="661880"/>
          </a:xfrm>
        </p:spPr>
        <p:txBody>
          <a:bodyPr>
            <a:normAutofit fontScale="90000"/>
          </a:bodyPr>
          <a:lstStyle/>
          <a:p>
            <a:r>
              <a:rPr lang="en-ZA" sz="2400" dirty="0" smtClean="0"/>
              <a:t>Presenter Chris Magagula</a:t>
            </a:r>
            <a:br>
              <a:rPr lang="en-ZA" sz="2400" dirty="0" smtClean="0"/>
            </a:br>
            <a:r>
              <a:rPr lang="en-ZA" sz="2200" dirty="0" smtClean="0"/>
              <a:t>Managing Director </a:t>
            </a:r>
            <a:r>
              <a:rPr lang="en-ZA" sz="2400" dirty="0" smtClean="0"/>
              <a:t/>
            </a:r>
            <a:br>
              <a:rPr lang="en-ZA" sz="2400" dirty="0" smtClean="0"/>
            </a:br>
            <a:r>
              <a:rPr lang="en-ZA" sz="2700" b="1" dirty="0" smtClean="0"/>
              <a:t>Bulk Africa Terminals (Pty) Ltd</a:t>
            </a:r>
            <a:endParaRPr lang="en-ZA" sz="2400" b="1" dirty="0"/>
          </a:p>
        </p:txBody>
      </p:sp>
      <p:sp>
        <p:nvSpPr>
          <p:cNvPr id="3" name="Subtitle 2"/>
          <p:cNvSpPr>
            <a:spLocks noGrp="1"/>
          </p:cNvSpPr>
          <p:nvPr>
            <p:ph type="subTitle" idx="1"/>
          </p:nvPr>
        </p:nvSpPr>
        <p:spPr/>
        <p:txBody>
          <a:bodyPr/>
          <a:lstStyle/>
          <a:p>
            <a:endParaRPr lang="en-ZA"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359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47475" y="2958043"/>
            <a:ext cx="8784976" cy="954107"/>
          </a:xfrm>
          <a:prstGeom prst="rect">
            <a:avLst/>
          </a:prstGeom>
        </p:spPr>
        <p:txBody>
          <a:bodyPr wrap="square">
            <a:spAutoFit/>
          </a:bodyPr>
          <a:lstStyle/>
          <a:p>
            <a:pPr algn="ctr"/>
            <a:r>
              <a:rPr lang="en-US" sz="2800" b="1" dirty="0"/>
              <a:t>The need for entrepreneurs to drive opportunities </a:t>
            </a:r>
            <a:endParaRPr lang="en-US" sz="2800" b="1" dirty="0" smtClean="0"/>
          </a:p>
          <a:p>
            <a:pPr algn="ctr"/>
            <a:r>
              <a:rPr lang="en-US" sz="2800" b="1" dirty="0" smtClean="0"/>
              <a:t>in infrastructure </a:t>
            </a:r>
            <a:r>
              <a:rPr lang="en-US" sz="2800" b="1" dirty="0"/>
              <a:t>development </a:t>
            </a:r>
            <a:endParaRPr lang="en-ZA" sz="2800" dirty="0"/>
          </a:p>
        </p:txBody>
      </p:sp>
      <p:pic>
        <p:nvPicPr>
          <p:cNvPr id="6" name="Picture 5" descr="BAT Log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5437589"/>
            <a:ext cx="1248410" cy="1087755"/>
          </a:xfrm>
          <a:prstGeom prst="rect">
            <a:avLst/>
          </a:prstGeom>
          <a:noFill/>
        </p:spPr>
      </p:pic>
    </p:spTree>
    <p:extLst>
      <p:ext uri="{BB962C8B-B14F-4D97-AF65-F5344CB8AC3E}">
        <p14:creationId xmlns:p14="http://schemas.microsoft.com/office/powerpoint/2010/main" val="3540374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5596" y="4207280"/>
            <a:ext cx="7272808" cy="1093928"/>
          </a:xfrm>
        </p:spPr>
        <p:txBody>
          <a:bodyPr>
            <a:normAutofit fontScale="90000"/>
          </a:bodyPr>
          <a:lstStyle/>
          <a:p>
            <a:pPr algn="l"/>
            <a:r>
              <a:rPr lang="en-ZA" sz="2400" b="1" dirty="0" smtClean="0"/>
              <a:t>Various Legislations has created positive environment </a:t>
            </a:r>
            <a:br>
              <a:rPr lang="en-ZA" sz="2400" b="1" dirty="0" smtClean="0"/>
            </a:br>
            <a:r>
              <a:rPr lang="en-ZA" sz="2400" b="1" dirty="0" smtClean="0"/>
              <a:t>- MT&amp;SI BEE Charter</a:t>
            </a:r>
            <a:br>
              <a:rPr lang="en-ZA" sz="2400" b="1" dirty="0" smtClean="0"/>
            </a:br>
            <a:r>
              <a:rPr lang="en-ZA" sz="2400" b="1" dirty="0" smtClean="0"/>
              <a:t>- The National Ports Act </a:t>
            </a:r>
            <a:br>
              <a:rPr lang="en-ZA" sz="2400" b="1" dirty="0" smtClean="0"/>
            </a:br>
            <a:r>
              <a:rPr lang="en-ZA" sz="2700" b="1" dirty="0" smtClean="0"/>
              <a:t> “</a:t>
            </a:r>
            <a:r>
              <a:rPr lang="en-US" sz="2200" dirty="0"/>
              <a:t>National Ports Act Regulation 3 and as stated repeatedly by TNPA) is to </a:t>
            </a:r>
            <a:r>
              <a:rPr lang="en-US" sz="2200" dirty="0" smtClean="0"/>
              <a:t>  increase </a:t>
            </a:r>
            <a:r>
              <a:rPr lang="en-US" sz="2200" dirty="0"/>
              <a:t>black participation in and access to the ports and that the national strategy is to increase broad based black economic empowerment</a:t>
            </a:r>
            <a:r>
              <a:rPr lang="en-US" sz="2200" dirty="0" smtClean="0"/>
              <a:t>.”</a:t>
            </a:r>
            <a:r>
              <a:rPr lang="en-US" sz="2000" dirty="0"/>
              <a:t>  </a:t>
            </a:r>
            <a:r>
              <a:rPr lang="en-ZA" sz="2400" b="1" dirty="0" smtClean="0"/>
              <a:t/>
            </a:r>
            <a:br>
              <a:rPr lang="en-ZA" sz="2400" b="1" dirty="0" smtClean="0"/>
            </a:br>
            <a:r>
              <a:rPr lang="en-ZA" sz="2400" b="1" dirty="0"/>
              <a:t/>
            </a:r>
            <a:br>
              <a:rPr lang="en-ZA" sz="2400" b="1" dirty="0"/>
            </a:br>
            <a:r>
              <a:rPr lang="en-ZA" sz="2400" b="1" dirty="0" smtClean="0"/>
              <a:t/>
            </a:r>
            <a:br>
              <a:rPr lang="en-ZA" sz="2400" b="1" dirty="0" smtClean="0"/>
            </a:br>
            <a:endParaRPr lang="en-ZA" sz="2400" b="1" dirty="0"/>
          </a:p>
        </p:txBody>
      </p:sp>
      <p:sp>
        <p:nvSpPr>
          <p:cNvPr id="3" name="Subtitle 2"/>
          <p:cNvSpPr>
            <a:spLocks noGrp="1"/>
          </p:cNvSpPr>
          <p:nvPr>
            <p:ph type="subTitle" idx="1"/>
          </p:nvPr>
        </p:nvSpPr>
        <p:spPr>
          <a:xfrm>
            <a:off x="539552" y="1917459"/>
            <a:ext cx="8064896" cy="792088"/>
          </a:xfrm>
        </p:spPr>
        <p:txBody>
          <a:bodyPr>
            <a:noAutofit/>
          </a:bodyPr>
          <a:lstStyle/>
          <a:p>
            <a:r>
              <a:rPr lang="en-ZA" sz="2800" b="1" dirty="0" smtClean="0">
                <a:solidFill>
                  <a:schemeClr val="tx1"/>
                </a:solidFill>
                <a:latin typeface="Arial Black" pitchFamily="34" charset="0"/>
              </a:rPr>
              <a:t>The need to drive these opportunities in within the Maritime Industry</a:t>
            </a:r>
            <a:r>
              <a:rPr lang="en-ZA" sz="2800" dirty="0" smtClean="0">
                <a:solidFill>
                  <a:schemeClr val="tx1"/>
                </a:solidFill>
                <a:latin typeface="Arial Black" pitchFamily="34" charset="0"/>
              </a:rPr>
              <a:t> </a:t>
            </a:r>
            <a:endParaRPr lang="en-ZA" sz="1400" dirty="0">
              <a:solidFill>
                <a:schemeClr val="tx1"/>
              </a:solidFill>
              <a:latin typeface="Arial Black"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359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79512" y="1394239"/>
            <a:ext cx="8784976" cy="523220"/>
          </a:xfrm>
          <a:prstGeom prst="rect">
            <a:avLst/>
          </a:prstGeom>
        </p:spPr>
        <p:txBody>
          <a:bodyPr wrap="square">
            <a:spAutoFit/>
          </a:bodyPr>
          <a:lstStyle/>
          <a:p>
            <a:pPr algn="ctr"/>
            <a:r>
              <a:rPr lang="en-US" sz="1400" b="1" dirty="0"/>
              <a:t>The need for entrepreneurs to drive opportunities </a:t>
            </a:r>
            <a:endParaRPr lang="en-US" sz="1400" b="1" dirty="0" smtClean="0"/>
          </a:p>
          <a:p>
            <a:pPr algn="ctr"/>
            <a:r>
              <a:rPr lang="en-US" sz="1400" b="1" dirty="0" smtClean="0"/>
              <a:t>in infrastructure </a:t>
            </a:r>
            <a:r>
              <a:rPr lang="en-US" sz="1400" b="1" dirty="0"/>
              <a:t>development </a:t>
            </a:r>
            <a:endParaRPr lang="en-ZA" sz="1400" dirty="0"/>
          </a:p>
        </p:txBody>
      </p:sp>
      <p:pic>
        <p:nvPicPr>
          <p:cNvPr id="6" name="Picture 5" descr="BAT Log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5437589"/>
            <a:ext cx="1248410" cy="1087755"/>
          </a:xfrm>
          <a:prstGeom prst="rect">
            <a:avLst/>
          </a:prstGeom>
          <a:noFill/>
        </p:spPr>
      </p:pic>
    </p:spTree>
    <p:extLst>
      <p:ext uri="{BB962C8B-B14F-4D97-AF65-F5344CB8AC3E}">
        <p14:creationId xmlns:p14="http://schemas.microsoft.com/office/powerpoint/2010/main" val="2702561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76872"/>
            <a:ext cx="7272808" cy="1093928"/>
          </a:xfrm>
        </p:spPr>
        <p:txBody>
          <a:bodyPr>
            <a:normAutofit/>
          </a:bodyPr>
          <a:lstStyle/>
          <a:p>
            <a:pPr algn="l"/>
            <a:r>
              <a:rPr lang="en-ZA" sz="2400" b="1" dirty="0" smtClean="0"/>
              <a:t/>
            </a:r>
            <a:br>
              <a:rPr lang="en-ZA" sz="2400" b="1" dirty="0" smtClean="0"/>
            </a:br>
            <a:endParaRPr lang="en-ZA" sz="24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359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79512" y="1394239"/>
            <a:ext cx="8784976" cy="523220"/>
          </a:xfrm>
          <a:prstGeom prst="rect">
            <a:avLst/>
          </a:prstGeom>
        </p:spPr>
        <p:txBody>
          <a:bodyPr wrap="square">
            <a:spAutoFit/>
          </a:bodyPr>
          <a:lstStyle/>
          <a:p>
            <a:pPr algn="ctr"/>
            <a:r>
              <a:rPr lang="en-US" sz="1400" b="1" dirty="0"/>
              <a:t>The need for entrepreneurs to drive opportunities </a:t>
            </a:r>
            <a:endParaRPr lang="en-US" sz="1400" b="1" dirty="0" smtClean="0"/>
          </a:p>
          <a:p>
            <a:pPr algn="ctr"/>
            <a:r>
              <a:rPr lang="en-US" sz="1400" b="1" dirty="0" smtClean="0"/>
              <a:t>in infrastructure </a:t>
            </a:r>
            <a:r>
              <a:rPr lang="en-US" sz="1400" b="1" dirty="0"/>
              <a:t>development </a:t>
            </a:r>
            <a:endParaRPr lang="en-ZA" sz="1400" dirty="0"/>
          </a:p>
        </p:txBody>
      </p:sp>
      <p:pic>
        <p:nvPicPr>
          <p:cNvPr id="6" name="Picture 5" descr="BAT Log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5437589"/>
            <a:ext cx="1248410" cy="1087755"/>
          </a:xfrm>
          <a:prstGeom prst="rect">
            <a:avLst/>
          </a:prstGeom>
          <a:noFill/>
        </p:spPr>
      </p:pic>
      <p:sp>
        <p:nvSpPr>
          <p:cNvPr id="5" name="Subtitle 4"/>
          <p:cNvSpPr>
            <a:spLocks noGrp="1"/>
          </p:cNvSpPr>
          <p:nvPr>
            <p:ph type="subTitle" idx="1"/>
          </p:nvPr>
        </p:nvSpPr>
        <p:spPr>
          <a:xfrm>
            <a:off x="-180528" y="1951507"/>
            <a:ext cx="6221288" cy="613397"/>
          </a:xfrm>
        </p:spPr>
        <p:txBody>
          <a:bodyPr/>
          <a:lstStyle/>
          <a:p>
            <a:r>
              <a:rPr lang="en-ZA" b="1" dirty="0" smtClean="0">
                <a:solidFill>
                  <a:schemeClr val="tx1"/>
                </a:solidFill>
              </a:rPr>
              <a:t>Lets look at the opportunities </a:t>
            </a:r>
            <a:endParaRPr lang="en-ZA" b="1" dirty="0">
              <a:solidFill>
                <a:schemeClr val="tx1"/>
              </a:solidFill>
            </a:endParaRPr>
          </a:p>
        </p:txBody>
      </p:sp>
      <p:sp>
        <p:nvSpPr>
          <p:cNvPr id="8" name="Subtitle 4"/>
          <p:cNvSpPr txBox="1">
            <a:spLocks/>
          </p:cNvSpPr>
          <p:nvPr/>
        </p:nvSpPr>
        <p:spPr>
          <a:xfrm>
            <a:off x="179512" y="2636912"/>
            <a:ext cx="7632848" cy="61339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ZA" sz="2800" b="1" dirty="0" smtClean="0">
                <a:solidFill>
                  <a:schemeClr val="tx1"/>
                </a:solidFill>
              </a:rPr>
              <a:t>-  Dug-Out Port – Old Durban International Airport </a:t>
            </a:r>
            <a:endParaRPr lang="en-ZA" sz="2800" dirty="0">
              <a:solidFill>
                <a:schemeClr val="tx1"/>
              </a:solidFill>
            </a:endParaRPr>
          </a:p>
        </p:txBody>
      </p:sp>
      <p:sp>
        <p:nvSpPr>
          <p:cNvPr id="12" name="Subtitle 4"/>
          <p:cNvSpPr txBox="1">
            <a:spLocks/>
          </p:cNvSpPr>
          <p:nvPr/>
        </p:nvSpPr>
        <p:spPr>
          <a:xfrm>
            <a:off x="-252536" y="3246262"/>
            <a:ext cx="6400800" cy="613397"/>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ZA" sz="2800" b="1" dirty="0" smtClean="0">
                <a:solidFill>
                  <a:schemeClr val="tx1"/>
                </a:solidFill>
              </a:rPr>
              <a:t>- Dry Port (Inland) Container Depot</a:t>
            </a:r>
            <a:endParaRPr lang="en-ZA" sz="2800" dirty="0">
              <a:solidFill>
                <a:schemeClr val="tx1"/>
              </a:solidFill>
            </a:endParaRPr>
          </a:p>
        </p:txBody>
      </p:sp>
      <p:sp>
        <p:nvSpPr>
          <p:cNvPr id="13" name="Subtitle 4"/>
          <p:cNvSpPr txBox="1">
            <a:spLocks/>
          </p:cNvSpPr>
          <p:nvPr/>
        </p:nvSpPr>
        <p:spPr>
          <a:xfrm>
            <a:off x="267290" y="3847534"/>
            <a:ext cx="7833102" cy="949618"/>
          </a:xfrm>
          <a:prstGeom prst="rect">
            <a:avLst/>
          </a:prstGeom>
        </p:spPr>
        <p:txBody>
          <a:bodyPr vert="horz" lIns="91440" tIns="45720" rIns="91440" bIns="45720" rtlCol="0">
            <a:normAutofit fontScale="325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8600" b="1" dirty="0" smtClean="0">
                <a:solidFill>
                  <a:schemeClr val="tx1"/>
                </a:solidFill>
              </a:rPr>
              <a:t>- </a:t>
            </a:r>
            <a:r>
              <a:rPr lang="en-ZA" sz="8600" b="1" dirty="0" smtClean="0">
                <a:solidFill>
                  <a:schemeClr val="tx1"/>
                </a:solidFill>
              </a:rPr>
              <a:t>Transnet Freight Rail Infrastructure Development </a:t>
            </a:r>
          </a:p>
          <a:p>
            <a:pPr algn="l"/>
            <a:r>
              <a:rPr lang="en-ZA" sz="2800" b="1" dirty="0" smtClean="0">
                <a:solidFill>
                  <a:schemeClr val="tx1"/>
                </a:solidFill>
              </a:rPr>
              <a:t> </a:t>
            </a:r>
            <a:endParaRPr lang="en-ZA" sz="2800" dirty="0">
              <a:solidFill>
                <a:schemeClr val="tx1"/>
              </a:solidFill>
            </a:endParaRPr>
          </a:p>
        </p:txBody>
      </p:sp>
      <p:sp>
        <p:nvSpPr>
          <p:cNvPr id="14" name="Subtitle 4"/>
          <p:cNvSpPr txBox="1">
            <a:spLocks/>
          </p:cNvSpPr>
          <p:nvPr/>
        </p:nvSpPr>
        <p:spPr>
          <a:xfrm>
            <a:off x="795535" y="4322343"/>
            <a:ext cx="7736905" cy="613397"/>
          </a:xfrm>
          <a:prstGeom prst="rect">
            <a:avLst/>
          </a:prstGeom>
        </p:spPr>
        <p:txBody>
          <a:bodyPr vert="horz" lIns="91440" tIns="45720" rIns="91440" bIns="45720" rtlCol="0">
            <a:normAutofit fontScale="2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8000" b="1" dirty="0" smtClean="0">
                <a:solidFill>
                  <a:schemeClr val="tx1"/>
                </a:solidFill>
                <a:effectLst/>
              </a:rPr>
              <a:t>R201 billion has been channelled to Transnet Freight Rail to expand its rail infrastructure to create capacity and increase cargo volumes. Through this investment, TFR will be able to optimise its capital portfolio, build a world class capital execution function and leverage capital procurement and localisation</a:t>
            </a:r>
            <a:r>
              <a:rPr lang="en-ZA" sz="6200" dirty="0" smtClean="0">
                <a:solidFill>
                  <a:schemeClr val="tx1"/>
                </a:solidFill>
                <a:effectLst/>
              </a:rPr>
              <a:t>.  </a:t>
            </a:r>
            <a:r>
              <a:rPr lang="en-ZA" sz="2800" dirty="0" smtClean="0">
                <a:effectLst/>
              </a:rPr>
              <a:t/>
            </a:r>
            <a:br>
              <a:rPr lang="en-ZA" sz="2800" dirty="0" smtClean="0">
                <a:effectLst/>
              </a:rPr>
            </a:br>
            <a:endParaRPr lang="en-ZA" sz="2800" dirty="0">
              <a:solidFill>
                <a:schemeClr val="tx1"/>
              </a:solidFill>
            </a:endParaRPr>
          </a:p>
        </p:txBody>
      </p:sp>
    </p:spTree>
    <p:extLst>
      <p:ext uri="{BB962C8B-B14F-4D97-AF65-F5344CB8AC3E}">
        <p14:creationId xmlns:p14="http://schemas.microsoft.com/office/powerpoint/2010/main" val="3554326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564904"/>
            <a:ext cx="7272808" cy="504056"/>
          </a:xfrm>
        </p:spPr>
        <p:txBody>
          <a:bodyPr>
            <a:normAutofit fontScale="90000"/>
          </a:bodyPr>
          <a:lstStyle/>
          <a:p>
            <a:pPr algn="l"/>
            <a:r>
              <a:rPr lang="en-ZA" sz="2400" b="1" dirty="0" smtClean="0"/>
              <a:t/>
            </a:r>
            <a:br>
              <a:rPr lang="en-ZA" sz="2400" b="1" dirty="0" smtClean="0"/>
            </a:br>
            <a:endParaRPr lang="en-ZA" sz="24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359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79512" y="1394239"/>
            <a:ext cx="8784976" cy="523220"/>
          </a:xfrm>
          <a:prstGeom prst="rect">
            <a:avLst/>
          </a:prstGeom>
        </p:spPr>
        <p:txBody>
          <a:bodyPr wrap="square">
            <a:spAutoFit/>
          </a:bodyPr>
          <a:lstStyle/>
          <a:p>
            <a:pPr algn="ctr"/>
            <a:r>
              <a:rPr lang="en-US" sz="1400" b="1" dirty="0"/>
              <a:t>The need for entrepreneurs to drive opportunities </a:t>
            </a:r>
            <a:endParaRPr lang="en-US" sz="1400" b="1" dirty="0" smtClean="0"/>
          </a:p>
          <a:p>
            <a:pPr algn="ctr"/>
            <a:r>
              <a:rPr lang="en-US" sz="1400" b="1" dirty="0" smtClean="0"/>
              <a:t>in infrastructure </a:t>
            </a:r>
            <a:r>
              <a:rPr lang="en-US" sz="1400" b="1" dirty="0"/>
              <a:t>development </a:t>
            </a:r>
            <a:endParaRPr lang="en-ZA" sz="1400" dirty="0"/>
          </a:p>
        </p:txBody>
      </p:sp>
      <p:pic>
        <p:nvPicPr>
          <p:cNvPr id="6" name="Picture 5" descr="BAT Log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5437589"/>
            <a:ext cx="1248410" cy="1087755"/>
          </a:xfrm>
          <a:prstGeom prst="rect">
            <a:avLst/>
          </a:prstGeom>
          <a:noFill/>
        </p:spPr>
      </p:pic>
      <p:sp>
        <p:nvSpPr>
          <p:cNvPr id="5" name="Subtitle 4"/>
          <p:cNvSpPr>
            <a:spLocks noGrp="1"/>
          </p:cNvSpPr>
          <p:nvPr>
            <p:ph type="subTitle" idx="1"/>
          </p:nvPr>
        </p:nvSpPr>
        <p:spPr>
          <a:xfrm>
            <a:off x="323528" y="1951507"/>
            <a:ext cx="5357192" cy="613397"/>
          </a:xfrm>
        </p:spPr>
        <p:txBody>
          <a:bodyPr>
            <a:normAutofit/>
          </a:bodyPr>
          <a:lstStyle/>
          <a:p>
            <a:pPr algn="l"/>
            <a:r>
              <a:rPr lang="en-ZA" b="1" dirty="0" smtClean="0">
                <a:solidFill>
                  <a:schemeClr val="tx1"/>
                </a:solidFill>
              </a:rPr>
              <a:t>Challenges:- </a:t>
            </a:r>
            <a:endParaRPr lang="en-ZA" b="1" dirty="0">
              <a:solidFill>
                <a:schemeClr val="tx1"/>
              </a:solidFill>
            </a:endParaRPr>
          </a:p>
        </p:txBody>
      </p:sp>
      <p:sp>
        <p:nvSpPr>
          <p:cNvPr id="8" name="Subtitle 4"/>
          <p:cNvSpPr txBox="1">
            <a:spLocks/>
          </p:cNvSpPr>
          <p:nvPr/>
        </p:nvSpPr>
        <p:spPr>
          <a:xfrm>
            <a:off x="179512" y="2564904"/>
            <a:ext cx="7632848" cy="61339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2800" b="1" dirty="0" smtClean="0">
                <a:solidFill>
                  <a:schemeClr val="tx1"/>
                </a:solidFill>
              </a:rPr>
              <a:t>-  Bringing more black players within the industry </a:t>
            </a:r>
            <a:endParaRPr lang="en-ZA" sz="2800" dirty="0">
              <a:solidFill>
                <a:schemeClr val="tx1"/>
              </a:solidFill>
            </a:endParaRPr>
          </a:p>
        </p:txBody>
      </p:sp>
      <p:sp>
        <p:nvSpPr>
          <p:cNvPr id="12" name="Subtitle 4"/>
          <p:cNvSpPr txBox="1">
            <a:spLocks/>
          </p:cNvSpPr>
          <p:nvPr/>
        </p:nvSpPr>
        <p:spPr>
          <a:xfrm>
            <a:off x="259432" y="3708946"/>
            <a:ext cx="6400800" cy="613397"/>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2800" b="1" dirty="0" smtClean="0">
                <a:solidFill>
                  <a:schemeClr val="tx1"/>
                </a:solidFill>
              </a:rPr>
              <a:t>- Various Legislations </a:t>
            </a:r>
            <a:endParaRPr lang="en-ZA" sz="2800" dirty="0">
              <a:solidFill>
                <a:schemeClr val="tx1"/>
              </a:solidFill>
            </a:endParaRPr>
          </a:p>
        </p:txBody>
      </p:sp>
      <p:sp>
        <p:nvSpPr>
          <p:cNvPr id="13" name="Subtitle 4"/>
          <p:cNvSpPr txBox="1">
            <a:spLocks/>
          </p:cNvSpPr>
          <p:nvPr/>
        </p:nvSpPr>
        <p:spPr>
          <a:xfrm>
            <a:off x="323528" y="4293209"/>
            <a:ext cx="7833102" cy="703994"/>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3000" b="1" dirty="0" smtClean="0">
                <a:solidFill>
                  <a:schemeClr val="tx1"/>
                </a:solidFill>
              </a:rPr>
              <a:t>- Red Tape within the industry: - </a:t>
            </a:r>
          </a:p>
          <a:p>
            <a:pPr algn="l"/>
            <a:endParaRPr lang="en-ZA" sz="2800" dirty="0">
              <a:solidFill>
                <a:schemeClr val="tx1"/>
              </a:solidFill>
            </a:endParaRPr>
          </a:p>
        </p:txBody>
      </p:sp>
      <p:sp>
        <p:nvSpPr>
          <p:cNvPr id="11" name="Subtitle 4"/>
          <p:cNvSpPr txBox="1">
            <a:spLocks/>
          </p:cNvSpPr>
          <p:nvPr/>
        </p:nvSpPr>
        <p:spPr>
          <a:xfrm>
            <a:off x="157429" y="3175643"/>
            <a:ext cx="7632848" cy="61339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2800" b="1" dirty="0" smtClean="0">
                <a:solidFill>
                  <a:schemeClr val="tx1"/>
                </a:solidFill>
              </a:rPr>
              <a:t>-  Finance – industry requires huge capital  </a:t>
            </a:r>
            <a:endParaRPr lang="en-ZA" sz="2800" dirty="0">
              <a:solidFill>
                <a:schemeClr val="tx1"/>
              </a:solidFill>
            </a:endParaRPr>
          </a:p>
        </p:txBody>
      </p:sp>
      <p:sp>
        <p:nvSpPr>
          <p:cNvPr id="16" name="Subtitle 4"/>
          <p:cNvSpPr txBox="1">
            <a:spLocks/>
          </p:cNvSpPr>
          <p:nvPr/>
        </p:nvSpPr>
        <p:spPr>
          <a:xfrm>
            <a:off x="843354" y="4813238"/>
            <a:ext cx="7833102" cy="703994"/>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3000" b="1" dirty="0" smtClean="0">
                <a:solidFill>
                  <a:schemeClr val="tx1"/>
                </a:solidFill>
              </a:rPr>
              <a:t>- Security &amp; Guarantees a huge problem  </a:t>
            </a:r>
          </a:p>
          <a:p>
            <a:pPr algn="l"/>
            <a:endParaRPr lang="en-ZA" sz="2800" dirty="0">
              <a:solidFill>
                <a:schemeClr val="tx1"/>
              </a:solidFill>
            </a:endParaRPr>
          </a:p>
        </p:txBody>
      </p:sp>
      <p:sp>
        <p:nvSpPr>
          <p:cNvPr id="17" name="Subtitle 4"/>
          <p:cNvSpPr txBox="1">
            <a:spLocks/>
          </p:cNvSpPr>
          <p:nvPr/>
        </p:nvSpPr>
        <p:spPr>
          <a:xfrm>
            <a:off x="331440" y="5368069"/>
            <a:ext cx="6400800" cy="613397"/>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2800" b="1" dirty="0" smtClean="0">
                <a:solidFill>
                  <a:schemeClr val="tx1"/>
                </a:solidFill>
              </a:rPr>
              <a:t>- Skills &amp; Empowerment </a:t>
            </a:r>
            <a:endParaRPr lang="en-ZA" sz="2800" dirty="0">
              <a:solidFill>
                <a:schemeClr val="tx1"/>
              </a:solidFill>
            </a:endParaRPr>
          </a:p>
        </p:txBody>
      </p:sp>
    </p:spTree>
    <p:extLst>
      <p:ext uri="{BB962C8B-B14F-4D97-AF65-F5344CB8AC3E}">
        <p14:creationId xmlns:p14="http://schemas.microsoft.com/office/powerpoint/2010/main" val="93683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564904"/>
            <a:ext cx="7272808" cy="504056"/>
          </a:xfrm>
        </p:spPr>
        <p:txBody>
          <a:bodyPr>
            <a:normAutofit fontScale="90000"/>
          </a:bodyPr>
          <a:lstStyle/>
          <a:p>
            <a:pPr algn="l"/>
            <a:r>
              <a:rPr lang="en-ZA" sz="2400" b="1" dirty="0" smtClean="0"/>
              <a:t/>
            </a:r>
            <a:br>
              <a:rPr lang="en-ZA" sz="2400" b="1" dirty="0" smtClean="0"/>
            </a:br>
            <a:endParaRPr lang="en-ZA" sz="24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359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79512" y="1394239"/>
            <a:ext cx="8784976" cy="523220"/>
          </a:xfrm>
          <a:prstGeom prst="rect">
            <a:avLst/>
          </a:prstGeom>
        </p:spPr>
        <p:txBody>
          <a:bodyPr wrap="square">
            <a:spAutoFit/>
          </a:bodyPr>
          <a:lstStyle/>
          <a:p>
            <a:pPr algn="ctr"/>
            <a:r>
              <a:rPr lang="en-US" sz="1400" b="1" dirty="0"/>
              <a:t>The need for entrepreneurs to drive opportunities </a:t>
            </a:r>
            <a:endParaRPr lang="en-US" sz="1400" b="1" dirty="0" smtClean="0"/>
          </a:p>
          <a:p>
            <a:pPr algn="ctr"/>
            <a:r>
              <a:rPr lang="en-US" sz="1400" b="1" dirty="0" smtClean="0"/>
              <a:t>in infrastructure </a:t>
            </a:r>
            <a:r>
              <a:rPr lang="en-US" sz="1400" b="1" dirty="0"/>
              <a:t>development </a:t>
            </a:r>
            <a:endParaRPr lang="en-ZA" sz="1400" dirty="0"/>
          </a:p>
        </p:txBody>
      </p:sp>
      <p:pic>
        <p:nvPicPr>
          <p:cNvPr id="6" name="Picture 5" descr="BAT Log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5437589"/>
            <a:ext cx="1248410" cy="1087755"/>
          </a:xfrm>
          <a:prstGeom prst="rect">
            <a:avLst/>
          </a:prstGeom>
          <a:noFill/>
        </p:spPr>
      </p:pic>
      <p:sp>
        <p:nvSpPr>
          <p:cNvPr id="5" name="Subtitle 4"/>
          <p:cNvSpPr>
            <a:spLocks noGrp="1"/>
          </p:cNvSpPr>
          <p:nvPr>
            <p:ph type="subTitle" idx="1"/>
          </p:nvPr>
        </p:nvSpPr>
        <p:spPr>
          <a:xfrm>
            <a:off x="323528" y="1951507"/>
            <a:ext cx="5357192" cy="613397"/>
          </a:xfrm>
        </p:spPr>
        <p:txBody>
          <a:bodyPr>
            <a:normAutofit/>
          </a:bodyPr>
          <a:lstStyle/>
          <a:p>
            <a:pPr algn="l"/>
            <a:r>
              <a:rPr lang="en-ZA" b="1" dirty="0" smtClean="0">
                <a:solidFill>
                  <a:schemeClr val="tx1"/>
                </a:solidFill>
              </a:rPr>
              <a:t>Challenges:- </a:t>
            </a:r>
            <a:endParaRPr lang="en-ZA" b="1" dirty="0">
              <a:solidFill>
                <a:schemeClr val="tx1"/>
              </a:solidFill>
            </a:endParaRPr>
          </a:p>
        </p:txBody>
      </p:sp>
      <p:sp>
        <p:nvSpPr>
          <p:cNvPr id="8" name="Subtitle 4"/>
          <p:cNvSpPr txBox="1">
            <a:spLocks/>
          </p:cNvSpPr>
          <p:nvPr/>
        </p:nvSpPr>
        <p:spPr>
          <a:xfrm>
            <a:off x="179512" y="2564904"/>
            <a:ext cx="7632848" cy="61339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2800" b="1" dirty="0" smtClean="0">
                <a:solidFill>
                  <a:schemeClr val="tx1"/>
                </a:solidFill>
              </a:rPr>
              <a:t>-  Bringing more black players within the industry </a:t>
            </a:r>
            <a:endParaRPr lang="en-ZA" sz="2800" dirty="0">
              <a:solidFill>
                <a:schemeClr val="tx1"/>
              </a:solidFill>
            </a:endParaRPr>
          </a:p>
        </p:txBody>
      </p:sp>
      <p:sp>
        <p:nvSpPr>
          <p:cNvPr id="12" name="Subtitle 4"/>
          <p:cNvSpPr txBox="1">
            <a:spLocks/>
          </p:cNvSpPr>
          <p:nvPr/>
        </p:nvSpPr>
        <p:spPr>
          <a:xfrm>
            <a:off x="259432" y="3708946"/>
            <a:ext cx="6400800" cy="613397"/>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2800" b="1" dirty="0" smtClean="0">
                <a:solidFill>
                  <a:schemeClr val="tx1"/>
                </a:solidFill>
              </a:rPr>
              <a:t>- Various Legislations </a:t>
            </a:r>
            <a:endParaRPr lang="en-ZA" sz="2800" dirty="0">
              <a:solidFill>
                <a:schemeClr val="tx1"/>
              </a:solidFill>
            </a:endParaRPr>
          </a:p>
        </p:txBody>
      </p:sp>
      <p:sp>
        <p:nvSpPr>
          <p:cNvPr id="13" name="Subtitle 4"/>
          <p:cNvSpPr txBox="1">
            <a:spLocks/>
          </p:cNvSpPr>
          <p:nvPr/>
        </p:nvSpPr>
        <p:spPr>
          <a:xfrm>
            <a:off x="323528" y="4293209"/>
            <a:ext cx="7833102" cy="703994"/>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3000" b="1" dirty="0" smtClean="0">
                <a:solidFill>
                  <a:schemeClr val="tx1"/>
                </a:solidFill>
              </a:rPr>
              <a:t>- Red Tape within the industry: - </a:t>
            </a:r>
          </a:p>
          <a:p>
            <a:pPr algn="l"/>
            <a:endParaRPr lang="en-ZA" sz="2800" dirty="0">
              <a:solidFill>
                <a:schemeClr val="tx1"/>
              </a:solidFill>
            </a:endParaRPr>
          </a:p>
        </p:txBody>
      </p:sp>
      <p:sp>
        <p:nvSpPr>
          <p:cNvPr id="11" name="Subtitle 4"/>
          <p:cNvSpPr txBox="1">
            <a:spLocks/>
          </p:cNvSpPr>
          <p:nvPr/>
        </p:nvSpPr>
        <p:spPr>
          <a:xfrm>
            <a:off x="157429" y="3175643"/>
            <a:ext cx="7632848" cy="61339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2800" b="1" dirty="0" smtClean="0">
                <a:solidFill>
                  <a:schemeClr val="tx1"/>
                </a:solidFill>
              </a:rPr>
              <a:t>-  Finance – industry requires huge capital  </a:t>
            </a:r>
            <a:endParaRPr lang="en-ZA" sz="2800" dirty="0">
              <a:solidFill>
                <a:schemeClr val="tx1"/>
              </a:solidFill>
            </a:endParaRPr>
          </a:p>
        </p:txBody>
      </p:sp>
      <p:sp>
        <p:nvSpPr>
          <p:cNvPr id="16" name="Subtitle 4"/>
          <p:cNvSpPr txBox="1">
            <a:spLocks/>
          </p:cNvSpPr>
          <p:nvPr/>
        </p:nvSpPr>
        <p:spPr>
          <a:xfrm>
            <a:off x="843354" y="4813238"/>
            <a:ext cx="7833102" cy="703994"/>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ZA" sz="3000" b="1" dirty="0" smtClean="0">
                <a:solidFill>
                  <a:schemeClr val="tx1"/>
                </a:solidFill>
              </a:rPr>
              <a:t>- Security &amp; Guarantees a huge problem  </a:t>
            </a:r>
          </a:p>
          <a:p>
            <a:pPr algn="l"/>
            <a:endParaRPr lang="en-ZA" sz="2800" dirty="0">
              <a:solidFill>
                <a:schemeClr val="tx1"/>
              </a:solidFill>
            </a:endParaRPr>
          </a:p>
        </p:txBody>
      </p:sp>
    </p:spTree>
    <p:extLst>
      <p:ext uri="{BB962C8B-B14F-4D97-AF65-F5344CB8AC3E}">
        <p14:creationId xmlns:p14="http://schemas.microsoft.com/office/powerpoint/2010/main" val="4127465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174</Words>
  <Application>Microsoft Office PowerPoint</Application>
  <PresentationFormat>On-screen Show (4:3)</PresentationFormat>
  <Paragraphs>35</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Presenter Chris Magagula Managing Director  Bulk Africa Terminals (Pty) Ltd</vt:lpstr>
      <vt:lpstr>Various Legislations has created positive environment  - MT&amp;SI BEE Charter - The National Ports Act   “National Ports Act Regulation 3 and as stated repeatedly by TNPA) is to   increase black participation in and access to the ports and that the national strategy is to increase broad based black economic empowerment.”     </vt:lpstr>
      <vt:lpstr> </vt:lpstr>
      <vt:lpstr> </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Magagula</dc:creator>
  <cp:lastModifiedBy>Chris Magagula</cp:lastModifiedBy>
  <cp:revision>12</cp:revision>
  <cp:lastPrinted>2014-05-22T10:01:23Z</cp:lastPrinted>
  <dcterms:created xsi:type="dcterms:W3CDTF">2014-05-22T08:42:34Z</dcterms:created>
  <dcterms:modified xsi:type="dcterms:W3CDTF">2014-05-22T10:02:20Z</dcterms:modified>
</cp:coreProperties>
</file>