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9" r:id="rId1"/>
    <p:sldMasterId id="2147483664" r:id="rId2"/>
    <p:sldMasterId id="2147483678" r:id="rId3"/>
  </p:sldMasterIdLst>
  <p:notesMasterIdLst>
    <p:notesMasterId r:id="rId25"/>
  </p:notesMasterIdLst>
  <p:handoutMasterIdLst>
    <p:handoutMasterId r:id="rId26"/>
  </p:handoutMasterIdLst>
  <p:sldIdLst>
    <p:sldId id="256" r:id="rId4"/>
    <p:sldId id="711" r:id="rId5"/>
    <p:sldId id="712" r:id="rId6"/>
    <p:sldId id="723" r:id="rId7"/>
    <p:sldId id="724" r:id="rId8"/>
    <p:sldId id="713" r:id="rId9"/>
    <p:sldId id="717" r:id="rId10"/>
    <p:sldId id="685" r:id="rId11"/>
    <p:sldId id="703" r:id="rId12"/>
    <p:sldId id="704" r:id="rId13"/>
    <p:sldId id="705" r:id="rId14"/>
    <p:sldId id="722" r:id="rId15"/>
    <p:sldId id="706" r:id="rId16"/>
    <p:sldId id="708" r:id="rId17"/>
    <p:sldId id="715" r:id="rId18"/>
    <p:sldId id="716" r:id="rId19"/>
    <p:sldId id="710" r:id="rId20"/>
    <p:sldId id="719" r:id="rId21"/>
    <p:sldId id="720" r:id="rId22"/>
    <p:sldId id="718" r:id="rId23"/>
    <p:sldId id="702" r:id="rId24"/>
  </p:sldIdLst>
  <p:sldSz cx="9144000" cy="6858000" type="screen4x3"/>
  <p:notesSz cx="6797675" cy="9926638"/>
  <p:defaultTextStyle>
    <a:defPPr>
      <a:defRPr lang="en-GB"/>
    </a:defPPr>
    <a:lvl1pPr algn="l" rtl="0" fontAlgn="base">
      <a:spcBef>
        <a:spcPct val="0"/>
      </a:spcBef>
      <a:spcAft>
        <a:spcPct val="0"/>
      </a:spcAft>
      <a:defRPr sz="2400" kern="1200">
        <a:solidFill>
          <a:schemeClr val="tx1"/>
        </a:solidFill>
        <a:latin typeface="Arial" charset="0"/>
        <a:ea typeface="+mn-ea"/>
        <a:cs typeface="Arial" charset="0"/>
      </a:defRPr>
    </a:lvl1pPr>
    <a:lvl2pPr marL="457200" algn="l" rtl="0" fontAlgn="base">
      <a:spcBef>
        <a:spcPct val="0"/>
      </a:spcBef>
      <a:spcAft>
        <a:spcPct val="0"/>
      </a:spcAft>
      <a:defRPr sz="2400" kern="1200">
        <a:solidFill>
          <a:schemeClr val="tx1"/>
        </a:solidFill>
        <a:latin typeface="Arial" charset="0"/>
        <a:ea typeface="+mn-ea"/>
        <a:cs typeface="Arial" charset="0"/>
      </a:defRPr>
    </a:lvl2pPr>
    <a:lvl3pPr marL="914400" algn="l" rtl="0" fontAlgn="base">
      <a:spcBef>
        <a:spcPct val="0"/>
      </a:spcBef>
      <a:spcAft>
        <a:spcPct val="0"/>
      </a:spcAft>
      <a:defRPr sz="2400" kern="1200">
        <a:solidFill>
          <a:schemeClr val="tx1"/>
        </a:solidFill>
        <a:latin typeface="Arial" charset="0"/>
        <a:ea typeface="+mn-ea"/>
        <a:cs typeface="Arial" charset="0"/>
      </a:defRPr>
    </a:lvl3pPr>
    <a:lvl4pPr marL="1371600" algn="l" rtl="0" fontAlgn="base">
      <a:spcBef>
        <a:spcPct val="0"/>
      </a:spcBef>
      <a:spcAft>
        <a:spcPct val="0"/>
      </a:spcAft>
      <a:defRPr sz="2400" kern="1200">
        <a:solidFill>
          <a:schemeClr val="tx1"/>
        </a:solidFill>
        <a:latin typeface="Arial" charset="0"/>
        <a:ea typeface="+mn-ea"/>
        <a:cs typeface="Arial" charset="0"/>
      </a:defRPr>
    </a:lvl4pPr>
    <a:lvl5pPr marL="1828800" algn="l" rtl="0" fontAlgn="base">
      <a:spcBef>
        <a:spcPct val="0"/>
      </a:spcBef>
      <a:spcAft>
        <a:spcPct val="0"/>
      </a:spcAft>
      <a:defRPr sz="2400" kern="1200">
        <a:solidFill>
          <a:schemeClr val="tx1"/>
        </a:solidFill>
        <a:latin typeface="Arial" charset="0"/>
        <a:ea typeface="+mn-ea"/>
        <a:cs typeface="Arial" charset="0"/>
      </a:defRPr>
    </a:lvl5pPr>
    <a:lvl6pPr marL="2286000" algn="l" defTabSz="914400" rtl="0" eaLnBrk="1" latinLnBrk="0" hangingPunct="1">
      <a:defRPr sz="2400" kern="1200">
        <a:solidFill>
          <a:schemeClr val="tx1"/>
        </a:solidFill>
        <a:latin typeface="Arial" charset="0"/>
        <a:ea typeface="+mn-ea"/>
        <a:cs typeface="Arial" charset="0"/>
      </a:defRPr>
    </a:lvl6pPr>
    <a:lvl7pPr marL="2743200" algn="l" defTabSz="914400" rtl="0" eaLnBrk="1" latinLnBrk="0" hangingPunct="1">
      <a:defRPr sz="2400" kern="1200">
        <a:solidFill>
          <a:schemeClr val="tx1"/>
        </a:solidFill>
        <a:latin typeface="Arial" charset="0"/>
        <a:ea typeface="+mn-ea"/>
        <a:cs typeface="Arial" charset="0"/>
      </a:defRPr>
    </a:lvl7pPr>
    <a:lvl8pPr marL="3200400" algn="l" defTabSz="914400" rtl="0" eaLnBrk="1" latinLnBrk="0" hangingPunct="1">
      <a:defRPr sz="2400" kern="1200">
        <a:solidFill>
          <a:schemeClr val="tx1"/>
        </a:solidFill>
        <a:latin typeface="Arial" charset="0"/>
        <a:ea typeface="+mn-ea"/>
        <a:cs typeface="Arial" charset="0"/>
      </a:defRPr>
    </a:lvl8pPr>
    <a:lvl9pPr marL="3657600" algn="l" defTabSz="914400" rtl="0" eaLnBrk="1" latinLnBrk="0" hangingPunct="1">
      <a:defRPr sz="24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AEAEB"/>
    <a:srgbClr val="FFBF0F"/>
    <a:srgbClr val="01415B"/>
    <a:srgbClr val="C3261F"/>
    <a:srgbClr val="D8D8D7"/>
    <a:srgbClr val="0066CC"/>
    <a:srgbClr val="008080"/>
    <a:srgbClr val="FF66FF"/>
    <a:srgbClr val="E3FFAB"/>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88983" autoAdjust="0"/>
  </p:normalViewPr>
  <p:slideViewPr>
    <p:cSldViewPr>
      <p:cViewPr>
        <p:scale>
          <a:sx n="70" d="100"/>
          <a:sy n="70" d="100"/>
        </p:scale>
        <p:origin x="-1974" y="-5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48" d="100"/>
          <a:sy n="48" d="100"/>
        </p:scale>
        <p:origin x="-1986" y="-114"/>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diagrams/_rels/data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image" Target="../media/image22.jpeg"/><Relationship Id="rId4" Type="http://schemas.openxmlformats.org/officeDocument/2006/relationships/image" Target="../media/image25.jpeg"/></Relationships>
</file>

<file path=ppt/diagrams/_rels/data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image" Target="../media/image26.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42983F-B130-4BBD-B890-FBB2FDC039F3}"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US"/>
        </a:p>
      </dgm:t>
    </dgm:pt>
    <dgm:pt modelId="{ECAB41F6-659F-432C-9940-42F26E01A606}">
      <dgm:prSet phldrT="[Text]" custT="1"/>
      <dgm:spPr>
        <a:solidFill>
          <a:srgbClr val="D8D8D7"/>
        </a:solidFill>
      </dgm:spPr>
      <dgm:t>
        <a:bodyPr/>
        <a:lstStyle/>
        <a:p>
          <a:r>
            <a:rPr lang="en-GB" sz="1600" dirty="0" smtClean="0">
              <a:solidFill>
                <a:srgbClr val="01415B"/>
              </a:solidFill>
              <a:latin typeface="+mj-lt"/>
            </a:rPr>
            <a:t>IDC was </a:t>
          </a:r>
          <a:r>
            <a:rPr lang="en-GB" sz="1600" dirty="0" smtClean="0">
              <a:solidFill>
                <a:srgbClr val="800000"/>
              </a:solidFill>
              <a:latin typeface="+mj-lt"/>
            </a:rPr>
            <a:t>established in 1940</a:t>
          </a:r>
          <a:r>
            <a:rPr lang="en-GB" sz="1600" dirty="0" smtClean="0">
              <a:solidFill>
                <a:srgbClr val="01415B"/>
              </a:solidFill>
              <a:latin typeface="+mj-lt"/>
            </a:rPr>
            <a:t> with the aim of developing South African industry through the Industrial Development Corporation Act (No. 22 of 1940)</a:t>
          </a:r>
          <a:endParaRPr lang="en-US" sz="1600" dirty="0"/>
        </a:p>
      </dgm:t>
    </dgm:pt>
    <dgm:pt modelId="{EBA012D1-B63C-4D09-9F65-BE2B40744304}" type="parTrans" cxnId="{CFA59043-AA7B-4B64-8892-F46DA2AA10CB}">
      <dgm:prSet/>
      <dgm:spPr/>
      <dgm:t>
        <a:bodyPr/>
        <a:lstStyle/>
        <a:p>
          <a:endParaRPr lang="en-US"/>
        </a:p>
      </dgm:t>
    </dgm:pt>
    <dgm:pt modelId="{6E4D6C6D-050F-40C4-9E10-F0D9C0CC83CD}" type="sibTrans" cxnId="{CFA59043-AA7B-4B64-8892-F46DA2AA10CB}">
      <dgm:prSet/>
      <dgm:spPr/>
      <dgm:t>
        <a:bodyPr/>
        <a:lstStyle/>
        <a:p>
          <a:endParaRPr lang="en-US"/>
        </a:p>
      </dgm:t>
    </dgm:pt>
    <dgm:pt modelId="{0A10FEE5-735A-45D6-B8AD-67656FDFC9B0}">
      <dgm:prSet phldrT="[Text]" custT="1"/>
      <dgm:spPr>
        <a:solidFill>
          <a:srgbClr val="D8D8D7"/>
        </a:solidFill>
      </dgm:spPr>
      <dgm:t>
        <a:bodyPr/>
        <a:lstStyle/>
        <a:p>
          <a:r>
            <a:rPr lang="en-US" sz="1600" dirty="0" smtClean="0">
              <a:solidFill>
                <a:srgbClr val="01415B"/>
              </a:solidFill>
              <a:latin typeface="+mj-lt"/>
            </a:rPr>
            <a:t>The </a:t>
          </a:r>
          <a:r>
            <a:rPr lang="en-US" sz="1600" dirty="0" smtClean="0">
              <a:solidFill>
                <a:srgbClr val="800000"/>
              </a:solidFill>
              <a:latin typeface="+mj-lt"/>
            </a:rPr>
            <a:t>vision</a:t>
          </a:r>
          <a:r>
            <a:rPr lang="en-US" sz="1600" dirty="0" smtClean="0">
              <a:solidFill>
                <a:srgbClr val="01415B"/>
              </a:solidFill>
              <a:latin typeface="+mj-lt"/>
            </a:rPr>
            <a:t> of the IDC is to be the primary source of </a:t>
          </a:r>
          <a:r>
            <a:rPr lang="en-US" sz="1600" dirty="0" smtClean="0">
              <a:solidFill>
                <a:srgbClr val="800000"/>
              </a:solidFill>
              <a:latin typeface="+mj-lt"/>
            </a:rPr>
            <a:t>commercially sustainable industrial development and innovation</a:t>
          </a:r>
          <a:r>
            <a:rPr lang="en-US" sz="1600" dirty="0" smtClean="0">
              <a:solidFill>
                <a:srgbClr val="01415B"/>
              </a:solidFill>
              <a:latin typeface="+mj-lt"/>
            </a:rPr>
            <a:t> to the benefit of South Africa and the rest of the African continent;</a:t>
          </a:r>
          <a:endParaRPr lang="en-US" sz="1600" dirty="0"/>
        </a:p>
      </dgm:t>
    </dgm:pt>
    <dgm:pt modelId="{C8B2E31A-B012-48F3-A719-8057BFC08604}" type="parTrans" cxnId="{88872EFD-3CC9-4573-B6B5-21F37152F70E}">
      <dgm:prSet/>
      <dgm:spPr/>
      <dgm:t>
        <a:bodyPr/>
        <a:lstStyle/>
        <a:p>
          <a:endParaRPr lang="en-US"/>
        </a:p>
      </dgm:t>
    </dgm:pt>
    <dgm:pt modelId="{711731AC-8633-42DF-995D-3F932BE69E73}" type="sibTrans" cxnId="{88872EFD-3CC9-4573-B6B5-21F37152F70E}">
      <dgm:prSet/>
      <dgm:spPr/>
      <dgm:t>
        <a:bodyPr/>
        <a:lstStyle/>
        <a:p>
          <a:endParaRPr lang="en-US"/>
        </a:p>
      </dgm:t>
    </dgm:pt>
    <dgm:pt modelId="{242BD491-ED2B-497A-BE18-73706B7005BB}">
      <dgm:prSet phldrT="[Text]" custT="1"/>
      <dgm:spPr>
        <a:solidFill>
          <a:srgbClr val="D8D8D7"/>
        </a:solidFill>
      </dgm:spPr>
      <dgm:t>
        <a:bodyPr/>
        <a:lstStyle/>
        <a:p>
          <a:r>
            <a:rPr lang="en-US" sz="1600" dirty="0" smtClean="0">
              <a:solidFill>
                <a:srgbClr val="01415B"/>
              </a:solidFill>
              <a:latin typeface="+mj-lt"/>
            </a:rPr>
            <a:t>The IDC is a </a:t>
          </a:r>
          <a:r>
            <a:rPr lang="en-US" sz="1600" dirty="0" smtClean="0">
              <a:solidFill>
                <a:srgbClr val="800000"/>
              </a:solidFill>
              <a:latin typeface="+mj-lt"/>
            </a:rPr>
            <a:t>self-financing</a:t>
          </a:r>
          <a:r>
            <a:rPr lang="en-US" sz="1600" dirty="0" smtClean="0">
              <a:solidFill>
                <a:srgbClr val="01415B"/>
              </a:solidFill>
              <a:latin typeface="+mj-lt"/>
            </a:rPr>
            <a:t> national development finance institution whose primary objectives are to contribute to the generation of </a:t>
          </a:r>
          <a:r>
            <a:rPr lang="en-US" sz="1600" dirty="0" smtClean="0">
              <a:solidFill>
                <a:srgbClr val="800000"/>
              </a:solidFill>
              <a:latin typeface="+mj-lt"/>
            </a:rPr>
            <a:t>balanced, sustainable economic growth</a:t>
          </a:r>
          <a:r>
            <a:rPr lang="en-US" sz="1600" dirty="0" smtClean="0">
              <a:solidFill>
                <a:srgbClr val="01415B"/>
              </a:solidFill>
              <a:latin typeface="+mj-lt"/>
            </a:rPr>
            <a:t> in Africa and to the economic empowerment of the South African population, thereby promoting the economic prosperity of all citizens.</a:t>
          </a:r>
          <a:endParaRPr lang="en-US" sz="1600" dirty="0"/>
        </a:p>
      </dgm:t>
    </dgm:pt>
    <dgm:pt modelId="{3B76A23F-7AF8-424B-AF42-0F68F7D7F721}" type="parTrans" cxnId="{F7E1FA85-92B7-4A08-B11B-E4820F51444A}">
      <dgm:prSet/>
      <dgm:spPr/>
      <dgm:t>
        <a:bodyPr/>
        <a:lstStyle/>
        <a:p>
          <a:endParaRPr lang="en-US"/>
        </a:p>
      </dgm:t>
    </dgm:pt>
    <dgm:pt modelId="{21A34F88-D975-43EA-A1AE-E2F8188CCCDC}" type="sibTrans" cxnId="{F7E1FA85-92B7-4A08-B11B-E4820F51444A}">
      <dgm:prSet/>
      <dgm:spPr/>
      <dgm:t>
        <a:bodyPr/>
        <a:lstStyle/>
        <a:p>
          <a:endParaRPr lang="en-US"/>
        </a:p>
      </dgm:t>
    </dgm:pt>
    <dgm:pt modelId="{4CC7A5D0-9397-4C69-8B09-96D154C044E9}">
      <dgm:prSet phldrT="[Text]" custT="1"/>
      <dgm:spPr>
        <a:solidFill>
          <a:srgbClr val="D8D8D7"/>
        </a:solidFill>
      </dgm:spPr>
      <dgm:t>
        <a:bodyPr/>
        <a:lstStyle/>
        <a:p>
          <a:r>
            <a:rPr lang="en-US" sz="1600" dirty="0" smtClean="0">
              <a:solidFill>
                <a:srgbClr val="01415B"/>
              </a:solidFill>
              <a:latin typeface="+mj-lt"/>
            </a:rPr>
            <a:t>The IDC achieves this by </a:t>
          </a:r>
          <a:r>
            <a:rPr lang="en-US" sz="1600" dirty="0" smtClean="0">
              <a:solidFill>
                <a:srgbClr val="800000"/>
              </a:solidFill>
              <a:latin typeface="+mj-lt"/>
            </a:rPr>
            <a:t>promoting entrepreneurship </a:t>
          </a:r>
          <a:r>
            <a:rPr lang="en-US" sz="1600" dirty="0" smtClean="0">
              <a:solidFill>
                <a:srgbClr val="01415B"/>
              </a:solidFill>
              <a:latin typeface="+mj-lt"/>
            </a:rPr>
            <a:t>through the </a:t>
          </a:r>
          <a:r>
            <a:rPr lang="en-US" sz="1600" dirty="0" smtClean="0">
              <a:solidFill>
                <a:srgbClr val="800000"/>
              </a:solidFill>
              <a:latin typeface="+mj-lt"/>
            </a:rPr>
            <a:t>building of competitive industries and enterprises</a:t>
          </a:r>
          <a:r>
            <a:rPr lang="en-US" sz="1600" dirty="0" smtClean="0">
              <a:solidFill>
                <a:srgbClr val="01415B"/>
              </a:solidFill>
              <a:latin typeface="+mj-lt"/>
            </a:rPr>
            <a:t> based on </a:t>
          </a:r>
          <a:r>
            <a:rPr lang="en-US" sz="1600" dirty="0" smtClean="0">
              <a:solidFill>
                <a:srgbClr val="800000"/>
              </a:solidFill>
              <a:latin typeface="+mj-lt"/>
            </a:rPr>
            <a:t>sound business principles</a:t>
          </a:r>
          <a:r>
            <a:rPr lang="en-US" sz="1600" dirty="0" smtClean="0">
              <a:solidFill>
                <a:srgbClr val="01415B"/>
              </a:solidFill>
              <a:latin typeface="+mj-lt"/>
            </a:rPr>
            <a:t>.</a:t>
          </a:r>
          <a:endParaRPr lang="en-US" sz="1600" dirty="0"/>
        </a:p>
      </dgm:t>
    </dgm:pt>
    <dgm:pt modelId="{B8C6D93B-24CB-4A3A-AD9A-A1D4188D7F96}" type="parTrans" cxnId="{2ADCB27B-EC85-4C6F-B46C-70B5620DE589}">
      <dgm:prSet/>
      <dgm:spPr/>
      <dgm:t>
        <a:bodyPr/>
        <a:lstStyle/>
        <a:p>
          <a:endParaRPr lang="en-US"/>
        </a:p>
      </dgm:t>
    </dgm:pt>
    <dgm:pt modelId="{A21CB1FB-0D89-4AD8-BAB0-1948055638EB}" type="sibTrans" cxnId="{2ADCB27B-EC85-4C6F-B46C-70B5620DE589}">
      <dgm:prSet/>
      <dgm:spPr/>
      <dgm:t>
        <a:bodyPr/>
        <a:lstStyle/>
        <a:p>
          <a:endParaRPr lang="en-US"/>
        </a:p>
      </dgm:t>
    </dgm:pt>
    <dgm:pt modelId="{90B091FD-066D-4CC0-8783-D45F588B7190}">
      <dgm:prSet phldrT="[Text]" custT="1"/>
      <dgm:spPr>
        <a:solidFill>
          <a:srgbClr val="D8D8D7"/>
        </a:solidFill>
      </dgm:spPr>
      <dgm:t>
        <a:bodyPr/>
        <a:lstStyle/>
        <a:p>
          <a:r>
            <a:rPr lang="en-US" sz="1600" dirty="0" smtClean="0">
              <a:solidFill>
                <a:srgbClr val="800000"/>
              </a:solidFill>
              <a:latin typeface="+mj-lt"/>
            </a:rPr>
            <a:t>IDC pays income tax </a:t>
          </a:r>
          <a:r>
            <a:rPr lang="en-US" sz="1600" dirty="0" smtClean="0">
              <a:solidFill>
                <a:srgbClr val="01415B"/>
              </a:solidFill>
              <a:latin typeface="+mj-lt"/>
            </a:rPr>
            <a:t>at corporate rates and </a:t>
          </a:r>
          <a:r>
            <a:rPr lang="en-US" sz="1600" dirty="0" smtClean="0">
              <a:solidFill>
                <a:srgbClr val="800000"/>
              </a:solidFill>
              <a:latin typeface="+mj-lt"/>
            </a:rPr>
            <a:t>dividends</a:t>
          </a:r>
          <a:r>
            <a:rPr lang="en-US" sz="1600" dirty="0" smtClean="0">
              <a:solidFill>
                <a:srgbClr val="01415B"/>
              </a:solidFill>
              <a:latin typeface="+mj-lt"/>
            </a:rPr>
            <a:t> to the shareholder.</a:t>
          </a:r>
          <a:endParaRPr lang="en-US" sz="1600" dirty="0"/>
        </a:p>
      </dgm:t>
    </dgm:pt>
    <dgm:pt modelId="{EE10BBEE-E4A9-4831-97B4-A244B69242EA}" type="parTrans" cxnId="{809187CF-E47E-4ACF-81F4-730F75D811BF}">
      <dgm:prSet/>
      <dgm:spPr/>
      <dgm:t>
        <a:bodyPr/>
        <a:lstStyle/>
        <a:p>
          <a:endParaRPr lang="en-US"/>
        </a:p>
      </dgm:t>
    </dgm:pt>
    <dgm:pt modelId="{E40AE2D4-F16B-41E9-ABB8-B4E88D367989}" type="sibTrans" cxnId="{809187CF-E47E-4ACF-81F4-730F75D811BF}">
      <dgm:prSet/>
      <dgm:spPr/>
      <dgm:t>
        <a:bodyPr/>
        <a:lstStyle/>
        <a:p>
          <a:endParaRPr lang="en-US"/>
        </a:p>
      </dgm:t>
    </dgm:pt>
    <dgm:pt modelId="{62609D3F-30A7-402E-A144-69DA3DFDE983}" type="pres">
      <dgm:prSet presAssocID="{8742983F-B130-4BBD-B890-FBB2FDC039F3}" presName="diagram" presStyleCnt="0">
        <dgm:presLayoutVars>
          <dgm:dir/>
          <dgm:resizeHandles val="exact"/>
        </dgm:presLayoutVars>
      </dgm:prSet>
      <dgm:spPr/>
      <dgm:t>
        <a:bodyPr/>
        <a:lstStyle/>
        <a:p>
          <a:endParaRPr lang="en-US"/>
        </a:p>
      </dgm:t>
    </dgm:pt>
    <dgm:pt modelId="{B8256855-14E2-4696-A013-FF7A61BD36B7}" type="pres">
      <dgm:prSet presAssocID="{ECAB41F6-659F-432C-9940-42F26E01A606}" presName="node" presStyleLbl="node1" presStyleIdx="0" presStyleCnt="5" custScaleX="433123">
        <dgm:presLayoutVars>
          <dgm:bulletEnabled val="1"/>
        </dgm:presLayoutVars>
      </dgm:prSet>
      <dgm:spPr/>
      <dgm:t>
        <a:bodyPr/>
        <a:lstStyle/>
        <a:p>
          <a:endParaRPr lang="en-US"/>
        </a:p>
      </dgm:t>
    </dgm:pt>
    <dgm:pt modelId="{87DD0B90-53A8-4B76-AAA6-CC5511E28A3A}" type="pres">
      <dgm:prSet presAssocID="{6E4D6C6D-050F-40C4-9E10-F0D9C0CC83CD}" presName="sibTrans" presStyleCnt="0"/>
      <dgm:spPr/>
    </dgm:pt>
    <dgm:pt modelId="{F83D41F3-9123-49E8-AB74-C39D34033ADD}" type="pres">
      <dgm:prSet presAssocID="{0A10FEE5-735A-45D6-B8AD-67656FDFC9B0}" presName="node" presStyleLbl="node1" presStyleIdx="1" presStyleCnt="5" custScaleX="433123">
        <dgm:presLayoutVars>
          <dgm:bulletEnabled val="1"/>
        </dgm:presLayoutVars>
      </dgm:prSet>
      <dgm:spPr/>
      <dgm:t>
        <a:bodyPr/>
        <a:lstStyle/>
        <a:p>
          <a:endParaRPr lang="en-US"/>
        </a:p>
      </dgm:t>
    </dgm:pt>
    <dgm:pt modelId="{17C37E3D-2893-4115-8A12-255F3645EF9C}" type="pres">
      <dgm:prSet presAssocID="{711731AC-8633-42DF-995D-3F932BE69E73}" presName="sibTrans" presStyleCnt="0"/>
      <dgm:spPr/>
    </dgm:pt>
    <dgm:pt modelId="{3B29359F-8F64-4DE5-B6CB-5F1B97FAF89B}" type="pres">
      <dgm:prSet presAssocID="{242BD491-ED2B-497A-BE18-73706B7005BB}" presName="node" presStyleLbl="node1" presStyleIdx="2" presStyleCnt="5" custScaleX="433123">
        <dgm:presLayoutVars>
          <dgm:bulletEnabled val="1"/>
        </dgm:presLayoutVars>
      </dgm:prSet>
      <dgm:spPr/>
      <dgm:t>
        <a:bodyPr/>
        <a:lstStyle/>
        <a:p>
          <a:endParaRPr lang="en-US"/>
        </a:p>
      </dgm:t>
    </dgm:pt>
    <dgm:pt modelId="{14DE54A8-1B7D-4DCC-AFB7-F8F4C0B8F759}" type="pres">
      <dgm:prSet presAssocID="{21A34F88-D975-43EA-A1AE-E2F8188CCCDC}" presName="sibTrans" presStyleCnt="0"/>
      <dgm:spPr/>
    </dgm:pt>
    <dgm:pt modelId="{3B714DDA-9C59-4DC6-8101-399040842591}" type="pres">
      <dgm:prSet presAssocID="{4CC7A5D0-9397-4C69-8B09-96D154C044E9}" presName="node" presStyleLbl="node1" presStyleIdx="3" presStyleCnt="5" custScaleX="433123">
        <dgm:presLayoutVars>
          <dgm:bulletEnabled val="1"/>
        </dgm:presLayoutVars>
      </dgm:prSet>
      <dgm:spPr/>
      <dgm:t>
        <a:bodyPr/>
        <a:lstStyle/>
        <a:p>
          <a:endParaRPr lang="en-US"/>
        </a:p>
      </dgm:t>
    </dgm:pt>
    <dgm:pt modelId="{31775657-74F5-44F2-BB10-692F55CBFF31}" type="pres">
      <dgm:prSet presAssocID="{A21CB1FB-0D89-4AD8-BAB0-1948055638EB}" presName="sibTrans" presStyleCnt="0"/>
      <dgm:spPr/>
    </dgm:pt>
    <dgm:pt modelId="{9673BFCF-9140-4FBE-9482-E96632DB14F8}" type="pres">
      <dgm:prSet presAssocID="{90B091FD-066D-4CC0-8783-D45F588B7190}" presName="node" presStyleLbl="node1" presStyleIdx="4" presStyleCnt="5" custScaleX="433123">
        <dgm:presLayoutVars>
          <dgm:bulletEnabled val="1"/>
        </dgm:presLayoutVars>
      </dgm:prSet>
      <dgm:spPr/>
      <dgm:t>
        <a:bodyPr/>
        <a:lstStyle/>
        <a:p>
          <a:endParaRPr lang="en-US"/>
        </a:p>
      </dgm:t>
    </dgm:pt>
  </dgm:ptLst>
  <dgm:cxnLst>
    <dgm:cxn modelId="{F85B2DA2-D3E1-4B6F-B3EF-94C4429D11D0}" type="presOf" srcId="{242BD491-ED2B-497A-BE18-73706B7005BB}" destId="{3B29359F-8F64-4DE5-B6CB-5F1B97FAF89B}" srcOrd="0" destOrd="0" presId="urn:microsoft.com/office/officeart/2005/8/layout/default#1"/>
    <dgm:cxn modelId="{88872EFD-3CC9-4573-B6B5-21F37152F70E}" srcId="{8742983F-B130-4BBD-B890-FBB2FDC039F3}" destId="{0A10FEE5-735A-45D6-B8AD-67656FDFC9B0}" srcOrd="1" destOrd="0" parTransId="{C8B2E31A-B012-48F3-A719-8057BFC08604}" sibTransId="{711731AC-8633-42DF-995D-3F932BE69E73}"/>
    <dgm:cxn modelId="{809187CF-E47E-4ACF-81F4-730F75D811BF}" srcId="{8742983F-B130-4BBD-B890-FBB2FDC039F3}" destId="{90B091FD-066D-4CC0-8783-D45F588B7190}" srcOrd="4" destOrd="0" parTransId="{EE10BBEE-E4A9-4831-97B4-A244B69242EA}" sibTransId="{E40AE2D4-F16B-41E9-ABB8-B4E88D367989}"/>
    <dgm:cxn modelId="{2ADCB27B-EC85-4C6F-B46C-70B5620DE589}" srcId="{8742983F-B130-4BBD-B890-FBB2FDC039F3}" destId="{4CC7A5D0-9397-4C69-8B09-96D154C044E9}" srcOrd="3" destOrd="0" parTransId="{B8C6D93B-24CB-4A3A-AD9A-A1D4188D7F96}" sibTransId="{A21CB1FB-0D89-4AD8-BAB0-1948055638EB}"/>
    <dgm:cxn modelId="{8A5BFB05-F91B-48A0-9EB9-E081E85C2E42}" type="presOf" srcId="{4CC7A5D0-9397-4C69-8B09-96D154C044E9}" destId="{3B714DDA-9C59-4DC6-8101-399040842591}" srcOrd="0" destOrd="0" presId="urn:microsoft.com/office/officeart/2005/8/layout/default#1"/>
    <dgm:cxn modelId="{F7E1FA85-92B7-4A08-B11B-E4820F51444A}" srcId="{8742983F-B130-4BBD-B890-FBB2FDC039F3}" destId="{242BD491-ED2B-497A-BE18-73706B7005BB}" srcOrd="2" destOrd="0" parTransId="{3B76A23F-7AF8-424B-AF42-0F68F7D7F721}" sibTransId="{21A34F88-D975-43EA-A1AE-E2F8188CCCDC}"/>
    <dgm:cxn modelId="{55492B1C-3ABD-465A-96FE-17B9E316867E}" type="presOf" srcId="{8742983F-B130-4BBD-B890-FBB2FDC039F3}" destId="{62609D3F-30A7-402E-A144-69DA3DFDE983}" srcOrd="0" destOrd="0" presId="urn:microsoft.com/office/officeart/2005/8/layout/default#1"/>
    <dgm:cxn modelId="{CFA59043-AA7B-4B64-8892-F46DA2AA10CB}" srcId="{8742983F-B130-4BBD-B890-FBB2FDC039F3}" destId="{ECAB41F6-659F-432C-9940-42F26E01A606}" srcOrd="0" destOrd="0" parTransId="{EBA012D1-B63C-4D09-9F65-BE2B40744304}" sibTransId="{6E4D6C6D-050F-40C4-9E10-F0D9C0CC83CD}"/>
    <dgm:cxn modelId="{0FA2DE4D-C280-4195-ADDA-B4698C034A0B}" type="presOf" srcId="{ECAB41F6-659F-432C-9940-42F26E01A606}" destId="{B8256855-14E2-4696-A013-FF7A61BD36B7}" srcOrd="0" destOrd="0" presId="urn:microsoft.com/office/officeart/2005/8/layout/default#1"/>
    <dgm:cxn modelId="{B64A4DBE-8919-4FFD-9B25-0BDD9E4A92E2}" type="presOf" srcId="{0A10FEE5-735A-45D6-B8AD-67656FDFC9B0}" destId="{F83D41F3-9123-49E8-AB74-C39D34033ADD}" srcOrd="0" destOrd="0" presId="urn:microsoft.com/office/officeart/2005/8/layout/default#1"/>
    <dgm:cxn modelId="{476017E2-E574-4098-AD71-01963A78F61D}" type="presOf" srcId="{90B091FD-066D-4CC0-8783-D45F588B7190}" destId="{9673BFCF-9140-4FBE-9482-E96632DB14F8}" srcOrd="0" destOrd="0" presId="urn:microsoft.com/office/officeart/2005/8/layout/default#1"/>
    <dgm:cxn modelId="{48440B43-B1D7-49AE-BA6B-27AC77BCEE15}" type="presParOf" srcId="{62609D3F-30A7-402E-A144-69DA3DFDE983}" destId="{B8256855-14E2-4696-A013-FF7A61BD36B7}" srcOrd="0" destOrd="0" presId="urn:microsoft.com/office/officeart/2005/8/layout/default#1"/>
    <dgm:cxn modelId="{618C990D-F87A-4E40-998C-D5E03AB94592}" type="presParOf" srcId="{62609D3F-30A7-402E-A144-69DA3DFDE983}" destId="{87DD0B90-53A8-4B76-AAA6-CC5511E28A3A}" srcOrd="1" destOrd="0" presId="urn:microsoft.com/office/officeart/2005/8/layout/default#1"/>
    <dgm:cxn modelId="{12A1C81C-C4B2-4711-A445-5E234B3F548E}" type="presParOf" srcId="{62609D3F-30A7-402E-A144-69DA3DFDE983}" destId="{F83D41F3-9123-49E8-AB74-C39D34033ADD}" srcOrd="2" destOrd="0" presId="urn:microsoft.com/office/officeart/2005/8/layout/default#1"/>
    <dgm:cxn modelId="{653AB38B-214F-483F-AC6B-CFC95AC4DF40}" type="presParOf" srcId="{62609D3F-30A7-402E-A144-69DA3DFDE983}" destId="{17C37E3D-2893-4115-8A12-255F3645EF9C}" srcOrd="3" destOrd="0" presId="urn:microsoft.com/office/officeart/2005/8/layout/default#1"/>
    <dgm:cxn modelId="{3A49EF9D-6579-4E14-9476-93CF4CCFCFAA}" type="presParOf" srcId="{62609D3F-30A7-402E-A144-69DA3DFDE983}" destId="{3B29359F-8F64-4DE5-B6CB-5F1B97FAF89B}" srcOrd="4" destOrd="0" presId="urn:microsoft.com/office/officeart/2005/8/layout/default#1"/>
    <dgm:cxn modelId="{109E06AE-B99E-40B5-9D01-B0B1C24650A8}" type="presParOf" srcId="{62609D3F-30A7-402E-A144-69DA3DFDE983}" destId="{14DE54A8-1B7D-4DCC-AFB7-F8F4C0B8F759}" srcOrd="5" destOrd="0" presId="urn:microsoft.com/office/officeart/2005/8/layout/default#1"/>
    <dgm:cxn modelId="{79B08DA3-89ED-4432-9FF9-0E05E59651FD}" type="presParOf" srcId="{62609D3F-30A7-402E-A144-69DA3DFDE983}" destId="{3B714DDA-9C59-4DC6-8101-399040842591}" srcOrd="6" destOrd="0" presId="urn:microsoft.com/office/officeart/2005/8/layout/default#1"/>
    <dgm:cxn modelId="{4B617029-5CB8-43F9-A9D1-AD2A4CF47D2C}" type="presParOf" srcId="{62609D3F-30A7-402E-A144-69DA3DFDE983}" destId="{31775657-74F5-44F2-BB10-692F55CBFF31}" srcOrd="7" destOrd="0" presId="urn:microsoft.com/office/officeart/2005/8/layout/default#1"/>
    <dgm:cxn modelId="{3317426F-E84F-4113-A3A3-1D5F3086862E}" type="presParOf" srcId="{62609D3F-30A7-402E-A144-69DA3DFDE983}" destId="{9673BFCF-9140-4FBE-9482-E96632DB14F8}" srcOrd="8" destOrd="0" presId="urn:microsoft.com/office/officeart/2005/8/layout/defaul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4D8CD5-AC17-4F7A-9356-1E4D9431F5C0}" type="doc">
      <dgm:prSet loTypeId="urn:diagrams.loki3.com/BracketList+Icon" loCatId="list" qsTypeId="urn:microsoft.com/office/officeart/2005/8/quickstyle/simple1" qsCatId="simple" csTypeId="urn:microsoft.com/office/officeart/2005/8/colors/accent1_2" csCatId="accent1" phldr="1"/>
      <dgm:spPr/>
      <dgm:t>
        <a:bodyPr/>
        <a:lstStyle/>
        <a:p>
          <a:endParaRPr lang="en-US"/>
        </a:p>
      </dgm:t>
    </dgm:pt>
    <dgm:pt modelId="{F22F3A27-1409-4932-BCD2-E6643E517195}">
      <dgm:prSet phldrT="[Text]" custT="1"/>
      <dgm:spPr/>
      <dgm:t>
        <a:bodyPr/>
        <a:lstStyle/>
        <a:p>
          <a:r>
            <a:rPr lang="en-US" sz="3200" dirty="0" smtClean="0">
              <a:solidFill>
                <a:srgbClr val="01415B"/>
              </a:solidFill>
            </a:rPr>
            <a:t>Vision</a:t>
          </a:r>
          <a:endParaRPr lang="en-US" sz="3200" dirty="0">
            <a:solidFill>
              <a:srgbClr val="01415B"/>
            </a:solidFill>
          </a:endParaRPr>
        </a:p>
      </dgm:t>
    </dgm:pt>
    <dgm:pt modelId="{3E654CDA-57BB-429B-9070-BD8E9AAE51C7}" type="parTrans" cxnId="{01031EFB-7DD7-4894-AAF3-9711EE73A7B5}">
      <dgm:prSet/>
      <dgm:spPr/>
      <dgm:t>
        <a:bodyPr/>
        <a:lstStyle/>
        <a:p>
          <a:endParaRPr lang="en-US"/>
        </a:p>
      </dgm:t>
    </dgm:pt>
    <dgm:pt modelId="{E050C712-1986-420F-AF7A-288CF2A39E3A}" type="sibTrans" cxnId="{01031EFB-7DD7-4894-AAF3-9711EE73A7B5}">
      <dgm:prSet/>
      <dgm:spPr/>
      <dgm:t>
        <a:bodyPr/>
        <a:lstStyle/>
        <a:p>
          <a:endParaRPr lang="en-US"/>
        </a:p>
      </dgm:t>
    </dgm:pt>
    <dgm:pt modelId="{ADEAEB73-18C1-4994-97A6-F45708028B61}">
      <dgm:prSet phldrT="[Text]" custT="1"/>
      <dgm:spPr>
        <a:solidFill>
          <a:schemeClr val="bg1">
            <a:lumMod val="65000"/>
          </a:schemeClr>
        </a:solidFill>
      </dgm:spPr>
      <dgm:t>
        <a:bodyPr/>
        <a:lstStyle/>
        <a:p>
          <a:r>
            <a:rPr lang="en-US" sz="2000" dirty="0" smtClean="0"/>
            <a:t>To lead in the development of the </a:t>
          </a:r>
          <a:r>
            <a:rPr lang="en-US" sz="2000" dirty="0" smtClean="0">
              <a:solidFill>
                <a:srgbClr val="C3261F"/>
              </a:solidFill>
            </a:rPr>
            <a:t>complete manufacturing downstream value-chain</a:t>
          </a:r>
          <a:r>
            <a:rPr lang="en-US" sz="2000" dirty="0" smtClean="0"/>
            <a:t> of the ferrous and non-ferrous metals sectors</a:t>
          </a:r>
          <a:endParaRPr lang="en-US" sz="2000" dirty="0"/>
        </a:p>
      </dgm:t>
    </dgm:pt>
    <dgm:pt modelId="{A672893E-67E8-4D7F-9766-099069B0C737}" type="parTrans" cxnId="{411091F9-DD56-4B3F-B27F-4236BC11A859}">
      <dgm:prSet/>
      <dgm:spPr/>
      <dgm:t>
        <a:bodyPr/>
        <a:lstStyle/>
        <a:p>
          <a:endParaRPr lang="en-US"/>
        </a:p>
      </dgm:t>
    </dgm:pt>
    <dgm:pt modelId="{80436719-2391-4B3D-8758-29D027F546F1}" type="sibTrans" cxnId="{411091F9-DD56-4B3F-B27F-4236BC11A859}">
      <dgm:prSet/>
      <dgm:spPr/>
      <dgm:t>
        <a:bodyPr/>
        <a:lstStyle/>
        <a:p>
          <a:endParaRPr lang="en-US"/>
        </a:p>
      </dgm:t>
    </dgm:pt>
    <dgm:pt modelId="{336F6BC9-D4EE-447C-858D-818DFC670D10}">
      <dgm:prSet phldrT="[Text]" custT="1"/>
      <dgm:spPr/>
      <dgm:t>
        <a:bodyPr/>
        <a:lstStyle/>
        <a:p>
          <a:r>
            <a:rPr lang="en-US" sz="3200" dirty="0" smtClean="0">
              <a:solidFill>
                <a:srgbClr val="01415B"/>
              </a:solidFill>
            </a:rPr>
            <a:t>Mission</a:t>
          </a:r>
          <a:endParaRPr lang="en-US" sz="3200" dirty="0">
            <a:solidFill>
              <a:srgbClr val="01415B"/>
            </a:solidFill>
          </a:endParaRPr>
        </a:p>
      </dgm:t>
    </dgm:pt>
    <dgm:pt modelId="{33C5EDEF-1282-45D4-AC90-2B95731AC19A}" type="parTrans" cxnId="{83040B45-9A8A-45B9-9FD8-BC104F6B6F23}">
      <dgm:prSet/>
      <dgm:spPr/>
      <dgm:t>
        <a:bodyPr/>
        <a:lstStyle/>
        <a:p>
          <a:endParaRPr lang="en-US"/>
        </a:p>
      </dgm:t>
    </dgm:pt>
    <dgm:pt modelId="{42B9C0D6-E8DC-4232-87E2-12776F39358C}" type="sibTrans" cxnId="{83040B45-9A8A-45B9-9FD8-BC104F6B6F23}">
      <dgm:prSet/>
      <dgm:spPr/>
      <dgm:t>
        <a:bodyPr/>
        <a:lstStyle/>
        <a:p>
          <a:endParaRPr lang="en-US"/>
        </a:p>
      </dgm:t>
    </dgm:pt>
    <dgm:pt modelId="{26F2D95C-F1A0-41A0-B476-68EF664E98F2}">
      <dgm:prSet phldrT="[Text]" custT="1"/>
      <dgm:spPr>
        <a:solidFill>
          <a:schemeClr val="bg1">
            <a:lumMod val="65000"/>
          </a:schemeClr>
        </a:solidFill>
      </dgm:spPr>
      <dgm:t>
        <a:bodyPr/>
        <a:lstStyle/>
        <a:p>
          <a:r>
            <a:rPr lang="en-US" sz="2000" dirty="0" smtClean="0"/>
            <a:t>To </a:t>
          </a:r>
          <a:r>
            <a:rPr lang="en-US" sz="2000" dirty="0" smtClean="0">
              <a:solidFill>
                <a:srgbClr val="C3261F"/>
              </a:solidFill>
            </a:rPr>
            <a:t>develop and support</a:t>
          </a:r>
          <a:r>
            <a:rPr lang="en-US" sz="2000" dirty="0" smtClean="0"/>
            <a:t> viable downstream developments and value-adding to the ferrous and non-ferrous metals sectors to </a:t>
          </a:r>
          <a:r>
            <a:rPr lang="en-US" sz="2000" dirty="0" smtClean="0">
              <a:solidFill>
                <a:srgbClr val="C3261F"/>
              </a:solidFill>
            </a:rPr>
            <a:t>improve competitiveness </a:t>
          </a:r>
          <a:r>
            <a:rPr lang="en-US" sz="2000" dirty="0" smtClean="0"/>
            <a:t>and </a:t>
          </a:r>
          <a:r>
            <a:rPr lang="en-US" sz="2000" dirty="0" smtClean="0">
              <a:solidFill>
                <a:srgbClr val="C3261F"/>
              </a:solidFill>
            </a:rPr>
            <a:t>increase the capacity </a:t>
          </a:r>
          <a:r>
            <a:rPr lang="en-US" sz="2000" dirty="0" smtClean="0"/>
            <a:t>of the metals industry in South Africa and the rest of Africa by working pro-actively, cost-effectively and taking more risk – a tolerant approach.</a:t>
          </a:r>
          <a:endParaRPr lang="en-US" sz="2000" dirty="0"/>
        </a:p>
      </dgm:t>
    </dgm:pt>
    <dgm:pt modelId="{931E7636-72B1-4841-A9BE-5DFB6B4B646A}" type="parTrans" cxnId="{80675397-DC9C-41A2-83E2-978010DDBE07}">
      <dgm:prSet/>
      <dgm:spPr/>
      <dgm:t>
        <a:bodyPr/>
        <a:lstStyle/>
        <a:p>
          <a:endParaRPr lang="en-US"/>
        </a:p>
      </dgm:t>
    </dgm:pt>
    <dgm:pt modelId="{A4BBF5FF-D317-4090-9642-4E7CB32F659D}" type="sibTrans" cxnId="{80675397-DC9C-41A2-83E2-978010DDBE07}">
      <dgm:prSet/>
      <dgm:spPr/>
      <dgm:t>
        <a:bodyPr/>
        <a:lstStyle/>
        <a:p>
          <a:endParaRPr lang="en-US"/>
        </a:p>
      </dgm:t>
    </dgm:pt>
    <dgm:pt modelId="{70459A8E-45FF-4F26-A7D9-A250FBEF778C}">
      <dgm:prSet custT="1"/>
      <dgm:spPr>
        <a:solidFill>
          <a:schemeClr val="bg1">
            <a:lumMod val="65000"/>
          </a:schemeClr>
        </a:solidFill>
      </dgm:spPr>
      <dgm:t>
        <a:bodyPr/>
        <a:lstStyle/>
        <a:p>
          <a:endParaRPr lang="en-US" sz="2000" dirty="0"/>
        </a:p>
      </dgm:t>
    </dgm:pt>
    <dgm:pt modelId="{F96099B2-40C5-479D-B65A-C6145EA2BD8A}" type="parTrans" cxnId="{7319E717-1ABD-4891-9767-F131E4E34AF5}">
      <dgm:prSet/>
      <dgm:spPr/>
      <dgm:t>
        <a:bodyPr/>
        <a:lstStyle/>
        <a:p>
          <a:endParaRPr lang="en-US"/>
        </a:p>
      </dgm:t>
    </dgm:pt>
    <dgm:pt modelId="{A5B770E8-9067-4C91-818F-D8A90640EEDF}" type="sibTrans" cxnId="{7319E717-1ABD-4891-9767-F131E4E34AF5}">
      <dgm:prSet/>
      <dgm:spPr/>
      <dgm:t>
        <a:bodyPr/>
        <a:lstStyle/>
        <a:p>
          <a:endParaRPr lang="en-US"/>
        </a:p>
      </dgm:t>
    </dgm:pt>
    <dgm:pt modelId="{0A8B0665-8CA4-4192-9007-A27EE208CF05}">
      <dgm:prSet custT="1"/>
      <dgm:spPr>
        <a:solidFill>
          <a:schemeClr val="bg1">
            <a:lumMod val="65000"/>
          </a:schemeClr>
        </a:solidFill>
      </dgm:spPr>
      <dgm:t>
        <a:bodyPr/>
        <a:lstStyle/>
        <a:p>
          <a:endParaRPr lang="en-US" sz="2000" dirty="0"/>
        </a:p>
      </dgm:t>
    </dgm:pt>
    <dgm:pt modelId="{1EBDD4B0-3482-499C-97C2-CC464C927AB0}" type="parTrans" cxnId="{2D9E2358-6132-45D4-94B1-7CCB1A7000FE}">
      <dgm:prSet/>
      <dgm:spPr/>
      <dgm:t>
        <a:bodyPr/>
        <a:lstStyle/>
        <a:p>
          <a:endParaRPr lang="en-US"/>
        </a:p>
      </dgm:t>
    </dgm:pt>
    <dgm:pt modelId="{1CAAB41A-2649-48AD-9434-341429B2E689}" type="sibTrans" cxnId="{2D9E2358-6132-45D4-94B1-7CCB1A7000FE}">
      <dgm:prSet/>
      <dgm:spPr/>
      <dgm:t>
        <a:bodyPr/>
        <a:lstStyle/>
        <a:p>
          <a:endParaRPr lang="en-US"/>
        </a:p>
      </dgm:t>
    </dgm:pt>
    <dgm:pt modelId="{4BCA3ECF-09ED-4929-9681-FB7ED4375445}" type="pres">
      <dgm:prSet presAssocID="{204D8CD5-AC17-4F7A-9356-1E4D9431F5C0}" presName="Name0" presStyleCnt="0">
        <dgm:presLayoutVars>
          <dgm:dir/>
          <dgm:animLvl val="lvl"/>
          <dgm:resizeHandles val="exact"/>
        </dgm:presLayoutVars>
      </dgm:prSet>
      <dgm:spPr/>
      <dgm:t>
        <a:bodyPr/>
        <a:lstStyle/>
        <a:p>
          <a:endParaRPr lang="en-US"/>
        </a:p>
      </dgm:t>
    </dgm:pt>
    <dgm:pt modelId="{00EEEADE-6BD9-4E6E-AACC-FA996D2AACB6}" type="pres">
      <dgm:prSet presAssocID="{F22F3A27-1409-4932-BCD2-E6643E517195}" presName="linNode" presStyleCnt="0"/>
      <dgm:spPr/>
    </dgm:pt>
    <dgm:pt modelId="{72B6BD13-764B-4DD5-BB0B-CFA36BADBB29}" type="pres">
      <dgm:prSet presAssocID="{F22F3A27-1409-4932-BCD2-E6643E517195}" presName="parTx" presStyleLbl="revTx" presStyleIdx="0" presStyleCnt="2">
        <dgm:presLayoutVars>
          <dgm:chMax val="1"/>
          <dgm:bulletEnabled val="1"/>
        </dgm:presLayoutVars>
      </dgm:prSet>
      <dgm:spPr/>
      <dgm:t>
        <a:bodyPr/>
        <a:lstStyle/>
        <a:p>
          <a:endParaRPr lang="en-US"/>
        </a:p>
      </dgm:t>
    </dgm:pt>
    <dgm:pt modelId="{09F3933D-0166-499B-B9E2-4AE52A0AF545}" type="pres">
      <dgm:prSet presAssocID="{F22F3A27-1409-4932-BCD2-E6643E517195}" presName="bracket" presStyleLbl="parChTrans1D1" presStyleIdx="0" presStyleCnt="2"/>
      <dgm:spPr>
        <a:ln>
          <a:solidFill>
            <a:srgbClr val="01415B"/>
          </a:solidFill>
        </a:ln>
      </dgm:spPr>
    </dgm:pt>
    <dgm:pt modelId="{BAA838DA-105C-4FBA-8765-0D7D28A5A21A}" type="pres">
      <dgm:prSet presAssocID="{F22F3A27-1409-4932-BCD2-E6643E517195}" presName="spH" presStyleCnt="0"/>
      <dgm:spPr/>
    </dgm:pt>
    <dgm:pt modelId="{1213B8B0-8118-4FC9-A6A8-512ECE33D650}" type="pres">
      <dgm:prSet presAssocID="{F22F3A27-1409-4932-BCD2-E6643E517195}" presName="desTx" presStyleLbl="node1" presStyleIdx="0" presStyleCnt="2" custScaleY="208501">
        <dgm:presLayoutVars>
          <dgm:bulletEnabled val="1"/>
        </dgm:presLayoutVars>
      </dgm:prSet>
      <dgm:spPr/>
      <dgm:t>
        <a:bodyPr/>
        <a:lstStyle/>
        <a:p>
          <a:endParaRPr lang="en-US"/>
        </a:p>
      </dgm:t>
    </dgm:pt>
    <dgm:pt modelId="{133B4A93-AC80-4343-B9D8-0BD6A192CA5E}" type="pres">
      <dgm:prSet presAssocID="{E050C712-1986-420F-AF7A-288CF2A39E3A}" presName="spV" presStyleCnt="0"/>
      <dgm:spPr/>
    </dgm:pt>
    <dgm:pt modelId="{C15A468C-E5A8-4856-91F1-4D5EEDD56A54}" type="pres">
      <dgm:prSet presAssocID="{336F6BC9-D4EE-447C-858D-818DFC670D10}" presName="linNode" presStyleCnt="0"/>
      <dgm:spPr/>
    </dgm:pt>
    <dgm:pt modelId="{9598F6F8-FD7C-439C-BCA9-656812D581CB}" type="pres">
      <dgm:prSet presAssocID="{336F6BC9-D4EE-447C-858D-818DFC670D10}" presName="parTx" presStyleLbl="revTx" presStyleIdx="1" presStyleCnt="2">
        <dgm:presLayoutVars>
          <dgm:chMax val="1"/>
          <dgm:bulletEnabled val="1"/>
        </dgm:presLayoutVars>
      </dgm:prSet>
      <dgm:spPr/>
      <dgm:t>
        <a:bodyPr/>
        <a:lstStyle/>
        <a:p>
          <a:endParaRPr lang="en-US"/>
        </a:p>
      </dgm:t>
    </dgm:pt>
    <dgm:pt modelId="{4E5B1D92-3176-4C58-BD1B-A52445AD37D8}" type="pres">
      <dgm:prSet presAssocID="{336F6BC9-D4EE-447C-858D-818DFC670D10}" presName="bracket" presStyleLbl="parChTrans1D1" presStyleIdx="1" presStyleCnt="2"/>
      <dgm:spPr>
        <a:ln>
          <a:solidFill>
            <a:srgbClr val="01415B"/>
          </a:solidFill>
        </a:ln>
      </dgm:spPr>
    </dgm:pt>
    <dgm:pt modelId="{C711DB68-2FB4-46CA-BBEA-5944B807F9E3}" type="pres">
      <dgm:prSet presAssocID="{336F6BC9-D4EE-447C-858D-818DFC670D10}" presName="spH" presStyleCnt="0"/>
      <dgm:spPr/>
    </dgm:pt>
    <dgm:pt modelId="{86D95FC7-3A52-4C48-861D-EBEA2EF18CFE}" type="pres">
      <dgm:prSet presAssocID="{336F6BC9-D4EE-447C-858D-818DFC670D10}" presName="desTx" presStyleLbl="node1" presStyleIdx="1" presStyleCnt="2" custScaleY="164033" custLinFactNeighborX="2564" custLinFactNeighborY="-2222">
        <dgm:presLayoutVars>
          <dgm:bulletEnabled val="1"/>
        </dgm:presLayoutVars>
      </dgm:prSet>
      <dgm:spPr/>
      <dgm:t>
        <a:bodyPr/>
        <a:lstStyle/>
        <a:p>
          <a:endParaRPr lang="en-US"/>
        </a:p>
      </dgm:t>
    </dgm:pt>
  </dgm:ptLst>
  <dgm:cxnLst>
    <dgm:cxn modelId="{83040B45-9A8A-45B9-9FD8-BC104F6B6F23}" srcId="{204D8CD5-AC17-4F7A-9356-1E4D9431F5C0}" destId="{336F6BC9-D4EE-447C-858D-818DFC670D10}" srcOrd="1" destOrd="0" parTransId="{33C5EDEF-1282-45D4-AC90-2B95731AC19A}" sibTransId="{42B9C0D6-E8DC-4232-87E2-12776F39358C}"/>
    <dgm:cxn modelId="{CEE4B94E-57A7-4715-8720-527752B0957C}" type="presOf" srcId="{336F6BC9-D4EE-447C-858D-818DFC670D10}" destId="{9598F6F8-FD7C-439C-BCA9-656812D581CB}" srcOrd="0" destOrd="0" presId="urn:diagrams.loki3.com/BracketList+Icon"/>
    <dgm:cxn modelId="{B885AB84-E1BE-427F-87C2-B35D9774A0AF}" type="presOf" srcId="{26F2D95C-F1A0-41A0-B476-68EF664E98F2}" destId="{86D95FC7-3A52-4C48-861D-EBEA2EF18CFE}" srcOrd="0" destOrd="0" presId="urn:diagrams.loki3.com/BracketList+Icon"/>
    <dgm:cxn modelId="{80675397-DC9C-41A2-83E2-978010DDBE07}" srcId="{336F6BC9-D4EE-447C-858D-818DFC670D10}" destId="{26F2D95C-F1A0-41A0-B476-68EF664E98F2}" srcOrd="0" destOrd="0" parTransId="{931E7636-72B1-4841-A9BE-5DFB6B4B646A}" sibTransId="{A4BBF5FF-D317-4090-9642-4E7CB32F659D}"/>
    <dgm:cxn modelId="{411091F9-DD56-4B3F-B27F-4236BC11A859}" srcId="{F22F3A27-1409-4932-BCD2-E6643E517195}" destId="{ADEAEB73-18C1-4994-97A6-F45708028B61}" srcOrd="0" destOrd="0" parTransId="{A672893E-67E8-4D7F-9766-099069B0C737}" sibTransId="{80436719-2391-4B3D-8758-29D027F546F1}"/>
    <dgm:cxn modelId="{B90A674D-9E94-4DE2-9796-DD0A8184E60E}" type="presOf" srcId="{0A8B0665-8CA4-4192-9007-A27EE208CF05}" destId="{86D95FC7-3A52-4C48-861D-EBEA2EF18CFE}" srcOrd="0" destOrd="1" presId="urn:diagrams.loki3.com/BracketList+Icon"/>
    <dgm:cxn modelId="{01031EFB-7DD7-4894-AAF3-9711EE73A7B5}" srcId="{204D8CD5-AC17-4F7A-9356-1E4D9431F5C0}" destId="{F22F3A27-1409-4932-BCD2-E6643E517195}" srcOrd="0" destOrd="0" parTransId="{3E654CDA-57BB-429B-9070-BD8E9AAE51C7}" sibTransId="{E050C712-1986-420F-AF7A-288CF2A39E3A}"/>
    <dgm:cxn modelId="{5F067537-0A04-4534-83E4-04731D943B33}" type="presOf" srcId="{70459A8E-45FF-4F26-A7D9-A250FBEF778C}" destId="{1213B8B0-8118-4FC9-A6A8-512ECE33D650}" srcOrd="0" destOrd="1" presId="urn:diagrams.loki3.com/BracketList+Icon"/>
    <dgm:cxn modelId="{7319E717-1ABD-4891-9767-F131E4E34AF5}" srcId="{F22F3A27-1409-4932-BCD2-E6643E517195}" destId="{70459A8E-45FF-4F26-A7D9-A250FBEF778C}" srcOrd="1" destOrd="0" parTransId="{F96099B2-40C5-479D-B65A-C6145EA2BD8A}" sibTransId="{A5B770E8-9067-4C91-818F-D8A90640EEDF}"/>
    <dgm:cxn modelId="{2D9E2358-6132-45D4-94B1-7CCB1A7000FE}" srcId="{336F6BC9-D4EE-447C-858D-818DFC670D10}" destId="{0A8B0665-8CA4-4192-9007-A27EE208CF05}" srcOrd="1" destOrd="0" parTransId="{1EBDD4B0-3482-499C-97C2-CC464C927AB0}" sibTransId="{1CAAB41A-2649-48AD-9434-341429B2E689}"/>
    <dgm:cxn modelId="{F6FFDEDE-72C4-4983-A903-C75260259C57}" type="presOf" srcId="{F22F3A27-1409-4932-BCD2-E6643E517195}" destId="{72B6BD13-764B-4DD5-BB0B-CFA36BADBB29}" srcOrd="0" destOrd="0" presId="urn:diagrams.loki3.com/BracketList+Icon"/>
    <dgm:cxn modelId="{497CA9FB-74DB-4489-A1CD-41D9B86EDFE2}" type="presOf" srcId="{ADEAEB73-18C1-4994-97A6-F45708028B61}" destId="{1213B8B0-8118-4FC9-A6A8-512ECE33D650}" srcOrd="0" destOrd="0" presId="urn:diagrams.loki3.com/BracketList+Icon"/>
    <dgm:cxn modelId="{4DB1B0D8-07C3-4C0A-94A0-04A93F5A8651}" type="presOf" srcId="{204D8CD5-AC17-4F7A-9356-1E4D9431F5C0}" destId="{4BCA3ECF-09ED-4929-9681-FB7ED4375445}" srcOrd="0" destOrd="0" presId="urn:diagrams.loki3.com/BracketList+Icon"/>
    <dgm:cxn modelId="{BF4E72EF-D71B-4212-91D4-BB7920556E42}" type="presParOf" srcId="{4BCA3ECF-09ED-4929-9681-FB7ED4375445}" destId="{00EEEADE-6BD9-4E6E-AACC-FA996D2AACB6}" srcOrd="0" destOrd="0" presId="urn:diagrams.loki3.com/BracketList+Icon"/>
    <dgm:cxn modelId="{27DD4F3E-1BFF-4FD1-ACAE-C5310DCC9E7A}" type="presParOf" srcId="{00EEEADE-6BD9-4E6E-AACC-FA996D2AACB6}" destId="{72B6BD13-764B-4DD5-BB0B-CFA36BADBB29}" srcOrd="0" destOrd="0" presId="urn:diagrams.loki3.com/BracketList+Icon"/>
    <dgm:cxn modelId="{874ABC12-7796-4567-80BB-B780B1AD1681}" type="presParOf" srcId="{00EEEADE-6BD9-4E6E-AACC-FA996D2AACB6}" destId="{09F3933D-0166-499B-B9E2-4AE52A0AF545}" srcOrd="1" destOrd="0" presId="urn:diagrams.loki3.com/BracketList+Icon"/>
    <dgm:cxn modelId="{FE451794-A1E7-463C-A673-31D88AC696EF}" type="presParOf" srcId="{00EEEADE-6BD9-4E6E-AACC-FA996D2AACB6}" destId="{BAA838DA-105C-4FBA-8765-0D7D28A5A21A}" srcOrd="2" destOrd="0" presId="urn:diagrams.loki3.com/BracketList+Icon"/>
    <dgm:cxn modelId="{56E2E2BD-5737-4CE5-A61A-444051079D38}" type="presParOf" srcId="{00EEEADE-6BD9-4E6E-AACC-FA996D2AACB6}" destId="{1213B8B0-8118-4FC9-A6A8-512ECE33D650}" srcOrd="3" destOrd="0" presId="urn:diagrams.loki3.com/BracketList+Icon"/>
    <dgm:cxn modelId="{47799D1C-9DFC-42E3-8E16-27D03E18D1ED}" type="presParOf" srcId="{4BCA3ECF-09ED-4929-9681-FB7ED4375445}" destId="{133B4A93-AC80-4343-B9D8-0BD6A192CA5E}" srcOrd="1" destOrd="0" presId="urn:diagrams.loki3.com/BracketList+Icon"/>
    <dgm:cxn modelId="{815BBFDE-9EC5-4456-9889-82D696CEDEF1}" type="presParOf" srcId="{4BCA3ECF-09ED-4929-9681-FB7ED4375445}" destId="{C15A468C-E5A8-4856-91F1-4D5EEDD56A54}" srcOrd="2" destOrd="0" presId="urn:diagrams.loki3.com/BracketList+Icon"/>
    <dgm:cxn modelId="{B9BDBD46-8CC5-4554-92F3-8A94D202E66D}" type="presParOf" srcId="{C15A468C-E5A8-4856-91F1-4D5EEDD56A54}" destId="{9598F6F8-FD7C-439C-BCA9-656812D581CB}" srcOrd="0" destOrd="0" presId="urn:diagrams.loki3.com/BracketList+Icon"/>
    <dgm:cxn modelId="{D68525FB-09DB-47E6-B6F5-D183DD65FFDB}" type="presParOf" srcId="{C15A468C-E5A8-4856-91F1-4D5EEDD56A54}" destId="{4E5B1D92-3176-4C58-BD1B-A52445AD37D8}" srcOrd="1" destOrd="0" presId="urn:diagrams.loki3.com/BracketList+Icon"/>
    <dgm:cxn modelId="{B4B7E2F0-9B49-472B-A0FA-FA029A98AE34}" type="presParOf" srcId="{C15A468C-E5A8-4856-91F1-4D5EEDD56A54}" destId="{C711DB68-2FB4-46CA-BBEA-5944B807F9E3}" srcOrd="2" destOrd="0" presId="urn:diagrams.loki3.com/BracketList+Icon"/>
    <dgm:cxn modelId="{8B380B10-BB4B-4C9B-9CA8-4F772D2EF43E}" type="presParOf" srcId="{C15A468C-E5A8-4856-91F1-4D5EEDD56A54}" destId="{86D95FC7-3A52-4C48-861D-EBEA2EF18CFE}" srcOrd="3" destOrd="0" presId="urn:diagrams.loki3.com/BracketList+Icon"/>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560BC0A-5595-47EF-B8ED-4DABC57BE7BE}"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endParaRPr lang="en-US"/>
        </a:p>
      </dgm:t>
    </dgm:pt>
    <dgm:pt modelId="{111182EC-1D6C-495A-B1B7-E1BE8966611A}">
      <dgm:prSet phldrT="[Text]" custT="1"/>
      <dgm:spPr>
        <a:solidFill>
          <a:srgbClr val="EAEAEB"/>
        </a:solidFill>
      </dgm:spPr>
      <dgm:t>
        <a:bodyPr/>
        <a:lstStyle/>
        <a:p>
          <a:r>
            <a:rPr lang="en-US" sz="2800" b="1" dirty="0" smtClean="0">
              <a:solidFill>
                <a:srgbClr val="FFBF0F"/>
              </a:solidFill>
            </a:rPr>
            <a:t>Sectors</a:t>
          </a:r>
          <a:endParaRPr lang="en-US" sz="2800" b="1" dirty="0">
            <a:solidFill>
              <a:srgbClr val="FFBF0F"/>
            </a:solidFill>
          </a:endParaRPr>
        </a:p>
      </dgm:t>
    </dgm:pt>
    <dgm:pt modelId="{AA8E0125-44D7-462D-88CE-C2E3D24E37F9}" type="parTrans" cxnId="{0409B419-C66F-47A5-AB1E-219D69716489}">
      <dgm:prSet/>
      <dgm:spPr/>
      <dgm:t>
        <a:bodyPr/>
        <a:lstStyle/>
        <a:p>
          <a:endParaRPr lang="en-US"/>
        </a:p>
      </dgm:t>
    </dgm:pt>
    <dgm:pt modelId="{198B5A36-ED66-40F6-96F6-D5146C5CD9E9}" type="sibTrans" cxnId="{0409B419-C66F-47A5-AB1E-219D69716489}">
      <dgm:prSet/>
      <dgm:spPr/>
      <dgm:t>
        <a:bodyPr/>
        <a:lstStyle/>
        <a:p>
          <a:endParaRPr lang="en-US"/>
        </a:p>
      </dgm:t>
    </dgm:pt>
    <dgm:pt modelId="{CEAEA2D1-94C0-4C4C-BA90-852F50A9B3F8}">
      <dgm:prSet phldrT="[Text]" custT="1"/>
      <dgm:spPr>
        <a:solidFill>
          <a:srgbClr val="D8D8D7"/>
        </a:solidFill>
      </dgm:spPr>
      <dgm:t>
        <a:bodyPr/>
        <a:lstStyle/>
        <a:p>
          <a:r>
            <a:rPr lang="en-US" sz="1400" dirty="0" smtClean="0">
              <a:solidFill>
                <a:srgbClr val="C3261F"/>
              </a:solidFill>
            </a:rPr>
            <a:t>Automotive Sector, including buses, trucks, &amp; trailers (MHCV)</a:t>
          </a:r>
        </a:p>
      </dgm:t>
    </dgm:pt>
    <dgm:pt modelId="{F79697A8-4E99-4556-905D-22EEA919773A}" type="parTrans" cxnId="{6A04B73F-5D90-45FD-83E2-21A06F217BD9}">
      <dgm:prSet/>
      <dgm:spPr/>
      <dgm:t>
        <a:bodyPr/>
        <a:lstStyle/>
        <a:p>
          <a:endParaRPr lang="en-US"/>
        </a:p>
      </dgm:t>
    </dgm:pt>
    <dgm:pt modelId="{CD5A7C70-C2A8-47FA-9531-C591B5ABA8B4}" type="sibTrans" cxnId="{6A04B73F-5D90-45FD-83E2-21A06F217BD9}">
      <dgm:prSet/>
      <dgm:spPr/>
      <dgm:t>
        <a:bodyPr/>
        <a:lstStyle/>
        <a:p>
          <a:endParaRPr lang="en-US"/>
        </a:p>
      </dgm:t>
    </dgm:pt>
    <dgm:pt modelId="{FACCFF01-D7B3-403C-825E-53074BE2A7DD}">
      <dgm:prSet phldrT="[Text]" custT="1"/>
      <dgm:spPr>
        <a:solidFill>
          <a:srgbClr val="D8D8D7"/>
        </a:solidFill>
      </dgm:spPr>
      <dgm:t>
        <a:bodyPr/>
        <a:lstStyle/>
        <a:p>
          <a:r>
            <a:rPr lang="en-US" sz="1400" dirty="0" smtClean="0">
              <a:solidFill>
                <a:srgbClr val="C3261F"/>
              </a:solidFill>
            </a:rPr>
            <a:t>Fabricated Metals, Capital and Transport Equipment Sector</a:t>
          </a:r>
        </a:p>
      </dgm:t>
    </dgm:pt>
    <dgm:pt modelId="{3BFD73F3-1714-462C-B987-6E6F529B7DBA}" type="parTrans" cxnId="{7FDB5A51-95D1-4324-9EB1-7228C2AF969A}">
      <dgm:prSet/>
      <dgm:spPr/>
      <dgm:t>
        <a:bodyPr/>
        <a:lstStyle/>
        <a:p>
          <a:endParaRPr lang="en-US"/>
        </a:p>
      </dgm:t>
    </dgm:pt>
    <dgm:pt modelId="{C4FCFB87-45CB-4712-8C6D-A23DDFB62F3A}" type="sibTrans" cxnId="{7FDB5A51-95D1-4324-9EB1-7228C2AF969A}">
      <dgm:prSet/>
      <dgm:spPr/>
      <dgm:t>
        <a:bodyPr/>
        <a:lstStyle/>
        <a:p>
          <a:endParaRPr lang="en-US"/>
        </a:p>
      </dgm:t>
    </dgm:pt>
    <dgm:pt modelId="{08388010-42BC-4676-9F4B-0D4AA7C66F8E}">
      <dgm:prSet phldrT="[Text]" custT="1"/>
      <dgm:spPr>
        <a:solidFill>
          <a:srgbClr val="D8D8D7"/>
        </a:solidFill>
      </dgm:spPr>
      <dgm:t>
        <a:bodyPr/>
        <a:lstStyle/>
        <a:p>
          <a:r>
            <a:rPr lang="en-US" sz="1400" dirty="0" smtClean="0">
              <a:solidFill>
                <a:srgbClr val="C3261F"/>
              </a:solidFill>
            </a:rPr>
            <a:t>Renewable Energy Components Sector</a:t>
          </a:r>
        </a:p>
      </dgm:t>
    </dgm:pt>
    <dgm:pt modelId="{F6452003-0B38-40DF-8663-428378AFA3BE}" type="parTrans" cxnId="{4EB18CC5-68E9-4ABF-93C1-FC071727257A}">
      <dgm:prSet/>
      <dgm:spPr/>
      <dgm:t>
        <a:bodyPr/>
        <a:lstStyle/>
        <a:p>
          <a:endParaRPr lang="en-US"/>
        </a:p>
      </dgm:t>
    </dgm:pt>
    <dgm:pt modelId="{13DDE576-FB58-4A74-9D88-2877EE4D550B}" type="sibTrans" cxnId="{4EB18CC5-68E9-4ABF-93C1-FC071727257A}">
      <dgm:prSet/>
      <dgm:spPr/>
      <dgm:t>
        <a:bodyPr/>
        <a:lstStyle/>
        <a:p>
          <a:endParaRPr lang="en-US"/>
        </a:p>
      </dgm:t>
    </dgm:pt>
    <dgm:pt modelId="{606488A2-9C69-4DC9-AA66-95AF10985B1C}">
      <dgm:prSet phldrT="[Text]" custT="1"/>
      <dgm:spPr>
        <a:solidFill>
          <a:srgbClr val="D8D8D7"/>
        </a:solidFill>
      </dgm:spPr>
      <dgm:t>
        <a:bodyPr/>
        <a:lstStyle/>
        <a:p>
          <a:r>
            <a:rPr lang="en-US" sz="1400" dirty="0" smtClean="0">
              <a:solidFill>
                <a:srgbClr val="C3261F"/>
              </a:solidFill>
            </a:rPr>
            <a:t>Advanced Manufacturing Sector, including Aerospace &amp; Nuclear</a:t>
          </a:r>
        </a:p>
      </dgm:t>
    </dgm:pt>
    <dgm:pt modelId="{B9979298-796D-4E4A-8027-CFBCCC1C7C5A}" type="parTrans" cxnId="{51E5E5C1-5ECF-48CB-A135-2F8409A8E9CB}">
      <dgm:prSet/>
      <dgm:spPr/>
      <dgm:t>
        <a:bodyPr/>
        <a:lstStyle/>
        <a:p>
          <a:endParaRPr lang="en-US"/>
        </a:p>
      </dgm:t>
    </dgm:pt>
    <dgm:pt modelId="{7DEC93EB-6D53-4694-BFC6-6C3D22B8C071}" type="sibTrans" cxnId="{51E5E5C1-5ECF-48CB-A135-2F8409A8E9CB}">
      <dgm:prSet/>
      <dgm:spPr/>
      <dgm:t>
        <a:bodyPr/>
        <a:lstStyle/>
        <a:p>
          <a:endParaRPr lang="en-US"/>
        </a:p>
      </dgm:t>
    </dgm:pt>
    <dgm:pt modelId="{55867954-D83A-4AE3-B8D4-4153AA4F9F94}">
      <dgm:prSet phldrT="[Text]" custT="1"/>
      <dgm:spPr>
        <a:solidFill>
          <a:srgbClr val="D8D8D7"/>
        </a:solidFill>
      </dgm:spPr>
      <dgm:t>
        <a:bodyPr/>
        <a:lstStyle/>
        <a:p>
          <a:r>
            <a:rPr lang="en-US" sz="1400" dirty="0" smtClean="0">
              <a:solidFill>
                <a:srgbClr val="C3261F"/>
              </a:solidFill>
            </a:rPr>
            <a:t>Ship repair &amp; ship building, and boat building &amp; related services</a:t>
          </a:r>
        </a:p>
      </dgm:t>
    </dgm:pt>
    <dgm:pt modelId="{67132010-440F-40FA-AD68-43981F849AE5}" type="parTrans" cxnId="{915E9178-7DC7-4922-B930-8BADA24A595C}">
      <dgm:prSet/>
      <dgm:spPr/>
      <dgm:t>
        <a:bodyPr/>
        <a:lstStyle/>
        <a:p>
          <a:endParaRPr lang="en-US"/>
        </a:p>
      </dgm:t>
    </dgm:pt>
    <dgm:pt modelId="{FB3DC712-E801-4BC6-8E2F-EA21AB2CACB1}" type="sibTrans" cxnId="{915E9178-7DC7-4922-B930-8BADA24A595C}">
      <dgm:prSet/>
      <dgm:spPr/>
      <dgm:t>
        <a:bodyPr/>
        <a:lstStyle/>
        <a:p>
          <a:endParaRPr lang="en-US"/>
        </a:p>
      </dgm:t>
    </dgm:pt>
    <dgm:pt modelId="{3575BE31-88B3-46B8-B8FD-29EF792D98A3}">
      <dgm:prSet phldrT="[Text]" custT="1"/>
      <dgm:spPr>
        <a:solidFill>
          <a:srgbClr val="D8D8D7"/>
        </a:solidFill>
      </dgm:spPr>
      <dgm:t>
        <a:bodyPr/>
        <a:lstStyle/>
        <a:p>
          <a:r>
            <a:rPr lang="en-US" sz="1400" dirty="0" smtClean="0">
              <a:solidFill>
                <a:srgbClr val="C3261F"/>
              </a:solidFill>
            </a:rPr>
            <a:t>Localisation and assembly of Rail Components</a:t>
          </a:r>
        </a:p>
      </dgm:t>
    </dgm:pt>
    <dgm:pt modelId="{3E0AE356-E155-4311-A2F9-09798C9DBA5E}" type="parTrans" cxnId="{7E2075C9-A9B1-4CE7-9A84-838C82EB3400}">
      <dgm:prSet/>
      <dgm:spPr/>
      <dgm:t>
        <a:bodyPr/>
        <a:lstStyle/>
        <a:p>
          <a:endParaRPr lang="en-US"/>
        </a:p>
      </dgm:t>
    </dgm:pt>
    <dgm:pt modelId="{F4A0F52B-D80F-4ED7-A922-6113D1DA9AAA}" type="sibTrans" cxnId="{7E2075C9-A9B1-4CE7-9A84-838C82EB3400}">
      <dgm:prSet/>
      <dgm:spPr/>
      <dgm:t>
        <a:bodyPr/>
        <a:lstStyle/>
        <a:p>
          <a:endParaRPr lang="en-US"/>
        </a:p>
      </dgm:t>
    </dgm:pt>
    <dgm:pt modelId="{8DD2C010-DE0B-4DD6-B5C1-0866ABBA10FF}" type="pres">
      <dgm:prSet presAssocID="{E560BC0A-5595-47EF-B8ED-4DABC57BE7BE}" presName="Name0" presStyleCnt="0">
        <dgm:presLayoutVars>
          <dgm:chMax val="1"/>
          <dgm:chPref val="1"/>
          <dgm:dir/>
          <dgm:animOne val="branch"/>
          <dgm:animLvl val="lvl"/>
        </dgm:presLayoutVars>
      </dgm:prSet>
      <dgm:spPr/>
      <dgm:t>
        <a:bodyPr/>
        <a:lstStyle/>
        <a:p>
          <a:endParaRPr lang="en-US"/>
        </a:p>
      </dgm:t>
    </dgm:pt>
    <dgm:pt modelId="{1557D32D-13E7-4670-BEB5-C7E1AF52F5FF}" type="pres">
      <dgm:prSet presAssocID="{111182EC-1D6C-495A-B1B7-E1BE8966611A}" presName="Parent" presStyleLbl="node0" presStyleIdx="0" presStyleCnt="1">
        <dgm:presLayoutVars>
          <dgm:chMax val="6"/>
          <dgm:chPref val="6"/>
        </dgm:presLayoutVars>
      </dgm:prSet>
      <dgm:spPr/>
      <dgm:t>
        <a:bodyPr/>
        <a:lstStyle/>
        <a:p>
          <a:endParaRPr lang="en-US"/>
        </a:p>
      </dgm:t>
    </dgm:pt>
    <dgm:pt modelId="{139C54AE-D8D6-40CF-9833-628E4EDDD967}" type="pres">
      <dgm:prSet presAssocID="{CEAEA2D1-94C0-4C4C-BA90-852F50A9B3F8}" presName="Accent1" presStyleCnt="0"/>
      <dgm:spPr/>
    </dgm:pt>
    <dgm:pt modelId="{CD0A08C0-D97E-4447-8DC7-604D3E8213B8}" type="pres">
      <dgm:prSet presAssocID="{CEAEA2D1-94C0-4C4C-BA90-852F50A9B3F8}" presName="Accent" presStyleLbl="bgShp" presStyleIdx="0" presStyleCnt="6"/>
      <dgm:spPr/>
    </dgm:pt>
    <dgm:pt modelId="{0B016565-0F2E-48EB-9ADA-20FCE6124B89}" type="pres">
      <dgm:prSet presAssocID="{CEAEA2D1-94C0-4C4C-BA90-852F50A9B3F8}" presName="Child1" presStyleLbl="node1" presStyleIdx="0" presStyleCnt="6">
        <dgm:presLayoutVars>
          <dgm:chMax val="0"/>
          <dgm:chPref val="0"/>
          <dgm:bulletEnabled val="1"/>
        </dgm:presLayoutVars>
      </dgm:prSet>
      <dgm:spPr/>
      <dgm:t>
        <a:bodyPr/>
        <a:lstStyle/>
        <a:p>
          <a:endParaRPr lang="en-US"/>
        </a:p>
      </dgm:t>
    </dgm:pt>
    <dgm:pt modelId="{0265750C-FCED-45BB-B89A-80BEB275FEFE}" type="pres">
      <dgm:prSet presAssocID="{FACCFF01-D7B3-403C-825E-53074BE2A7DD}" presName="Accent2" presStyleCnt="0"/>
      <dgm:spPr/>
    </dgm:pt>
    <dgm:pt modelId="{2F658D10-E14A-4E1C-8307-A581420FEF55}" type="pres">
      <dgm:prSet presAssocID="{FACCFF01-D7B3-403C-825E-53074BE2A7DD}" presName="Accent" presStyleLbl="bgShp" presStyleIdx="1" presStyleCnt="6"/>
      <dgm:spPr/>
    </dgm:pt>
    <dgm:pt modelId="{32B1479F-D739-4680-A413-6A74EE4C1875}" type="pres">
      <dgm:prSet presAssocID="{FACCFF01-D7B3-403C-825E-53074BE2A7DD}" presName="Child2" presStyleLbl="node1" presStyleIdx="1" presStyleCnt="6">
        <dgm:presLayoutVars>
          <dgm:chMax val="0"/>
          <dgm:chPref val="0"/>
          <dgm:bulletEnabled val="1"/>
        </dgm:presLayoutVars>
      </dgm:prSet>
      <dgm:spPr/>
      <dgm:t>
        <a:bodyPr/>
        <a:lstStyle/>
        <a:p>
          <a:endParaRPr lang="en-US"/>
        </a:p>
      </dgm:t>
    </dgm:pt>
    <dgm:pt modelId="{F6CEC395-5740-4328-9802-E8794D4360F3}" type="pres">
      <dgm:prSet presAssocID="{08388010-42BC-4676-9F4B-0D4AA7C66F8E}" presName="Accent3" presStyleCnt="0"/>
      <dgm:spPr/>
    </dgm:pt>
    <dgm:pt modelId="{BC9ECB70-87B1-40AF-ADC8-34C9F0AEA99C}" type="pres">
      <dgm:prSet presAssocID="{08388010-42BC-4676-9F4B-0D4AA7C66F8E}" presName="Accent" presStyleLbl="bgShp" presStyleIdx="2" presStyleCnt="6"/>
      <dgm:spPr/>
    </dgm:pt>
    <dgm:pt modelId="{C47CD2EA-1351-4F22-B34D-7F7771463094}" type="pres">
      <dgm:prSet presAssocID="{08388010-42BC-4676-9F4B-0D4AA7C66F8E}" presName="Child3" presStyleLbl="node1" presStyleIdx="2" presStyleCnt="6">
        <dgm:presLayoutVars>
          <dgm:chMax val="0"/>
          <dgm:chPref val="0"/>
          <dgm:bulletEnabled val="1"/>
        </dgm:presLayoutVars>
      </dgm:prSet>
      <dgm:spPr/>
      <dgm:t>
        <a:bodyPr/>
        <a:lstStyle/>
        <a:p>
          <a:endParaRPr lang="en-US"/>
        </a:p>
      </dgm:t>
    </dgm:pt>
    <dgm:pt modelId="{A867C7D7-CF22-4C46-9C0A-981901082494}" type="pres">
      <dgm:prSet presAssocID="{606488A2-9C69-4DC9-AA66-95AF10985B1C}" presName="Accent4" presStyleCnt="0"/>
      <dgm:spPr/>
    </dgm:pt>
    <dgm:pt modelId="{D41C41F1-FB68-4C9E-B5D7-A6778554AB58}" type="pres">
      <dgm:prSet presAssocID="{606488A2-9C69-4DC9-AA66-95AF10985B1C}" presName="Accent" presStyleLbl="bgShp" presStyleIdx="3" presStyleCnt="6"/>
      <dgm:spPr/>
    </dgm:pt>
    <dgm:pt modelId="{0443F0F8-1978-40EB-8CC8-BDE80EC8D49D}" type="pres">
      <dgm:prSet presAssocID="{606488A2-9C69-4DC9-AA66-95AF10985B1C}" presName="Child4" presStyleLbl="node1" presStyleIdx="3" presStyleCnt="6">
        <dgm:presLayoutVars>
          <dgm:chMax val="0"/>
          <dgm:chPref val="0"/>
          <dgm:bulletEnabled val="1"/>
        </dgm:presLayoutVars>
      </dgm:prSet>
      <dgm:spPr/>
      <dgm:t>
        <a:bodyPr/>
        <a:lstStyle/>
        <a:p>
          <a:endParaRPr lang="en-US"/>
        </a:p>
      </dgm:t>
    </dgm:pt>
    <dgm:pt modelId="{58C51B88-655C-45FD-AC61-0B8ADF2F12C2}" type="pres">
      <dgm:prSet presAssocID="{55867954-D83A-4AE3-B8D4-4153AA4F9F94}" presName="Accent5" presStyleCnt="0"/>
      <dgm:spPr/>
    </dgm:pt>
    <dgm:pt modelId="{A49FBF8C-A3B4-4E7F-BBBD-61F393D48790}" type="pres">
      <dgm:prSet presAssocID="{55867954-D83A-4AE3-B8D4-4153AA4F9F94}" presName="Accent" presStyleLbl="bgShp" presStyleIdx="4" presStyleCnt="6"/>
      <dgm:spPr/>
    </dgm:pt>
    <dgm:pt modelId="{04F9C619-C751-4B24-B247-E8895233226F}" type="pres">
      <dgm:prSet presAssocID="{55867954-D83A-4AE3-B8D4-4153AA4F9F94}" presName="Child5" presStyleLbl="node1" presStyleIdx="4" presStyleCnt="6">
        <dgm:presLayoutVars>
          <dgm:chMax val="0"/>
          <dgm:chPref val="0"/>
          <dgm:bulletEnabled val="1"/>
        </dgm:presLayoutVars>
      </dgm:prSet>
      <dgm:spPr/>
      <dgm:t>
        <a:bodyPr/>
        <a:lstStyle/>
        <a:p>
          <a:endParaRPr lang="en-US"/>
        </a:p>
      </dgm:t>
    </dgm:pt>
    <dgm:pt modelId="{9530C3D3-6723-49A8-9EAB-6E44D8FD8476}" type="pres">
      <dgm:prSet presAssocID="{3575BE31-88B3-46B8-B8FD-29EF792D98A3}" presName="Accent6" presStyleCnt="0"/>
      <dgm:spPr/>
    </dgm:pt>
    <dgm:pt modelId="{05C193AC-6D11-4D75-9E23-5FFCA319FACE}" type="pres">
      <dgm:prSet presAssocID="{3575BE31-88B3-46B8-B8FD-29EF792D98A3}" presName="Accent" presStyleLbl="bgShp" presStyleIdx="5" presStyleCnt="6"/>
      <dgm:spPr/>
    </dgm:pt>
    <dgm:pt modelId="{6BBB43DF-8F5E-4926-A194-C6DFC5A8A5A9}" type="pres">
      <dgm:prSet presAssocID="{3575BE31-88B3-46B8-B8FD-29EF792D98A3}" presName="Child6" presStyleLbl="node1" presStyleIdx="5" presStyleCnt="6">
        <dgm:presLayoutVars>
          <dgm:chMax val="0"/>
          <dgm:chPref val="0"/>
          <dgm:bulletEnabled val="1"/>
        </dgm:presLayoutVars>
      </dgm:prSet>
      <dgm:spPr/>
      <dgm:t>
        <a:bodyPr/>
        <a:lstStyle/>
        <a:p>
          <a:endParaRPr lang="en-US"/>
        </a:p>
      </dgm:t>
    </dgm:pt>
  </dgm:ptLst>
  <dgm:cxnLst>
    <dgm:cxn modelId="{4C27A844-DE27-4735-A6C8-39B6E65F36B2}" type="presOf" srcId="{FACCFF01-D7B3-403C-825E-53074BE2A7DD}" destId="{32B1479F-D739-4680-A413-6A74EE4C1875}" srcOrd="0" destOrd="0" presId="urn:microsoft.com/office/officeart/2011/layout/HexagonRadial"/>
    <dgm:cxn modelId="{7FDB5A51-95D1-4324-9EB1-7228C2AF969A}" srcId="{111182EC-1D6C-495A-B1B7-E1BE8966611A}" destId="{FACCFF01-D7B3-403C-825E-53074BE2A7DD}" srcOrd="1" destOrd="0" parTransId="{3BFD73F3-1714-462C-B987-6E6F529B7DBA}" sibTransId="{C4FCFB87-45CB-4712-8C6D-A23DDFB62F3A}"/>
    <dgm:cxn modelId="{E5102529-5276-4443-8BD1-E3E3D62517E7}" type="presOf" srcId="{111182EC-1D6C-495A-B1B7-E1BE8966611A}" destId="{1557D32D-13E7-4670-BEB5-C7E1AF52F5FF}" srcOrd="0" destOrd="0" presId="urn:microsoft.com/office/officeart/2011/layout/HexagonRadial"/>
    <dgm:cxn modelId="{6A04B73F-5D90-45FD-83E2-21A06F217BD9}" srcId="{111182EC-1D6C-495A-B1B7-E1BE8966611A}" destId="{CEAEA2D1-94C0-4C4C-BA90-852F50A9B3F8}" srcOrd="0" destOrd="0" parTransId="{F79697A8-4E99-4556-905D-22EEA919773A}" sibTransId="{CD5A7C70-C2A8-47FA-9531-C591B5ABA8B4}"/>
    <dgm:cxn modelId="{9E784635-C36D-42B1-AC55-B6E1306FDD58}" type="presOf" srcId="{55867954-D83A-4AE3-B8D4-4153AA4F9F94}" destId="{04F9C619-C751-4B24-B247-E8895233226F}" srcOrd="0" destOrd="0" presId="urn:microsoft.com/office/officeart/2011/layout/HexagonRadial"/>
    <dgm:cxn modelId="{F3D62B9F-7E0E-4876-A3EF-568E73553EEA}" type="presOf" srcId="{3575BE31-88B3-46B8-B8FD-29EF792D98A3}" destId="{6BBB43DF-8F5E-4926-A194-C6DFC5A8A5A9}" srcOrd="0" destOrd="0" presId="urn:microsoft.com/office/officeart/2011/layout/HexagonRadial"/>
    <dgm:cxn modelId="{4EB18CC5-68E9-4ABF-93C1-FC071727257A}" srcId="{111182EC-1D6C-495A-B1B7-E1BE8966611A}" destId="{08388010-42BC-4676-9F4B-0D4AA7C66F8E}" srcOrd="2" destOrd="0" parTransId="{F6452003-0B38-40DF-8663-428378AFA3BE}" sibTransId="{13DDE576-FB58-4A74-9D88-2877EE4D550B}"/>
    <dgm:cxn modelId="{B19B4C3F-0A2D-4284-BCC0-47CB942DC161}" type="presOf" srcId="{08388010-42BC-4676-9F4B-0D4AA7C66F8E}" destId="{C47CD2EA-1351-4F22-B34D-7F7771463094}" srcOrd="0" destOrd="0" presId="urn:microsoft.com/office/officeart/2011/layout/HexagonRadial"/>
    <dgm:cxn modelId="{51E5E5C1-5ECF-48CB-A135-2F8409A8E9CB}" srcId="{111182EC-1D6C-495A-B1B7-E1BE8966611A}" destId="{606488A2-9C69-4DC9-AA66-95AF10985B1C}" srcOrd="3" destOrd="0" parTransId="{B9979298-796D-4E4A-8027-CFBCCC1C7C5A}" sibTransId="{7DEC93EB-6D53-4694-BFC6-6C3D22B8C071}"/>
    <dgm:cxn modelId="{0409B419-C66F-47A5-AB1E-219D69716489}" srcId="{E560BC0A-5595-47EF-B8ED-4DABC57BE7BE}" destId="{111182EC-1D6C-495A-B1B7-E1BE8966611A}" srcOrd="0" destOrd="0" parTransId="{AA8E0125-44D7-462D-88CE-C2E3D24E37F9}" sibTransId="{198B5A36-ED66-40F6-96F6-D5146C5CD9E9}"/>
    <dgm:cxn modelId="{D4F22994-A0CF-498C-BA86-CDCDFA93F79F}" type="presOf" srcId="{CEAEA2D1-94C0-4C4C-BA90-852F50A9B3F8}" destId="{0B016565-0F2E-48EB-9ADA-20FCE6124B89}" srcOrd="0" destOrd="0" presId="urn:microsoft.com/office/officeart/2011/layout/HexagonRadial"/>
    <dgm:cxn modelId="{ED16A8EE-E1C7-4860-A5F1-98823174EF58}" type="presOf" srcId="{E560BC0A-5595-47EF-B8ED-4DABC57BE7BE}" destId="{8DD2C010-DE0B-4DD6-B5C1-0866ABBA10FF}" srcOrd="0" destOrd="0" presId="urn:microsoft.com/office/officeart/2011/layout/HexagonRadial"/>
    <dgm:cxn modelId="{7E2075C9-A9B1-4CE7-9A84-838C82EB3400}" srcId="{111182EC-1D6C-495A-B1B7-E1BE8966611A}" destId="{3575BE31-88B3-46B8-B8FD-29EF792D98A3}" srcOrd="5" destOrd="0" parTransId="{3E0AE356-E155-4311-A2F9-09798C9DBA5E}" sibTransId="{F4A0F52B-D80F-4ED7-A922-6113D1DA9AAA}"/>
    <dgm:cxn modelId="{5317DFA7-D30D-4C40-8A08-0C3661599864}" type="presOf" srcId="{606488A2-9C69-4DC9-AA66-95AF10985B1C}" destId="{0443F0F8-1978-40EB-8CC8-BDE80EC8D49D}" srcOrd="0" destOrd="0" presId="urn:microsoft.com/office/officeart/2011/layout/HexagonRadial"/>
    <dgm:cxn modelId="{915E9178-7DC7-4922-B930-8BADA24A595C}" srcId="{111182EC-1D6C-495A-B1B7-E1BE8966611A}" destId="{55867954-D83A-4AE3-B8D4-4153AA4F9F94}" srcOrd="4" destOrd="0" parTransId="{67132010-440F-40FA-AD68-43981F849AE5}" sibTransId="{FB3DC712-E801-4BC6-8E2F-EA21AB2CACB1}"/>
    <dgm:cxn modelId="{8241563E-E5CA-454D-8E93-B7D073140BB4}" type="presParOf" srcId="{8DD2C010-DE0B-4DD6-B5C1-0866ABBA10FF}" destId="{1557D32D-13E7-4670-BEB5-C7E1AF52F5FF}" srcOrd="0" destOrd="0" presId="urn:microsoft.com/office/officeart/2011/layout/HexagonRadial"/>
    <dgm:cxn modelId="{36F4DC65-559C-4093-81D5-20465DF0299D}" type="presParOf" srcId="{8DD2C010-DE0B-4DD6-B5C1-0866ABBA10FF}" destId="{139C54AE-D8D6-40CF-9833-628E4EDDD967}" srcOrd="1" destOrd="0" presId="urn:microsoft.com/office/officeart/2011/layout/HexagonRadial"/>
    <dgm:cxn modelId="{6AB02180-6764-4322-BB6A-08A40F0904EA}" type="presParOf" srcId="{139C54AE-D8D6-40CF-9833-628E4EDDD967}" destId="{CD0A08C0-D97E-4447-8DC7-604D3E8213B8}" srcOrd="0" destOrd="0" presId="urn:microsoft.com/office/officeart/2011/layout/HexagonRadial"/>
    <dgm:cxn modelId="{276EEDD5-B89F-4256-89F5-B03AC6F9AF11}" type="presParOf" srcId="{8DD2C010-DE0B-4DD6-B5C1-0866ABBA10FF}" destId="{0B016565-0F2E-48EB-9ADA-20FCE6124B89}" srcOrd="2" destOrd="0" presId="urn:microsoft.com/office/officeart/2011/layout/HexagonRadial"/>
    <dgm:cxn modelId="{F96A3BF6-D273-45DE-B671-D361AEFC2CBB}" type="presParOf" srcId="{8DD2C010-DE0B-4DD6-B5C1-0866ABBA10FF}" destId="{0265750C-FCED-45BB-B89A-80BEB275FEFE}" srcOrd="3" destOrd="0" presId="urn:microsoft.com/office/officeart/2011/layout/HexagonRadial"/>
    <dgm:cxn modelId="{AC8C8CE0-D3D8-4D89-9D22-7506299C305A}" type="presParOf" srcId="{0265750C-FCED-45BB-B89A-80BEB275FEFE}" destId="{2F658D10-E14A-4E1C-8307-A581420FEF55}" srcOrd="0" destOrd="0" presId="urn:microsoft.com/office/officeart/2011/layout/HexagonRadial"/>
    <dgm:cxn modelId="{FE0F5766-7151-43AB-A17D-D940C4A76013}" type="presParOf" srcId="{8DD2C010-DE0B-4DD6-B5C1-0866ABBA10FF}" destId="{32B1479F-D739-4680-A413-6A74EE4C1875}" srcOrd="4" destOrd="0" presId="urn:microsoft.com/office/officeart/2011/layout/HexagonRadial"/>
    <dgm:cxn modelId="{A12B3431-4137-4E03-97AF-1C143DB2F57C}" type="presParOf" srcId="{8DD2C010-DE0B-4DD6-B5C1-0866ABBA10FF}" destId="{F6CEC395-5740-4328-9802-E8794D4360F3}" srcOrd="5" destOrd="0" presId="urn:microsoft.com/office/officeart/2011/layout/HexagonRadial"/>
    <dgm:cxn modelId="{E276DB20-C727-4F04-9035-B11A7A41997A}" type="presParOf" srcId="{F6CEC395-5740-4328-9802-E8794D4360F3}" destId="{BC9ECB70-87B1-40AF-ADC8-34C9F0AEA99C}" srcOrd="0" destOrd="0" presId="urn:microsoft.com/office/officeart/2011/layout/HexagonRadial"/>
    <dgm:cxn modelId="{EF970F5E-18B8-4215-A496-247C37058D8A}" type="presParOf" srcId="{8DD2C010-DE0B-4DD6-B5C1-0866ABBA10FF}" destId="{C47CD2EA-1351-4F22-B34D-7F7771463094}" srcOrd="6" destOrd="0" presId="urn:microsoft.com/office/officeart/2011/layout/HexagonRadial"/>
    <dgm:cxn modelId="{AE89FD32-252A-487F-84C9-F1436B42FDC0}" type="presParOf" srcId="{8DD2C010-DE0B-4DD6-B5C1-0866ABBA10FF}" destId="{A867C7D7-CF22-4C46-9C0A-981901082494}" srcOrd="7" destOrd="0" presId="urn:microsoft.com/office/officeart/2011/layout/HexagonRadial"/>
    <dgm:cxn modelId="{483CC7C6-126B-4F9D-A317-9EC3D5D18A01}" type="presParOf" srcId="{A867C7D7-CF22-4C46-9C0A-981901082494}" destId="{D41C41F1-FB68-4C9E-B5D7-A6778554AB58}" srcOrd="0" destOrd="0" presId="urn:microsoft.com/office/officeart/2011/layout/HexagonRadial"/>
    <dgm:cxn modelId="{52778E04-5981-4941-B43D-93E169A8B2AA}" type="presParOf" srcId="{8DD2C010-DE0B-4DD6-B5C1-0866ABBA10FF}" destId="{0443F0F8-1978-40EB-8CC8-BDE80EC8D49D}" srcOrd="8" destOrd="0" presId="urn:microsoft.com/office/officeart/2011/layout/HexagonRadial"/>
    <dgm:cxn modelId="{744EEBC4-2945-4DDD-83C7-A020154540EA}" type="presParOf" srcId="{8DD2C010-DE0B-4DD6-B5C1-0866ABBA10FF}" destId="{58C51B88-655C-45FD-AC61-0B8ADF2F12C2}" srcOrd="9" destOrd="0" presId="urn:microsoft.com/office/officeart/2011/layout/HexagonRadial"/>
    <dgm:cxn modelId="{45F88A5F-8053-4145-BDEA-9D8BFAF80727}" type="presParOf" srcId="{58C51B88-655C-45FD-AC61-0B8ADF2F12C2}" destId="{A49FBF8C-A3B4-4E7F-BBBD-61F393D48790}" srcOrd="0" destOrd="0" presId="urn:microsoft.com/office/officeart/2011/layout/HexagonRadial"/>
    <dgm:cxn modelId="{FF15588F-D30B-4402-B48F-DDD29BA7425B}" type="presParOf" srcId="{8DD2C010-DE0B-4DD6-B5C1-0866ABBA10FF}" destId="{04F9C619-C751-4B24-B247-E8895233226F}" srcOrd="10" destOrd="0" presId="urn:microsoft.com/office/officeart/2011/layout/HexagonRadial"/>
    <dgm:cxn modelId="{4A9BDB27-7A77-4863-8660-B8A223DCAABC}" type="presParOf" srcId="{8DD2C010-DE0B-4DD6-B5C1-0866ABBA10FF}" destId="{9530C3D3-6723-49A8-9EAB-6E44D8FD8476}" srcOrd="11" destOrd="0" presId="urn:microsoft.com/office/officeart/2011/layout/HexagonRadial"/>
    <dgm:cxn modelId="{A5C2D5DA-03D4-420F-A543-A778A466247B}" type="presParOf" srcId="{9530C3D3-6723-49A8-9EAB-6E44D8FD8476}" destId="{05C193AC-6D11-4D75-9E23-5FFCA319FACE}" srcOrd="0" destOrd="0" presId="urn:microsoft.com/office/officeart/2011/layout/HexagonRadial"/>
    <dgm:cxn modelId="{F3069155-8D5C-4F9D-9F54-741E1E4006C7}" type="presParOf" srcId="{8DD2C010-DE0B-4DD6-B5C1-0866ABBA10FF}" destId="{6BBB43DF-8F5E-4926-A194-C6DFC5A8A5A9}"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B314220-B214-4387-8673-22CD26C7D9B6}"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15820611-82D9-448A-940D-BE0B36A8B3D3}">
      <dgm:prSet phldrT="[Text]" custT="1"/>
      <dgm:spPr>
        <a:solidFill>
          <a:srgbClr val="D8D8D7"/>
        </a:solidFill>
      </dgm:spPr>
      <dgm:t>
        <a:bodyPr/>
        <a:lstStyle/>
        <a:p>
          <a:endParaRPr lang="en-US" sz="1200" dirty="0" smtClean="0">
            <a:solidFill>
              <a:srgbClr val="C3261F"/>
            </a:solidFill>
          </a:endParaRPr>
        </a:p>
        <a:p>
          <a:r>
            <a:rPr lang="en-US" sz="1200" dirty="0" smtClean="0">
              <a:solidFill>
                <a:schemeClr val="tx1"/>
              </a:solidFill>
            </a:rPr>
            <a:t>Doubling of local content in components</a:t>
          </a:r>
        </a:p>
        <a:p>
          <a:endParaRPr lang="en-US" sz="1200" dirty="0">
            <a:solidFill>
              <a:srgbClr val="C3261F"/>
            </a:solidFill>
          </a:endParaRPr>
        </a:p>
      </dgm:t>
    </dgm:pt>
    <dgm:pt modelId="{262D6E8E-620B-4FA6-8ABF-C7FD9A77618D}" type="parTrans" cxnId="{3C816ECB-6117-4E26-9DE1-B4D5927ED2AE}">
      <dgm:prSet/>
      <dgm:spPr/>
      <dgm:t>
        <a:bodyPr/>
        <a:lstStyle/>
        <a:p>
          <a:endParaRPr lang="en-US"/>
        </a:p>
      </dgm:t>
    </dgm:pt>
    <dgm:pt modelId="{17C61A9F-35AF-4EF6-B46C-447080F5D3CF}" type="sibTrans" cxnId="{3C816ECB-6117-4E26-9DE1-B4D5927ED2AE}">
      <dgm:prSet/>
      <dgm:spPr/>
      <dgm:t>
        <a:bodyPr/>
        <a:lstStyle/>
        <a:p>
          <a:endParaRPr lang="en-US"/>
        </a:p>
      </dgm:t>
    </dgm:pt>
    <dgm:pt modelId="{1308BC29-CBAB-4A54-988E-7FD7AD2881D5}">
      <dgm:prSet phldrT="[Text]"/>
      <dgm:spPr/>
      <dgm:t>
        <a:bodyPr/>
        <a:lstStyle/>
        <a:p>
          <a:r>
            <a:rPr lang="en-US" dirty="0" smtClean="0">
              <a:solidFill>
                <a:schemeClr val="tx1"/>
              </a:solidFill>
            </a:rPr>
            <a:t>Finance capacity expansion at existing component manufacturers</a:t>
          </a:r>
          <a:endParaRPr lang="en-US" dirty="0">
            <a:solidFill>
              <a:schemeClr val="tx1"/>
            </a:solidFill>
          </a:endParaRPr>
        </a:p>
      </dgm:t>
    </dgm:pt>
    <dgm:pt modelId="{E8769D37-9D02-482D-9BC6-7804510CCE16}" type="parTrans" cxnId="{3FE29D7D-B806-469E-A4FD-5CFBB9DE0E5F}">
      <dgm:prSet/>
      <dgm:spPr/>
      <dgm:t>
        <a:bodyPr/>
        <a:lstStyle/>
        <a:p>
          <a:endParaRPr lang="en-US"/>
        </a:p>
      </dgm:t>
    </dgm:pt>
    <dgm:pt modelId="{B80CF58E-4466-4AD8-B2C5-2D5BD009D313}" type="sibTrans" cxnId="{3FE29D7D-B806-469E-A4FD-5CFBB9DE0E5F}">
      <dgm:prSet/>
      <dgm:spPr/>
      <dgm:t>
        <a:bodyPr/>
        <a:lstStyle/>
        <a:p>
          <a:endParaRPr lang="en-US"/>
        </a:p>
      </dgm:t>
    </dgm:pt>
    <dgm:pt modelId="{779F3091-FBAD-4D10-9BA1-4CE7FA03A8D3}">
      <dgm:prSet phldrT="[Text]" custT="1"/>
      <dgm:spPr>
        <a:solidFill>
          <a:srgbClr val="D8D8D7"/>
        </a:solidFill>
      </dgm:spPr>
      <dgm:t>
        <a:bodyPr/>
        <a:lstStyle/>
        <a:p>
          <a:endParaRPr lang="en-US" sz="1200" dirty="0" smtClean="0">
            <a:solidFill>
              <a:srgbClr val="C3261F"/>
            </a:solidFill>
          </a:endParaRPr>
        </a:p>
        <a:p>
          <a:endParaRPr lang="en-US" sz="1200" dirty="0" smtClean="0">
            <a:solidFill>
              <a:srgbClr val="C3261F"/>
            </a:solidFill>
          </a:endParaRPr>
        </a:p>
        <a:p>
          <a:r>
            <a:rPr lang="en-US" sz="1200" dirty="0" smtClean="0">
              <a:solidFill>
                <a:schemeClr val="tx1"/>
              </a:solidFill>
            </a:rPr>
            <a:t>Buses, Taxis, medium and heavy commercial vehicles</a:t>
          </a:r>
        </a:p>
        <a:p>
          <a:endParaRPr lang="en-US" sz="1200" dirty="0">
            <a:solidFill>
              <a:srgbClr val="C3261F"/>
            </a:solidFill>
          </a:endParaRPr>
        </a:p>
      </dgm:t>
    </dgm:pt>
    <dgm:pt modelId="{9F366E1D-DAE3-4B07-8346-F86A8A73C127}" type="parTrans" cxnId="{C0E8FD34-D555-403B-8236-4F5305F31B08}">
      <dgm:prSet/>
      <dgm:spPr/>
      <dgm:t>
        <a:bodyPr/>
        <a:lstStyle/>
        <a:p>
          <a:endParaRPr lang="en-US"/>
        </a:p>
      </dgm:t>
    </dgm:pt>
    <dgm:pt modelId="{9A1037DE-95E7-4C8B-9DCB-3091E409C572}" type="sibTrans" cxnId="{C0E8FD34-D555-403B-8236-4F5305F31B08}">
      <dgm:prSet/>
      <dgm:spPr/>
      <dgm:t>
        <a:bodyPr/>
        <a:lstStyle/>
        <a:p>
          <a:endParaRPr lang="en-US"/>
        </a:p>
      </dgm:t>
    </dgm:pt>
    <dgm:pt modelId="{B90ED094-A165-47A9-B6BC-C095E6DC4025}">
      <dgm:prSet phldrT="[Text]"/>
      <dgm:spPr/>
      <dgm:t>
        <a:bodyPr/>
        <a:lstStyle/>
        <a:p>
          <a:r>
            <a:rPr lang="en-US" dirty="0" smtClean="0">
              <a:solidFill>
                <a:schemeClr val="tx1"/>
              </a:solidFill>
            </a:rPr>
            <a:t>Leverage public transport procurement to generate enough demand for the viable local assembly of buses</a:t>
          </a:r>
          <a:endParaRPr lang="en-US" dirty="0">
            <a:solidFill>
              <a:schemeClr val="tx1"/>
            </a:solidFill>
          </a:endParaRPr>
        </a:p>
      </dgm:t>
    </dgm:pt>
    <dgm:pt modelId="{5AF6EDD0-053D-4CBE-B22B-300E0FF9CB76}" type="parTrans" cxnId="{BF7DE593-2B89-4309-9869-48410518C340}">
      <dgm:prSet/>
      <dgm:spPr/>
      <dgm:t>
        <a:bodyPr/>
        <a:lstStyle/>
        <a:p>
          <a:endParaRPr lang="en-US"/>
        </a:p>
      </dgm:t>
    </dgm:pt>
    <dgm:pt modelId="{0C68C162-AC7C-4E48-8AC1-1158CA190EFD}" type="sibTrans" cxnId="{BF7DE593-2B89-4309-9869-48410518C340}">
      <dgm:prSet/>
      <dgm:spPr/>
      <dgm:t>
        <a:bodyPr/>
        <a:lstStyle/>
        <a:p>
          <a:endParaRPr lang="en-US"/>
        </a:p>
      </dgm:t>
    </dgm:pt>
    <dgm:pt modelId="{09894DFD-0411-4B04-88C3-E7AA8EB25417}">
      <dgm:prSet/>
      <dgm:spPr/>
      <dgm:t>
        <a:bodyPr/>
        <a:lstStyle/>
        <a:p>
          <a:r>
            <a:rPr lang="en-US" dirty="0" smtClean="0">
              <a:solidFill>
                <a:schemeClr val="tx1"/>
              </a:solidFill>
            </a:rPr>
            <a:t>Increase local content of electronics, interior, body panel and engine components</a:t>
          </a:r>
          <a:endParaRPr lang="en-US" dirty="0">
            <a:solidFill>
              <a:schemeClr val="tx1"/>
            </a:solidFill>
          </a:endParaRPr>
        </a:p>
      </dgm:t>
    </dgm:pt>
    <dgm:pt modelId="{53E3F2FA-2FA0-44AC-A2B1-FBF6C7719D1D}" type="parTrans" cxnId="{4321F662-40BA-4907-8400-18EB14539F3B}">
      <dgm:prSet/>
      <dgm:spPr/>
      <dgm:t>
        <a:bodyPr/>
        <a:lstStyle/>
        <a:p>
          <a:endParaRPr lang="en-US"/>
        </a:p>
      </dgm:t>
    </dgm:pt>
    <dgm:pt modelId="{03DD72C2-9062-4157-A53D-8C114B06F6B2}" type="sibTrans" cxnId="{4321F662-40BA-4907-8400-18EB14539F3B}">
      <dgm:prSet/>
      <dgm:spPr/>
      <dgm:t>
        <a:bodyPr/>
        <a:lstStyle/>
        <a:p>
          <a:endParaRPr lang="en-US"/>
        </a:p>
      </dgm:t>
    </dgm:pt>
    <dgm:pt modelId="{50FAFE92-7FE9-4C22-99CA-E624B61F0229}">
      <dgm:prSet/>
      <dgm:spPr/>
      <dgm:t>
        <a:bodyPr/>
        <a:lstStyle/>
        <a:p>
          <a:r>
            <a:rPr lang="en-US" dirty="0" smtClean="0">
              <a:solidFill>
                <a:schemeClr val="tx1"/>
              </a:solidFill>
            </a:rPr>
            <a:t>Leverage the extensive procurement in the taxi industry to attract a taxi assembly plant locally</a:t>
          </a:r>
          <a:endParaRPr lang="en-US" dirty="0">
            <a:solidFill>
              <a:schemeClr val="tx1"/>
            </a:solidFill>
          </a:endParaRPr>
        </a:p>
      </dgm:t>
    </dgm:pt>
    <dgm:pt modelId="{0E365150-3298-4A5D-A4EC-4259866894C3}" type="parTrans" cxnId="{EB356269-4C2F-4427-A670-38013C7486E2}">
      <dgm:prSet/>
      <dgm:spPr/>
      <dgm:t>
        <a:bodyPr/>
        <a:lstStyle/>
        <a:p>
          <a:endParaRPr lang="en-US"/>
        </a:p>
      </dgm:t>
    </dgm:pt>
    <dgm:pt modelId="{0F9438B1-B936-4F88-8BD5-3E9B1197B9E2}" type="sibTrans" cxnId="{EB356269-4C2F-4427-A670-38013C7486E2}">
      <dgm:prSet/>
      <dgm:spPr/>
      <dgm:t>
        <a:bodyPr/>
        <a:lstStyle/>
        <a:p>
          <a:endParaRPr lang="en-US"/>
        </a:p>
      </dgm:t>
    </dgm:pt>
    <dgm:pt modelId="{F80D506F-E02E-427C-82A0-C8E066FC642D}">
      <dgm:prSet/>
      <dgm:spPr/>
      <dgm:t>
        <a:bodyPr/>
        <a:lstStyle/>
        <a:p>
          <a:r>
            <a:rPr lang="en-US" dirty="0" smtClean="0">
              <a:solidFill>
                <a:schemeClr val="tx1"/>
              </a:solidFill>
            </a:rPr>
            <a:t>Enhance existing capacity of local industry to assemble commercial vehicles and “yellow goods”</a:t>
          </a:r>
          <a:endParaRPr lang="en-US" dirty="0">
            <a:solidFill>
              <a:schemeClr val="tx1"/>
            </a:solidFill>
          </a:endParaRPr>
        </a:p>
      </dgm:t>
    </dgm:pt>
    <dgm:pt modelId="{1712E7AA-FB65-4DD6-B90C-A5AB654BFBDD}" type="parTrans" cxnId="{A5856486-378E-48CE-8F2F-B2EA27F2F68F}">
      <dgm:prSet/>
      <dgm:spPr/>
      <dgm:t>
        <a:bodyPr/>
        <a:lstStyle/>
        <a:p>
          <a:endParaRPr lang="en-US"/>
        </a:p>
      </dgm:t>
    </dgm:pt>
    <dgm:pt modelId="{2879B6CD-D6DA-4F86-B063-400C3557DC63}" type="sibTrans" cxnId="{A5856486-378E-48CE-8F2F-B2EA27F2F68F}">
      <dgm:prSet/>
      <dgm:spPr/>
      <dgm:t>
        <a:bodyPr/>
        <a:lstStyle/>
        <a:p>
          <a:endParaRPr lang="en-US"/>
        </a:p>
      </dgm:t>
    </dgm:pt>
    <dgm:pt modelId="{648524DE-F6FF-4099-B499-33C5326F267B}" type="pres">
      <dgm:prSet presAssocID="{1B314220-B214-4387-8673-22CD26C7D9B6}" presName="linearFlow" presStyleCnt="0">
        <dgm:presLayoutVars>
          <dgm:dir/>
          <dgm:animLvl val="lvl"/>
          <dgm:resizeHandles val="exact"/>
        </dgm:presLayoutVars>
      </dgm:prSet>
      <dgm:spPr/>
      <dgm:t>
        <a:bodyPr/>
        <a:lstStyle/>
        <a:p>
          <a:endParaRPr lang="en-US"/>
        </a:p>
      </dgm:t>
    </dgm:pt>
    <dgm:pt modelId="{8F2C4A50-5245-4D6A-8444-B8EC4742A59A}" type="pres">
      <dgm:prSet presAssocID="{15820611-82D9-448A-940D-BE0B36A8B3D3}" presName="composite" presStyleCnt="0"/>
      <dgm:spPr/>
    </dgm:pt>
    <dgm:pt modelId="{136793C0-F5C3-43A8-A9F1-552E939704D2}" type="pres">
      <dgm:prSet presAssocID="{15820611-82D9-448A-940D-BE0B36A8B3D3}" presName="parentText" presStyleLbl="alignNode1" presStyleIdx="0" presStyleCnt="2">
        <dgm:presLayoutVars>
          <dgm:chMax val="1"/>
          <dgm:bulletEnabled val="1"/>
        </dgm:presLayoutVars>
      </dgm:prSet>
      <dgm:spPr/>
      <dgm:t>
        <a:bodyPr/>
        <a:lstStyle/>
        <a:p>
          <a:endParaRPr lang="en-US"/>
        </a:p>
      </dgm:t>
    </dgm:pt>
    <dgm:pt modelId="{A09B7D54-7310-4E22-A2BF-1D2BF87EEE22}" type="pres">
      <dgm:prSet presAssocID="{15820611-82D9-448A-940D-BE0B36A8B3D3}" presName="descendantText" presStyleLbl="alignAcc1" presStyleIdx="0" presStyleCnt="2" custLinFactNeighborX="0" custLinFactNeighborY="1513">
        <dgm:presLayoutVars>
          <dgm:bulletEnabled val="1"/>
        </dgm:presLayoutVars>
      </dgm:prSet>
      <dgm:spPr/>
      <dgm:t>
        <a:bodyPr/>
        <a:lstStyle/>
        <a:p>
          <a:endParaRPr lang="en-US"/>
        </a:p>
      </dgm:t>
    </dgm:pt>
    <dgm:pt modelId="{579D1BC4-9E6F-42FB-8F67-F906658AED2E}" type="pres">
      <dgm:prSet presAssocID="{17C61A9F-35AF-4EF6-B46C-447080F5D3CF}" presName="sp" presStyleCnt="0"/>
      <dgm:spPr/>
    </dgm:pt>
    <dgm:pt modelId="{27F8FCFD-B64C-4E8B-AF39-6A05FDEEA04C}" type="pres">
      <dgm:prSet presAssocID="{779F3091-FBAD-4D10-9BA1-4CE7FA03A8D3}" presName="composite" presStyleCnt="0"/>
      <dgm:spPr/>
    </dgm:pt>
    <dgm:pt modelId="{82CFEC54-69BD-4577-B34B-BF6100B7A096}" type="pres">
      <dgm:prSet presAssocID="{779F3091-FBAD-4D10-9BA1-4CE7FA03A8D3}" presName="parentText" presStyleLbl="alignNode1" presStyleIdx="1" presStyleCnt="2" custLinFactNeighborY="-17395">
        <dgm:presLayoutVars>
          <dgm:chMax val="1"/>
          <dgm:bulletEnabled val="1"/>
        </dgm:presLayoutVars>
      </dgm:prSet>
      <dgm:spPr/>
      <dgm:t>
        <a:bodyPr/>
        <a:lstStyle/>
        <a:p>
          <a:endParaRPr lang="en-US"/>
        </a:p>
      </dgm:t>
    </dgm:pt>
    <dgm:pt modelId="{A8064692-11EB-4038-825A-4BC2C64C91C3}" type="pres">
      <dgm:prSet presAssocID="{779F3091-FBAD-4D10-9BA1-4CE7FA03A8D3}" presName="descendantText" presStyleLbl="alignAcc1" presStyleIdx="1" presStyleCnt="2" custLinFactNeighborX="-300" custLinFactNeighborY="-26760">
        <dgm:presLayoutVars>
          <dgm:bulletEnabled val="1"/>
        </dgm:presLayoutVars>
      </dgm:prSet>
      <dgm:spPr/>
      <dgm:t>
        <a:bodyPr/>
        <a:lstStyle/>
        <a:p>
          <a:endParaRPr lang="en-US"/>
        </a:p>
      </dgm:t>
    </dgm:pt>
  </dgm:ptLst>
  <dgm:cxnLst>
    <dgm:cxn modelId="{8B3E3DAA-8B19-4A2B-A845-008FCE1AB53E}" type="presOf" srcId="{09894DFD-0411-4B04-88C3-E7AA8EB25417}" destId="{A09B7D54-7310-4E22-A2BF-1D2BF87EEE22}" srcOrd="0" destOrd="1" presId="urn:microsoft.com/office/officeart/2005/8/layout/chevron2"/>
    <dgm:cxn modelId="{F03B9607-2B45-43C9-AFDD-6760F673E18B}" type="presOf" srcId="{1B314220-B214-4387-8673-22CD26C7D9B6}" destId="{648524DE-F6FF-4099-B499-33C5326F267B}" srcOrd="0" destOrd="0" presId="urn:microsoft.com/office/officeart/2005/8/layout/chevron2"/>
    <dgm:cxn modelId="{37ABD332-CD3F-46C7-BDA3-6EA5E8E8BF6F}" type="presOf" srcId="{F80D506F-E02E-427C-82A0-C8E066FC642D}" destId="{A8064692-11EB-4038-825A-4BC2C64C91C3}" srcOrd="0" destOrd="2" presId="urn:microsoft.com/office/officeart/2005/8/layout/chevron2"/>
    <dgm:cxn modelId="{EB356269-4C2F-4427-A670-38013C7486E2}" srcId="{779F3091-FBAD-4D10-9BA1-4CE7FA03A8D3}" destId="{50FAFE92-7FE9-4C22-99CA-E624B61F0229}" srcOrd="1" destOrd="0" parTransId="{0E365150-3298-4A5D-A4EC-4259866894C3}" sibTransId="{0F9438B1-B936-4F88-8BD5-3E9B1197B9E2}"/>
    <dgm:cxn modelId="{525DCCB5-5B98-4750-8D9F-B9B1A3ADA598}" type="presOf" srcId="{779F3091-FBAD-4D10-9BA1-4CE7FA03A8D3}" destId="{82CFEC54-69BD-4577-B34B-BF6100B7A096}" srcOrd="0" destOrd="0" presId="urn:microsoft.com/office/officeart/2005/8/layout/chevron2"/>
    <dgm:cxn modelId="{A5856486-378E-48CE-8F2F-B2EA27F2F68F}" srcId="{779F3091-FBAD-4D10-9BA1-4CE7FA03A8D3}" destId="{F80D506F-E02E-427C-82A0-C8E066FC642D}" srcOrd="2" destOrd="0" parTransId="{1712E7AA-FB65-4DD6-B90C-A5AB654BFBDD}" sibTransId="{2879B6CD-D6DA-4F86-B063-400C3557DC63}"/>
    <dgm:cxn modelId="{3AAA2FEA-8B22-4B64-A1B1-BE8178E17321}" type="presOf" srcId="{50FAFE92-7FE9-4C22-99CA-E624B61F0229}" destId="{A8064692-11EB-4038-825A-4BC2C64C91C3}" srcOrd="0" destOrd="1" presId="urn:microsoft.com/office/officeart/2005/8/layout/chevron2"/>
    <dgm:cxn modelId="{C0E8FD34-D555-403B-8236-4F5305F31B08}" srcId="{1B314220-B214-4387-8673-22CD26C7D9B6}" destId="{779F3091-FBAD-4D10-9BA1-4CE7FA03A8D3}" srcOrd="1" destOrd="0" parTransId="{9F366E1D-DAE3-4B07-8346-F86A8A73C127}" sibTransId="{9A1037DE-95E7-4C8B-9DCB-3091E409C572}"/>
    <dgm:cxn modelId="{AAD82F88-EFF2-4A25-8174-70A71C841268}" type="presOf" srcId="{15820611-82D9-448A-940D-BE0B36A8B3D3}" destId="{136793C0-F5C3-43A8-A9F1-552E939704D2}" srcOrd="0" destOrd="0" presId="urn:microsoft.com/office/officeart/2005/8/layout/chevron2"/>
    <dgm:cxn modelId="{4321F662-40BA-4907-8400-18EB14539F3B}" srcId="{15820611-82D9-448A-940D-BE0B36A8B3D3}" destId="{09894DFD-0411-4B04-88C3-E7AA8EB25417}" srcOrd="1" destOrd="0" parTransId="{53E3F2FA-2FA0-44AC-A2B1-FBF6C7719D1D}" sibTransId="{03DD72C2-9062-4157-A53D-8C114B06F6B2}"/>
    <dgm:cxn modelId="{3C816ECB-6117-4E26-9DE1-B4D5927ED2AE}" srcId="{1B314220-B214-4387-8673-22CD26C7D9B6}" destId="{15820611-82D9-448A-940D-BE0B36A8B3D3}" srcOrd="0" destOrd="0" parTransId="{262D6E8E-620B-4FA6-8ABF-C7FD9A77618D}" sibTransId="{17C61A9F-35AF-4EF6-B46C-447080F5D3CF}"/>
    <dgm:cxn modelId="{81375946-3B8F-413B-B66F-0B24689E87C2}" type="presOf" srcId="{B90ED094-A165-47A9-B6BC-C095E6DC4025}" destId="{A8064692-11EB-4038-825A-4BC2C64C91C3}" srcOrd="0" destOrd="0" presId="urn:microsoft.com/office/officeart/2005/8/layout/chevron2"/>
    <dgm:cxn modelId="{E7C52A10-1F59-4431-B743-75D1D15EBFA1}" type="presOf" srcId="{1308BC29-CBAB-4A54-988E-7FD7AD2881D5}" destId="{A09B7D54-7310-4E22-A2BF-1D2BF87EEE22}" srcOrd="0" destOrd="0" presId="urn:microsoft.com/office/officeart/2005/8/layout/chevron2"/>
    <dgm:cxn modelId="{BF7DE593-2B89-4309-9869-48410518C340}" srcId="{779F3091-FBAD-4D10-9BA1-4CE7FA03A8D3}" destId="{B90ED094-A165-47A9-B6BC-C095E6DC4025}" srcOrd="0" destOrd="0" parTransId="{5AF6EDD0-053D-4CBE-B22B-300E0FF9CB76}" sibTransId="{0C68C162-AC7C-4E48-8AC1-1158CA190EFD}"/>
    <dgm:cxn modelId="{3FE29D7D-B806-469E-A4FD-5CFBB9DE0E5F}" srcId="{15820611-82D9-448A-940D-BE0B36A8B3D3}" destId="{1308BC29-CBAB-4A54-988E-7FD7AD2881D5}" srcOrd="0" destOrd="0" parTransId="{E8769D37-9D02-482D-9BC6-7804510CCE16}" sibTransId="{B80CF58E-4466-4AD8-B2C5-2D5BD009D313}"/>
    <dgm:cxn modelId="{A1A1D28D-15B6-457A-B94A-A8053C5C4451}" type="presParOf" srcId="{648524DE-F6FF-4099-B499-33C5326F267B}" destId="{8F2C4A50-5245-4D6A-8444-B8EC4742A59A}" srcOrd="0" destOrd="0" presId="urn:microsoft.com/office/officeart/2005/8/layout/chevron2"/>
    <dgm:cxn modelId="{362AC281-26BB-4178-9A65-1B22C13E92BB}" type="presParOf" srcId="{8F2C4A50-5245-4D6A-8444-B8EC4742A59A}" destId="{136793C0-F5C3-43A8-A9F1-552E939704D2}" srcOrd="0" destOrd="0" presId="urn:microsoft.com/office/officeart/2005/8/layout/chevron2"/>
    <dgm:cxn modelId="{EEA6ADDC-8FD7-4A84-BD68-884B081A0850}" type="presParOf" srcId="{8F2C4A50-5245-4D6A-8444-B8EC4742A59A}" destId="{A09B7D54-7310-4E22-A2BF-1D2BF87EEE22}" srcOrd="1" destOrd="0" presId="urn:microsoft.com/office/officeart/2005/8/layout/chevron2"/>
    <dgm:cxn modelId="{B0A94092-B4AA-4F27-83EE-0AF26C70E8D1}" type="presParOf" srcId="{648524DE-F6FF-4099-B499-33C5326F267B}" destId="{579D1BC4-9E6F-42FB-8F67-F906658AED2E}" srcOrd="1" destOrd="0" presId="urn:microsoft.com/office/officeart/2005/8/layout/chevron2"/>
    <dgm:cxn modelId="{A4B1C506-2D6C-47A4-B940-8338CB53E706}" type="presParOf" srcId="{648524DE-F6FF-4099-B499-33C5326F267B}" destId="{27F8FCFD-B64C-4E8B-AF39-6A05FDEEA04C}" srcOrd="2" destOrd="0" presId="urn:microsoft.com/office/officeart/2005/8/layout/chevron2"/>
    <dgm:cxn modelId="{9C4FCABF-0838-4C57-81CA-653B04068D3D}" type="presParOf" srcId="{27F8FCFD-B64C-4E8B-AF39-6A05FDEEA04C}" destId="{82CFEC54-69BD-4577-B34B-BF6100B7A096}" srcOrd="0" destOrd="0" presId="urn:microsoft.com/office/officeart/2005/8/layout/chevron2"/>
    <dgm:cxn modelId="{59835627-F66C-45FD-9385-32FACCE905D3}" type="presParOf" srcId="{27F8FCFD-B64C-4E8B-AF39-6A05FDEEA04C}" destId="{A8064692-11EB-4038-825A-4BC2C64C91C3}"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886E615-CE49-4DA4-BF7F-68C667C7B676}"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5F078D4B-ACE0-4048-B566-DA9CB3CF6367}">
      <dgm:prSet phldrT="[Text]" custT="1"/>
      <dgm:spPr/>
      <dgm:t>
        <a:bodyPr/>
        <a:lstStyle/>
        <a:p>
          <a:r>
            <a:rPr lang="en-US" sz="1600" b="1" dirty="0" smtClean="0">
              <a:solidFill>
                <a:srgbClr val="C3261F"/>
              </a:solidFill>
            </a:rPr>
            <a:t>Increase local content of SOE CAPEX Programme </a:t>
          </a:r>
          <a:endParaRPr lang="en-US" sz="1600" b="1" dirty="0">
            <a:solidFill>
              <a:srgbClr val="C3261F"/>
            </a:solidFill>
          </a:endParaRPr>
        </a:p>
      </dgm:t>
    </dgm:pt>
    <dgm:pt modelId="{F0372F3B-EB16-484E-974C-70186D85E12B}" type="parTrans" cxnId="{4B39A0B2-052B-42AE-9BD3-483A9F6EDC59}">
      <dgm:prSet/>
      <dgm:spPr/>
      <dgm:t>
        <a:bodyPr/>
        <a:lstStyle/>
        <a:p>
          <a:endParaRPr lang="en-US"/>
        </a:p>
      </dgm:t>
    </dgm:pt>
    <dgm:pt modelId="{A8A0CCE5-8DAA-4421-9002-C1BCA202C50C}" type="sibTrans" cxnId="{4B39A0B2-052B-42AE-9BD3-483A9F6EDC59}">
      <dgm:prSet/>
      <dgm:spPr/>
      <dgm:t>
        <a:bodyPr/>
        <a:lstStyle/>
        <a:p>
          <a:endParaRPr lang="en-US"/>
        </a:p>
      </dgm:t>
    </dgm:pt>
    <dgm:pt modelId="{689293B9-307B-46ED-B510-EC208BA92DB6}">
      <dgm:prSet phldrT="[Text]"/>
      <dgm:spPr/>
      <dgm:t>
        <a:bodyPr/>
        <a:lstStyle/>
        <a:p>
          <a:r>
            <a:rPr lang="en-US" dirty="0" smtClean="0">
              <a:solidFill>
                <a:schemeClr val="tx1"/>
              </a:solidFill>
            </a:rPr>
            <a:t>- Leverage upon Transnet and Eskom strategic procurement to develop globally competitive local industry</a:t>
          </a:r>
          <a:endParaRPr lang="en-US" dirty="0">
            <a:solidFill>
              <a:schemeClr val="tx1"/>
            </a:solidFill>
          </a:endParaRPr>
        </a:p>
      </dgm:t>
    </dgm:pt>
    <dgm:pt modelId="{F2F9AD16-45E3-49BC-A0E6-2656F39BDF94}" type="parTrans" cxnId="{9AD2406A-4EFE-445A-A0A0-C4CDC720E17C}">
      <dgm:prSet/>
      <dgm:spPr/>
      <dgm:t>
        <a:bodyPr/>
        <a:lstStyle/>
        <a:p>
          <a:endParaRPr lang="en-US"/>
        </a:p>
      </dgm:t>
    </dgm:pt>
    <dgm:pt modelId="{08BDE147-E1EB-4DF2-8F21-F897920D46D1}" type="sibTrans" cxnId="{9AD2406A-4EFE-445A-A0A0-C4CDC720E17C}">
      <dgm:prSet/>
      <dgm:spPr/>
      <dgm:t>
        <a:bodyPr/>
        <a:lstStyle/>
        <a:p>
          <a:endParaRPr lang="en-US"/>
        </a:p>
      </dgm:t>
    </dgm:pt>
    <dgm:pt modelId="{560350AB-FB97-4126-A34A-0F1C53E45619}">
      <dgm:prSet phldrT="[Text]" custT="1"/>
      <dgm:spPr/>
      <dgm:t>
        <a:bodyPr/>
        <a:lstStyle/>
        <a:p>
          <a:r>
            <a:rPr lang="en-US" sz="1600" b="1" dirty="0" smtClean="0">
              <a:solidFill>
                <a:srgbClr val="C3261F"/>
              </a:solidFill>
            </a:rPr>
            <a:t>Resuscitate Foundries and Tool, Die and Mould (TDM) industries by 2020</a:t>
          </a:r>
          <a:endParaRPr lang="en-US" sz="1600" b="1" dirty="0">
            <a:solidFill>
              <a:srgbClr val="C3261F"/>
            </a:solidFill>
          </a:endParaRPr>
        </a:p>
      </dgm:t>
    </dgm:pt>
    <dgm:pt modelId="{09372DA2-2408-472E-ACEE-5E372B2803BE}" type="parTrans" cxnId="{9DDFB610-F37B-4B01-8FC0-FB65223B58CA}">
      <dgm:prSet/>
      <dgm:spPr/>
      <dgm:t>
        <a:bodyPr/>
        <a:lstStyle/>
        <a:p>
          <a:endParaRPr lang="en-US"/>
        </a:p>
      </dgm:t>
    </dgm:pt>
    <dgm:pt modelId="{A36FF0D9-EE16-4DA9-ACEA-951CFFBD9EDA}" type="sibTrans" cxnId="{9DDFB610-F37B-4B01-8FC0-FB65223B58CA}">
      <dgm:prSet/>
      <dgm:spPr/>
      <dgm:t>
        <a:bodyPr/>
        <a:lstStyle/>
        <a:p>
          <a:endParaRPr lang="en-US"/>
        </a:p>
      </dgm:t>
    </dgm:pt>
    <dgm:pt modelId="{F3BF2443-B300-45A8-BF3D-2EC12DBF9C72}">
      <dgm:prSet phldrT="[Text]"/>
      <dgm:spPr/>
      <dgm:t>
        <a:bodyPr/>
        <a:lstStyle/>
        <a:p>
          <a:r>
            <a:rPr lang="en-US" dirty="0" smtClean="0">
              <a:solidFill>
                <a:srgbClr val="01415B"/>
              </a:solidFill>
            </a:rPr>
            <a:t>- </a:t>
          </a:r>
          <a:r>
            <a:rPr lang="en-US" dirty="0" smtClean="0">
              <a:solidFill>
                <a:schemeClr val="tx1"/>
              </a:solidFill>
            </a:rPr>
            <a:t>Roll-out of the National Foundry Technology Network Programmes</a:t>
          </a:r>
          <a:endParaRPr lang="en-US" dirty="0">
            <a:solidFill>
              <a:schemeClr val="tx1"/>
            </a:solidFill>
          </a:endParaRPr>
        </a:p>
      </dgm:t>
    </dgm:pt>
    <dgm:pt modelId="{4C422FBD-BD88-4F1D-90A0-2C6F30FE5C0C}" type="parTrans" cxnId="{F4B32D6A-AE61-46B2-B2F4-7E824F7DDE7B}">
      <dgm:prSet/>
      <dgm:spPr/>
      <dgm:t>
        <a:bodyPr/>
        <a:lstStyle/>
        <a:p>
          <a:endParaRPr lang="en-US"/>
        </a:p>
      </dgm:t>
    </dgm:pt>
    <dgm:pt modelId="{FB0CA873-F777-4D78-9E9E-C495F6F28DBA}" type="sibTrans" cxnId="{F4B32D6A-AE61-46B2-B2F4-7E824F7DDE7B}">
      <dgm:prSet/>
      <dgm:spPr/>
      <dgm:t>
        <a:bodyPr/>
        <a:lstStyle/>
        <a:p>
          <a:endParaRPr lang="en-US"/>
        </a:p>
      </dgm:t>
    </dgm:pt>
    <dgm:pt modelId="{C669524F-FD69-4FFF-A43C-DF48AE3A9235}">
      <dgm:prSet phldrT="[Text]" custT="1"/>
      <dgm:spPr/>
      <dgm:t>
        <a:bodyPr/>
        <a:lstStyle/>
        <a:p>
          <a:r>
            <a:rPr lang="en-US" sz="1600" b="1" dirty="0" smtClean="0">
              <a:solidFill>
                <a:srgbClr val="C3261F"/>
              </a:solidFill>
            </a:rPr>
            <a:t>Innovative Financing Programme for OEMs and local suppliers</a:t>
          </a:r>
          <a:endParaRPr lang="en-US" sz="1600" b="1" dirty="0">
            <a:solidFill>
              <a:srgbClr val="C3261F"/>
            </a:solidFill>
          </a:endParaRPr>
        </a:p>
      </dgm:t>
    </dgm:pt>
    <dgm:pt modelId="{945D3F5C-96C9-400F-A219-6FA086ED6977}" type="parTrans" cxnId="{6C32DF72-61BA-41C9-9015-80C4B09C077A}">
      <dgm:prSet/>
      <dgm:spPr/>
      <dgm:t>
        <a:bodyPr/>
        <a:lstStyle/>
        <a:p>
          <a:endParaRPr lang="en-US"/>
        </a:p>
      </dgm:t>
    </dgm:pt>
    <dgm:pt modelId="{EFD667DF-E2B0-4884-A28D-E5340F8E63AD}" type="sibTrans" cxnId="{6C32DF72-61BA-41C9-9015-80C4B09C077A}">
      <dgm:prSet/>
      <dgm:spPr/>
      <dgm:t>
        <a:bodyPr/>
        <a:lstStyle/>
        <a:p>
          <a:endParaRPr lang="en-US"/>
        </a:p>
      </dgm:t>
    </dgm:pt>
    <dgm:pt modelId="{C53FDEC3-9BB6-4860-8DFC-288B7B9E6E4A}">
      <dgm:prSet phldrT="[Text]"/>
      <dgm:spPr/>
      <dgm:t>
        <a:bodyPr/>
        <a:lstStyle/>
        <a:p>
          <a:r>
            <a:rPr lang="en-US" dirty="0" smtClean="0"/>
            <a:t>- </a:t>
          </a:r>
          <a:r>
            <a:rPr lang="en-US" dirty="0" smtClean="0">
              <a:solidFill>
                <a:schemeClr val="tx1"/>
              </a:solidFill>
            </a:rPr>
            <a:t>Design a funding instrument/scheme to increase participation levels of local suppliers in the SOE CAPEX Programme</a:t>
          </a:r>
          <a:endParaRPr lang="en-US" dirty="0">
            <a:solidFill>
              <a:schemeClr val="tx1"/>
            </a:solidFill>
          </a:endParaRPr>
        </a:p>
      </dgm:t>
    </dgm:pt>
    <dgm:pt modelId="{CC6A9589-A81C-4767-8DE1-F85D09E98F96}" type="parTrans" cxnId="{4DA8B0D0-F10F-4BB2-BA03-06CA1E1AE14C}">
      <dgm:prSet/>
      <dgm:spPr/>
      <dgm:t>
        <a:bodyPr/>
        <a:lstStyle/>
        <a:p>
          <a:endParaRPr lang="en-US"/>
        </a:p>
      </dgm:t>
    </dgm:pt>
    <dgm:pt modelId="{6370DF06-F09C-47CB-A5D8-CA18BE7D163E}" type="sibTrans" cxnId="{4DA8B0D0-F10F-4BB2-BA03-06CA1E1AE14C}">
      <dgm:prSet/>
      <dgm:spPr/>
      <dgm:t>
        <a:bodyPr/>
        <a:lstStyle/>
        <a:p>
          <a:endParaRPr lang="en-US"/>
        </a:p>
      </dgm:t>
    </dgm:pt>
    <dgm:pt modelId="{DF9620EF-7C76-41D4-BFB2-43636C9AD542}">
      <dgm:prSet/>
      <dgm:spPr/>
      <dgm:t>
        <a:bodyPr/>
        <a:lstStyle/>
        <a:p>
          <a:r>
            <a:rPr lang="en-US" dirty="0" smtClean="0">
              <a:solidFill>
                <a:schemeClr val="tx1"/>
              </a:solidFill>
            </a:rPr>
            <a:t>- Utilise CSDP and UNIDO Program to attract OEMs to set up locally</a:t>
          </a:r>
          <a:endParaRPr lang="en-US" dirty="0">
            <a:solidFill>
              <a:schemeClr val="tx1"/>
            </a:solidFill>
          </a:endParaRPr>
        </a:p>
      </dgm:t>
    </dgm:pt>
    <dgm:pt modelId="{A4CC4443-511A-4E45-8CBE-A5CF949203B3}" type="parTrans" cxnId="{4612F978-3A46-4225-AC6C-C9B2CB5D733F}">
      <dgm:prSet/>
      <dgm:spPr/>
      <dgm:t>
        <a:bodyPr/>
        <a:lstStyle/>
        <a:p>
          <a:endParaRPr lang="en-US"/>
        </a:p>
      </dgm:t>
    </dgm:pt>
    <dgm:pt modelId="{6FD39FB0-1DA7-4F52-AED2-48ECC5069012}" type="sibTrans" cxnId="{4612F978-3A46-4225-AC6C-C9B2CB5D733F}">
      <dgm:prSet/>
      <dgm:spPr/>
      <dgm:t>
        <a:bodyPr/>
        <a:lstStyle/>
        <a:p>
          <a:endParaRPr lang="en-US"/>
        </a:p>
      </dgm:t>
    </dgm:pt>
    <dgm:pt modelId="{90E33B18-997F-441F-B76B-84A8305ACD9F}">
      <dgm:prSet/>
      <dgm:spPr/>
      <dgm:t>
        <a:bodyPr/>
        <a:lstStyle/>
        <a:p>
          <a:r>
            <a:rPr lang="en-US" dirty="0" smtClean="0">
              <a:solidFill>
                <a:schemeClr val="tx1"/>
              </a:solidFill>
            </a:rPr>
            <a:t>- Identify and exploit CSDP opportunities from municipalities and other private sector </a:t>
          </a:r>
          <a:endParaRPr lang="en-US" dirty="0">
            <a:solidFill>
              <a:schemeClr val="tx1"/>
            </a:solidFill>
          </a:endParaRPr>
        </a:p>
      </dgm:t>
    </dgm:pt>
    <dgm:pt modelId="{04E18AF4-4B18-4738-85CB-7FC403466497}" type="parTrans" cxnId="{D76623FA-6D03-42D7-94D3-652EE7476C3E}">
      <dgm:prSet/>
      <dgm:spPr/>
      <dgm:t>
        <a:bodyPr/>
        <a:lstStyle/>
        <a:p>
          <a:endParaRPr lang="en-US"/>
        </a:p>
      </dgm:t>
    </dgm:pt>
    <dgm:pt modelId="{D3880879-9458-4876-A694-F09D31137724}" type="sibTrans" cxnId="{D76623FA-6D03-42D7-94D3-652EE7476C3E}">
      <dgm:prSet/>
      <dgm:spPr/>
      <dgm:t>
        <a:bodyPr/>
        <a:lstStyle/>
        <a:p>
          <a:endParaRPr lang="en-US"/>
        </a:p>
      </dgm:t>
    </dgm:pt>
    <dgm:pt modelId="{984CB691-D414-43AF-8A67-7DE77CC2E6A3}">
      <dgm:prSet/>
      <dgm:spPr/>
      <dgm:t>
        <a:bodyPr/>
        <a:lstStyle/>
        <a:p>
          <a:r>
            <a:rPr lang="en-US" dirty="0" smtClean="0">
              <a:solidFill>
                <a:schemeClr val="tx1"/>
              </a:solidFill>
            </a:rPr>
            <a:t>- Development of an internationally competitive tooling cluster in South Africa</a:t>
          </a:r>
          <a:endParaRPr lang="en-US" dirty="0">
            <a:solidFill>
              <a:schemeClr val="tx1"/>
            </a:solidFill>
          </a:endParaRPr>
        </a:p>
      </dgm:t>
    </dgm:pt>
    <dgm:pt modelId="{5DAD54F2-3700-4667-A281-D9DA00C1D7D0}" type="parTrans" cxnId="{486FB58D-E152-477A-AE3F-D09BF26B3EE7}">
      <dgm:prSet/>
      <dgm:spPr/>
      <dgm:t>
        <a:bodyPr/>
        <a:lstStyle/>
        <a:p>
          <a:endParaRPr lang="en-US"/>
        </a:p>
      </dgm:t>
    </dgm:pt>
    <dgm:pt modelId="{452B8048-7A22-4D41-84B3-D45DA69EF2DB}" type="sibTrans" cxnId="{486FB58D-E152-477A-AE3F-D09BF26B3EE7}">
      <dgm:prSet/>
      <dgm:spPr/>
      <dgm:t>
        <a:bodyPr/>
        <a:lstStyle/>
        <a:p>
          <a:endParaRPr lang="en-US"/>
        </a:p>
      </dgm:t>
    </dgm:pt>
    <dgm:pt modelId="{8D99A8B4-022B-4D41-973F-F90033B01236}">
      <dgm:prSet/>
      <dgm:spPr/>
      <dgm:t>
        <a:bodyPr/>
        <a:lstStyle/>
        <a:p>
          <a:r>
            <a:rPr lang="en-US" dirty="0" smtClean="0">
              <a:solidFill>
                <a:schemeClr val="tx1"/>
              </a:solidFill>
            </a:rPr>
            <a:t>- Scrap metal beneficiation to form either billets or coils, and thereby reduce exportation of local scrap metal.</a:t>
          </a:r>
          <a:endParaRPr lang="en-US" dirty="0">
            <a:solidFill>
              <a:schemeClr val="tx1"/>
            </a:solidFill>
          </a:endParaRPr>
        </a:p>
      </dgm:t>
    </dgm:pt>
    <dgm:pt modelId="{E28E8BD9-B6D4-4687-8DDB-6CD83A128C18}" type="parTrans" cxnId="{8BF90E84-C324-4EBB-9F7A-9322708E6CBA}">
      <dgm:prSet/>
      <dgm:spPr/>
      <dgm:t>
        <a:bodyPr/>
        <a:lstStyle/>
        <a:p>
          <a:endParaRPr lang="en-US"/>
        </a:p>
      </dgm:t>
    </dgm:pt>
    <dgm:pt modelId="{AE8CB77E-04FA-4B75-9779-B25612764F90}" type="sibTrans" cxnId="{8BF90E84-C324-4EBB-9F7A-9322708E6CBA}">
      <dgm:prSet/>
      <dgm:spPr/>
      <dgm:t>
        <a:bodyPr/>
        <a:lstStyle/>
        <a:p>
          <a:endParaRPr lang="en-US"/>
        </a:p>
      </dgm:t>
    </dgm:pt>
    <dgm:pt modelId="{4B03C98C-4B8D-4911-B26E-2599C9DCFA70}" type="pres">
      <dgm:prSet presAssocID="{4886E615-CE49-4DA4-BF7F-68C667C7B676}" presName="Name0" presStyleCnt="0">
        <dgm:presLayoutVars>
          <dgm:chMax/>
          <dgm:chPref/>
          <dgm:dir/>
        </dgm:presLayoutVars>
      </dgm:prSet>
      <dgm:spPr/>
      <dgm:t>
        <a:bodyPr/>
        <a:lstStyle/>
        <a:p>
          <a:endParaRPr lang="en-US"/>
        </a:p>
      </dgm:t>
    </dgm:pt>
    <dgm:pt modelId="{D88E693A-EA6E-4DAF-B136-20DEEF195AF2}" type="pres">
      <dgm:prSet presAssocID="{5F078D4B-ACE0-4048-B566-DA9CB3CF6367}" presName="parenttextcomposite" presStyleCnt="0"/>
      <dgm:spPr/>
    </dgm:pt>
    <dgm:pt modelId="{95CFE113-837D-4174-995C-8278558DACF1}" type="pres">
      <dgm:prSet presAssocID="{5F078D4B-ACE0-4048-B566-DA9CB3CF6367}" presName="parenttext" presStyleLbl="revTx" presStyleIdx="0" presStyleCnt="3" custScaleX="141314">
        <dgm:presLayoutVars>
          <dgm:chMax/>
          <dgm:chPref val="2"/>
          <dgm:bulletEnabled val="1"/>
        </dgm:presLayoutVars>
      </dgm:prSet>
      <dgm:spPr/>
      <dgm:t>
        <a:bodyPr/>
        <a:lstStyle/>
        <a:p>
          <a:endParaRPr lang="en-US"/>
        </a:p>
      </dgm:t>
    </dgm:pt>
    <dgm:pt modelId="{1944ADA2-6BD0-4D7E-B3E6-8FBAC99BE538}" type="pres">
      <dgm:prSet presAssocID="{5F078D4B-ACE0-4048-B566-DA9CB3CF6367}" presName="composite" presStyleCnt="0"/>
      <dgm:spPr/>
    </dgm:pt>
    <dgm:pt modelId="{D56EF5E0-FB58-402F-9D83-E7D048BAD3E4}" type="pres">
      <dgm:prSet presAssocID="{5F078D4B-ACE0-4048-B566-DA9CB3CF6367}" presName="chevron1" presStyleLbl="alignNode1" presStyleIdx="0" presStyleCnt="21"/>
      <dgm:spPr/>
    </dgm:pt>
    <dgm:pt modelId="{E3B9C548-C96C-434B-9358-E166384F5B6D}" type="pres">
      <dgm:prSet presAssocID="{5F078D4B-ACE0-4048-B566-DA9CB3CF6367}" presName="chevron2" presStyleLbl="alignNode1" presStyleIdx="1" presStyleCnt="21"/>
      <dgm:spPr/>
    </dgm:pt>
    <dgm:pt modelId="{D8551D9A-2B6E-4403-9CB9-1B5F9C8A90B6}" type="pres">
      <dgm:prSet presAssocID="{5F078D4B-ACE0-4048-B566-DA9CB3CF6367}" presName="chevron3" presStyleLbl="alignNode1" presStyleIdx="2" presStyleCnt="21"/>
      <dgm:spPr/>
    </dgm:pt>
    <dgm:pt modelId="{D738B4EC-866A-4D56-8B51-FED29CEAF959}" type="pres">
      <dgm:prSet presAssocID="{5F078D4B-ACE0-4048-B566-DA9CB3CF6367}" presName="chevron4" presStyleLbl="alignNode1" presStyleIdx="3" presStyleCnt="21"/>
      <dgm:spPr/>
    </dgm:pt>
    <dgm:pt modelId="{56C1D296-6B1E-4668-BE5E-2614968C7738}" type="pres">
      <dgm:prSet presAssocID="{5F078D4B-ACE0-4048-B566-DA9CB3CF6367}" presName="chevron5" presStyleLbl="alignNode1" presStyleIdx="4" presStyleCnt="21"/>
      <dgm:spPr/>
    </dgm:pt>
    <dgm:pt modelId="{7DC2AC55-6891-41C0-A17C-B146B514A1DE}" type="pres">
      <dgm:prSet presAssocID="{5F078D4B-ACE0-4048-B566-DA9CB3CF6367}" presName="chevron6" presStyleLbl="alignNode1" presStyleIdx="5" presStyleCnt="21"/>
      <dgm:spPr/>
    </dgm:pt>
    <dgm:pt modelId="{3516B8CD-B252-4921-BE37-A8456FAB97DC}" type="pres">
      <dgm:prSet presAssocID="{5F078D4B-ACE0-4048-B566-DA9CB3CF6367}" presName="chevron7" presStyleLbl="alignNode1" presStyleIdx="6" presStyleCnt="21"/>
      <dgm:spPr/>
    </dgm:pt>
    <dgm:pt modelId="{27537A34-7375-4558-B740-38014AFCE34B}" type="pres">
      <dgm:prSet presAssocID="{5F078D4B-ACE0-4048-B566-DA9CB3CF6367}" presName="childtext" presStyleLbl="solidFgAcc1" presStyleIdx="0" presStyleCnt="3" custScaleX="163692">
        <dgm:presLayoutVars>
          <dgm:chMax/>
          <dgm:chPref val="0"/>
          <dgm:bulletEnabled val="1"/>
        </dgm:presLayoutVars>
      </dgm:prSet>
      <dgm:spPr/>
      <dgm:t>
        <a:bodyPr/>
        <a:lstStyle/>
        <a:p>
          <a:endParaRPr lang="en-US"/>
        </a:p>
      </dgm:t>
    </dgm:pt>
    <dgm:pt modelId="{E230CA92-71D1-4380-B46F-910F80BD3D95}" type="pres">
      <dgm:prSet presAssocID="{A8A0CCE5-8DAA-4421-9002-C1BCA202C50C}" presName="sibTrans" presStyleCnt="0"/>
      <dgm:spPr/>
    </dgm:pt>
    <dgm:pt modelId="{C30EEFF6-A1AF-4843-A426-0BC164D74CC8}" type="pres">
      <dgm:prSet presAssocID="{560350AB-FB97-4126-A34A-0F1C53E45619}" presName="parenttextcomposite" presStyleCnt="0"/>
      <dgm:spPr/>
    </dgm:pt>
    <dgm:pt modelId="{FB8E3165-BA2C-4183-B776-55594BDF2F99}" type="pres">
      <dgm:prSet presAssocID="{560350AB-FB97-4126-A34A-0F1C53E45619}" presName="parenttext" presStyleLbl="revTx" presStyleIdx="1" presStyleCnt="3" custScaleX="159807">
        <dgm:presLayoutVars>
          <dgm:chMax/>
          <dgm:chPref val="2"/>
          <dgm:bulletEnabled val="1"/>
        </dgm:presLayoutVars>
      </dgm:prSet>
      <dgm:spPr/>
      <dgm:t>
        <a:bodyPr/>
        <a:lstStyle/>
        <a:p>
          <a:endParaRPr lang="en-US"/>
        </a:p>
      </dgm:t>
    </dgm:pt>
    <dgm:pt modelId="{30CF6455-6A52-4C70-B1BB-269203D79F3A}" type="pres">
      <dgm:prSet presAssocID="{560350AB-FB97-4126-A34A-0F1C53E45619}" presName="composite" presStyleCnt="0"/>
      <dgm:spPr/>
    </dgm:pt>
    <dgm:pt modelId="{E559F5EF-D3BD-4E9E-BBC9-46D4062B380F}" type="pres">
      <dgm:prSet presAssocID="{560350AB-FB97-4126-A34A-0F1C53E45619}" presName="chevron1" presStyleLbl="alignNode1" presStyleIdx="7" presStyleCnt="21"/>
      <dgm:spPr/>
      <dgm:t>
        <a:bodyPr/>
        <a:lstStyle/>
        <a:p>
          <a:endParaRPr lang="en-US"/>
        </a:p>
      </dgm:t>
    </dgm:pt>
    <dgm:pt modelId="{23013766-7B28-46FD-8606-491236A9EEA3}" type="pres">
      <dgm:prSet presAssocID="{560350AB-FB97-4126-A34A-0F1C53E45619}" presName="chevron2" presStyleLbl="alignNode1" presStyleIdx="8" presStyleCnt="21"/>
      <dgm:spPr/>
    </dgm:pt>
    <dgm:pt modelId="{EE81FC3A-2062-4BA1-85E8-94F15ED67832}" type="pres">
      <dgm:prSet presAssocID="{560350AB-FB97-4126-A34A-0F1C53E45619}" presName="chevron3" presStyleLbl="alignNode1" presStyleIdx="9" presStyleCnt="21"/>
      <dgm:spPr/>
      <dgm:t>
        <a:bodyPr/>
        <a:lstStyle/>
        <a:p>
          <a:endParaRPr lang="en-US"/>
        </a:p>
      </dgm:t>
    </dgm:pt>
    <dgm:pt modelId="{DE0E2FB1-5A56-4FCC-ACF8-94B3EEF049B3}" type="pres">
      <dgm:prSet presAssocID="{560350AB-FB97-4126-A34A-0F1C53E45619}" presName="chevron4" presStyleLbl="alignNode1" presStyleIdx="10" presStyleCnt="21"/>
      <dgm:spPr/>
    </dgm:pt>
    <dgm:pt modelId="{41494F21-E23B-43F3-8AC5-225F589EBDBB}" type="pres">
      <dgm:prSet presAssocID="{560350AB-FB97-4126-A34A-0F1C53E45619}" presName="chevron5" presStyleLbl="alignNode1" presStyleIdx="11" presStyleCnt="21"/>
      <dgm:spPr/>
      <dgm:t>
        <a:bodyPr/>
        <a:lstStyle/>
        <a:p>
          <a:endParaRPr lang="en-US"/>
        </a:p>
      </dgm:t>
    </dgm:pt>
    <dgm:pt modelId="{84222323-8A93-4257-984B-4260E638587E}" type="pres">
      <dgm:prSet presAssocID="{560350AB-FB97-4126-A34A-0F1C53E45619}" presName="chevron6" presStyleLbl="alignNode1" presStyleIdx="12" presStyleCnt="21"/>
      <dgm:spPr/>
    </dgm:pt>
    <dgm:pt modelId="{358B1248-1B89-4E64-A0BD-459C7219FF88}" type="pres">
      <dgm:prSet presAssocID="{560350AB-FB97-4126-A34A-0F1C53E45619}" presName="chevron7" presStyleLbl="alignNode1" presStyleIdx="13" presStyleCnt="21"/>
      <dgm:spPr/>
    </dgm:pt>
    <dgm:pt modelId="{3E20DBD5-DEBA-4EDD-A965-4211D1299A14}" type="pres">
      <dgm:prSet presAssocID="{560350AB-FB97-4126-A34A-0F1C53E45619}" presName="childtext" presStyleLbl="solidFgAcc1" presStyleIdx="1" presStyleCnt="3" custScaleX="163245">
        <dgm:presLayoutVars>
          <dgm:chMax/>
          <dgm:chPref val="0"/>
          <dgm:bulletEnabled val="1"/>
        </dgm:presLayoutVars>
      </dgm:prSet>
      <dgm:spPr/>
      <dgm:t>
        <a:bodyPr/>
        <a:lstStyle/>
        <a:p>
          <a:endParaRPr lang="en-US"/>
        </a:p>
      </dgm:t>
    </dgm:pt>
    <dgm:pt modelId="{1CC2D02D-C59D-476C-A9D7-4E98BF5E048A}" type="pres">
      <dgm:prSet presAssocID="{A36FF0D9-EE16-4DA9-ACEA-951CFFBD9EDA}" presName="sibTrans" presStyleCnt="0"/>
      <dgm:spPr/>
    </dgm:pt>
    <dgm:pt modelId="{181718C1-2B3C-48B8-B5E2-AE203FEBC5AC}" type="pres">
      <dgm:prSet presAssocID="{C669524F-FD69-4FFF-A43C-DF48AE3A9235}" presName="parenttextcomposite" presStyleCnt="0"/>
      <dgm:spPr/>
    </dgm:pt>
    <dgm:pt modelId="{20BD4258-2F5C-43E8-8579-1F1F72E62F83}" type="pres">
      <dgm:prSet presAssocID="{C669524F-FD69-4FFF-A43C-DF48AE3A9235}" presName="parenttext" presStyleLbl="revTx" presStyleIdx="2" presStyleCnt="3" custScaleX="159354">
        <dgm:presLayoutVars>
          <dgm:chMax/>
          <dgm:chPref val="2"/>
          <dgm:bulletEnabled val="1"/>
        </dgm:presLayoutVars>
      </dgm:prSet>
      <dgm:spPr/>
      <dgm:t>
        <a:bodyPr/>
        <a:lstStyle/>
        <a:p>
          <a:endParaRPr lang="en-US"/>
        </a:p>
      </dgm:t>
    </dgm:pt>
    <dgm:pt modelId="{6B465CAB-8DB9-4237-ADD0-0B3C38946B9B}" type="pres">
      <dgm:prSet presAssocID="{C669524F-FD69-4FFF-A43C-DF48AE3A9235}" presName="composite" presStyleCnt="0"/>
      <dgm:spPr/>
    </dgm:pt>
    <dgm:pt modelId="{CB85FD6E-7FAA-469D-B930-A3804BB20234}" type="pres">
      <dgm:prSet presAssocID="{C669524F-FD69-4FFF-A43C-DF48AE3A9235}" presName="chevron1" presStyleLbl="alignNode1" presStyleIdx="14" presStyleCnt="21"/>
      <dgm:spPr/>
    </dgm:pt>
    <dgm:pt modelId="{DD1D3E9F-60EB-4CCF-AE70-714CACD2D710}" type="pres">
      <dgm:prSet presAssocID="{C669524F-FD69-4FFF-A43C-DF48AE3A9235}" presName="chevron2" presStyleLbl="alignNode1" presStyleIdx="15" presStyleCnt="21"/>
      <dgm:spPr/>
    </dgm:pt>
    <dgm:pt modelId="{E77793EF-3E4E-4AC8-80FE-0717CAAB0883}" type="pres">
      <dgm:prSet presAssocID="{C669524F-FD69-4FFF-A43C-DF48AE3A9235}" presName="chevron3" presStyleLbl="alignNode1" presStyleIdx="16" presStyleCnt="21"/>
      <dgm:spPr/>
    </dgm:pt>
    <dgm:pt modelId="{51034218-1430-477D-88DF-A929C4237245}" type="pres">
      <dgm:prSet presAssocID="{C669524F-FD69-4FFF-A43C-DF48AE3A9235}" presName="chevron4" presStyleLbl="alignNode1" presStyleIdx="17" presStyleCnt="21"/>
      <dgm:spPr/>
    </dgm:pt>
    <dgm:pt modelId="{44600D1B-177F-4D77-8273-F1CD9E59FBAB}" type="pres">
      <dgm:prSet presAssocID="{C669524F-FD69-4FFF-A43C-DF48AE3A9235}" presName="chevron5" presStyleLbl="alignNode1" presStyleIdx="18" presStyleCnt="21"/>
      <dgm:spPr/>
    </dgm:pt>
    <dgm:pt modelId="{42851F6D-D547-4A45-AFBF-3C86939F88A8}" type="pres">
      <dgm:prSet presAssocID="{C669524F-FD69-4FFF-A43C-DF48AE3A9235}" presName="chevron6" presStyleLbl="alignNode1" presStyleIdx="19" presStyleCnt="21"/>
      <dgm:spPr/>
    </dgm:pt>
    <dgm:pt modelId="{15E14E8F-F2BE-45EF-A256-77611C226D75}" type="pres">
      <dgm:prSet presAssocID="{C669524F-FD69-4FFF-A43C-DF48AE3A9235}" presName="chevron7" presStyleLbl="alignNode1" presStyleIdx="20" presStyleCnt="21"/>
      <dgm:spPr/>
    </dgm:pt>
    <dgm:pt modelId="{81257ABD-4AB5-4987-BAE7-929034CA5FB5}" type="pres">
      <dgm:prSet presAssocID="{C669524F-FD69-4FFF-A43C-DF48AE3A9235}" presName="childtext" presStyleLbl="solidFgAcc1" presStyleIdx="2" presStyleCnt="3" custScaleX="163692">
        <dgm:presLayoutVars>
          <dgm:chMax/>
          <dgm:chPref val="0"/>
          <dgm:bulletEnabled val="1"/>
        </dgm:presLayoutVars>
      </dgm:prSet>
      <dgm:spPr/>
      <dgm:t>
        <a:bodyPr/>
        <a:lstStyle/>
        <a:p>
          <a:endParaRPr lang="en-US"/>
        </a:p>
      </dgm:t>
    </dgm:pt>
  </dgm:ptLst>
  <dgm:cxnLst>
    <dgm:cxn modelId="{6C32DF72-61BA-41C9-9015-80C4B09C077A}" srcId="{4886E615-CE49-4DA4-BF7F-68C667C7B676}" destId="{C669524F-FD69-4FFF-A43C-DF48AE3A9235}" srcOrd="2" destOrd="0" parTransId="{945D3F5C-96C9-400F-A219-6FA086ED6977}" sibTransId="{EFD667DF-E2B0-4884-A28D-E5340F8E63AD}"/>
    <dgm:cxn modelId="{4B39A0B2-052B-42AE-9BD3-483A9F6EDC59}" srcId="{4886E615-CE49-4DA4-BF7F-68C667C7B676}" destId="{5F078D4B-ACE0-4048-B566-DA9CB3CF6367}" srcOrd="0" destOrd="0" parTransId="{F0372F3B-EB16-484E-974C-70186D85E12B}" sibTransId="{A8A0CCE5-8DAA-4421-9002-C1BCA202C50C}"/>
    <dgm:cxn modelId="{486FB58D-E152-477A-AE3F-D09BF26B3EE7}" srcId="{560350AB-FB97-4126-A34A-0F1C53E45619}" destId="{984CB691-D414-43AF-8A67-7DE77CC2E6A3}" srcOrd="1" destOrd="0" parTransId="{5DAD54F2-3700-4667-A281-D9DA00C1D7D0}" sibTransId="{452B8048-7A22-4D41-84B3-D45DA69EF2DB}"/>
    <dgm:cxn modelId="{9DDFB610-F37B-4B01-8FC0-FB65223B58CA}" srcId="{4886E615-CE49-4DA4-BF7F-68C667C7B676}" destId="{560350AB-FB97-4126-A34A-0F1C53E45619}" srcOrd="1" destOrd="0" parTransId="{09372DA2-2408-472E-ACEE-5E372B2803BE}" sibTransId="{A36FF0D9-EE16-4DA9-ACEA-951CFFBD9EDA}"/>
    <dgm:cxn modelId="{AFC77543-17EA-4BAC-9697-9B99C953F372}" type="presOf" srcId="{DF9620EF-7C76-41D4-BFB2-43636C9AD542}" destId="{27537A34-7375-4558-B740-38014AFCE34B}" srcOrd="0" destOrd="1" presId="urn:microsoft.com/office/officeart/2008/layout/VerticalAccentList"/>
    <dgm:cxn modelId="{8A5C1E63-3650-4542-85B0-D633D4B5F988}" type="presOf" srcId="{F3BF2443-B300-45A8-BF3D-2EC12DBF9C72}" destId="{3E20DBD5-DEBA-4EDD-A965-4211D1299A14}" srcOrd="0" destOrd="0" presId="urn:microsoft.com/office/officeart/2008/layout/VerticalAccentList"/>
    <dgm:cxn modelId="{D93F62D8-F57A-404E-8D31-1595F29FDBE1}" type="presOf" srcId="{8D99A8B4-022B-4D41-973F-F90033B01236}" destId="{3E20DBD5-DEBA-4EDD-A965-4211D1299A14}" srcOrd="0" destOrd="2" presId="urn:microsoft.com/office/officeart/2008/layout/VerticalAccentList"/>
    <dgm:cxn modelId="{8BF90E84-C324-4EBB-9F7A-9322708E6CBA}" srcId="{560350AB-FB97-4126-A34A-0F1C53E45619}" destId="{8D99A8B4-022B-4D41-973F-F90033B01236}" srcOrd="2" destOrd="0" parTransId="{E28E8BD9-B6D4-4687-8DDB-6CD83A128C18}" sibTransId="{AE8CB77E-04FA-4B75-9779-B25612764F90}"/>
    <dgm:cxn modelId="{CC615248-9EFC-496E-B1DE-EE356EB5C3AE}" type="presOf" srcId="{560350AB-FB97-4126-A34A-0F1C53E45619}" destId="{FB8E3165-BA2C-4183-B776-55594BDF2F99}" srcOrd="0" destOrd="0" presId="urn:microsoft.com/office/officeart/2008/layout/VerticalAccentList"/>
    <dgm:cxn modelId="{4612F978-3A46-4225-AC6C-C9B2CB5D733F}" srcId="{5F078D4B-ACE0-4048-B566-DA9CB3CF6367}" destId="{DF9620EF-7C76-41D4-BFB2-43636C9AD542}" srcOrd="1" destOrd="0" parTransId="{A4CC4443-511A-4E45-8CBE-A5CF949203B3}" sibTransId="{6FD39FB0-1DA7-4F52-AED2-48ECC5069012}"/>
    <dgm:cxn modelId="{4DA8B0D0-F10F-4BB2-BA03-06CA1E1AE14C}" srcId="{C669524F-FD69-4FFF-A43C-DF48AE3A9235}" destId="{C53FDEC3-9BB6-4860-8DFC-288B7B9E6E4A}" srcOrd="0" destOrd="0" parTransId="{CC6A9589-A81C-4767-8DE1-F85D09E98F96}" sibTransId="{6370DF06-F09C-47CB-A5D8-CA18BE7D163E}"/>
    <dgm:cxn modelId="{A1FCC127-11BB-4BEF-AE8A-F43C12648E5D}" type="presOf" srcId="{689293B9-307B-46ED-B510-EC208BA92DB6}" destId="{27537A34-7375-4558-B740-38014AFCE34B}" srcOrd="0" destOrd="0" presId="urn:microsoft.com/office/officeart/2008/layout/VerticalAccentList"/>
    <dgm:cxn modelId="{F4B32D6A-AE61-46B2-B2F4-7E824F7DDE7B}" srcId="{560350AB-FB97-4126-A34A-0F1C53E45619}" destId="{F3BF2443-B300-45A8-BF3D-2EC12DBF9C72}" srcOrd="0" destOrd="0" parTransId="{4C422FBD-BD88-4F1D-90A0-2C6F30FE5C0C}" sibTransId="{FB0CA873-F777-4D78-9E9E-C495F6F28DBA}"/>
    <dgm:cxn modelId="{D76623FA-6D03-42D7-94D3-652EE7476C3E}" srcId="{5F078D4B-ACE0-4048-B566-DA9CB3CF6367}" destId="{90E33B18-997F-441F-B76B-84A8305ACD9F}" srcOrd="2" destOrd="0" parTransId="{04E18AF4-4B18-4738-85CB-7FC403466497}" sibTransId="{D3880879-9458-4876-A694-F09D31137724}"/>
    <dgm:cxn modelId="{5D1A127C-BBC9-4FFF-A82F-47B5E4E9692E}" type="presOf" srcId="{C53FDEC3-9BB6-4860-8DFC-288B7B9E6E4A}" destId="{81257ABD-4AB5-4987-BAE7-929034CA5FB5}" srcOrd="0" destOrd="0" presId="urn:microsoft.com/office/officeart/2008/layout/VerticalAccentList"/>
    <dgm:cxn modelId="{8CAB6D96-DA34-4F2E-8841-2AB3E0BBF4A2}" type="presOf" srcId="{4886E615-CE49-4DA4-BF7F-68C667C7B676}" destId="{4B03C98C-4B8D-4911-B26E-2599C9DCFA70}" srcOrd="0" destOrd="0" presId="urn:microsoft.com/office/officeart/2008/layout/VerticalAccentList"/>
    <dgm:cxn modelId="{0C11CEB6-C9F3-4FE8-8423-FCDC507298E0}" type="presOf" srcId="{C669524F-FD69-4FFF-A43C-DF48AE3A9235}" destId="{20BD4258-2F5C-43E8-8579-1F1F72E62F83}" srcOrd="0" destOrd="0" presId="urn:microsoft.com/office/officeart/2008/layout/VerticalAccentList"/>
    <dgm:cxn modelId="{74FC884C-90B2-4EDE-8073-F8427FEA1F1B}" type="presOf" srcId="{90E33B18-997F-441F-B76B-84A8305ACD9F}" destId="{27537A34-7375-4558-B740-38014AFCE34B}" srcOrd="0" destOrd="2" presId="urn:microsoft.com/office/officeart/2008/layout/VerticalAccentList"/>
    <dgm:cxn modelId="{A458604D-0BDD-438B-8EF6-4E9CDB8732FF}" type="presOf" srcId="{5F078D4B-ACE0-4048-B566-DA9CB3CF6367}" destId="{95CFE113-837D-4174-995C-8278558DACF1}" srcOrd="0" destOrd="0" presId="urn:microsoft.com/office/officeart/2008/layout/VerticalAccentList"/>
    <dgm:cxn modelId="{9AD2406A-4EFE-445A-A0A0-C4CDC720E17C}" srcId="{5F078D4B-ACE0-4048-B566-DA9CB3CF6367}" destId="{689293B9-307B-46ED-B510-EC208BA92DB6}" srcOrd="0" destOrd="0" parTransId="{F2F9AD16-45E3-49BC-A0E6-2656F39BDF94}" sibTransId="{08BDE147-E1EB-4DF2-8F21-F897920D46D1}"/>
    <dgm:cxn modelId="{7A157CA4-8979-40CC-A122-2050BBC69087}" type="presOf" srcId="{984CB691-D414-43AF-8A67-7DE77CC2E6A3}" destId="{3E20DBD5-DEBA-4EDD-A965-4211D1299A14}" srcOrd="0" destOrd="1" presId="urn:microsoft.com/office/officeart/2008/layout/VerticalAccentList"/>
    <dgm:cxn modelId="{89EB2AC9-8EA3-4FDC-AB9A-2A6E2204411E}" type="presParOf" srcId="{4B03C98C-4B8D-4911-B26E-2599C9DCFA70}" destId="{D88E693A-EA6E-4DAF-B136-20DEEF195AF2}" srcOrd="0" destOrd="0" presId="urn:microsoft.com/office/officeart/2008/layout/VerticalAccentList"/>
    <dgm:cxn modelId="{656D10EC-9688-4C4E-8A35-1EA320A5B2EC}" type="presParOf" srcId="{D88E693A-EA6E-4DAF-B136-20DEEF195AF2}" destId="{95CFE113-837D-4174-995C-8278558DACF1}" srcOrd="0" destOrd="0" presId="urn:microsoft.com/office/officeart/2008/layout/VerticalAccentList"/>
    <dgm:cxn modelId="{34415F63-CA05-4CA6-9AE0-4A57CCF3205C}" type="presParOf" srcId="{4B03C98C-4B8D-4911-B26E-2599C9DCFA70}" destId="{1944ADA2-6BD0-4D7E-B3E6-8FBAC99BE538}" srcOrd="1" destOrd="0" presId="urn:microsoft.com/office/officeart/2008/layout/VerticalAccentList"/>
    <dgm:cxn modelId="{8FC65514-9BCB-4DD7-944F-EF296AD83787}" type="presParOf" srcId="{1944ADA2-6BD0-4D7E-B3E6-8FBAC99BE538}" destId="{D56EF5E0-FB58-402F-9D83-E7D048BAD3E4}" srcOrd="0" destOrd="0" presId="urn:microsoft.com/office/officeart/2008/layout/VerticalAccentList"/>
    <dgm:cxn modelId="{D4140FAC-99E3-4C6C-AB25-CFAE9DB45ACB}" type="presParOf" srcId="{1944ADA2-6BD0-4D7E-B3E6-8FBAC99BE538}" destId="{E3B9C548-C96C-434B-9358-E166384F5B6D}" srcOrd="1" destOrd="0" presId="urn:microsoft.com/office/officeart/2008/layout/VerticalAccentList"/>
    <dgm:cxn modelId="{3B6EB22D-38B2-4CB1-940A-F0B88250788A}" type="presParOf" srcId="{1944ADA2-6BD0-4D7E-B3E6-8FBAC99BE538}" destId="{D8551D9A-2B6E-4403-9CB9-1B5F9C8A90B6}" srcOrd="2" destOrd="0" presId="urn:microsoft.com/office/officeart/2008/layout/VerticalAccentList"/>
    <dgm:cxn modelId="{CA9CBB15-3ED5-4052-B4A4-54FB3B117168}" type="presParOf" srcId="{1944ADA2-6BD0-4D7E-B3E6-8FBAC99BE538}" destId="{D738B4EC-866A-4D56-8B51-FED29CEAF959}" srcOrd="3" destOrd="0" presId="urn:microsoft.com/office/officeart/2008/layout/VerticalAccentList"/>
    <dgm:cxn modelId="{DF08F39D-6D80-4FF3-A0D9-75CD482DB98C}" type="presParOf" srcId="{1944ADA2-6BD0-4D7E-B3E6-8FBAC99BE538}" destId="{56C1D296-6B1E-4668-BE5E-2614968C7738}" srcOrd="4" destOrd="0" presId="urn:microsoft.com/office/officeart/2008/layout/VerticalAccentList"/>
    <dgm:cxn modelId="{B66275BE-3625-4687-B065-9706B03C6043}" type="presParOf" srcId="{1944ADA2-6BD0-4D7E-B3E6-8FBAC99BE538}" destId="{7DC2AC55-6891-41C0-A17C-B146B514A1DE}" srcOrd="5" destOrd="0" presId="urn:microsoft.com/office/officeart/2008/layout/VerticalAccentList"/>
    <dgm:cxn modelId="{5D3BFE28-9D87-4ED2-B39C-1022A604E439}" type="presParOf" srcId="{1944ADA2-6BD0-4D7E-B3E6-8FBAC99BE538}" destId="{3516B8CD-B252-4921-BE37-A8456FAB97DC}" srcOrd="6" destOrd="0" presId="urn:microsoft.com/office/officeart/2008/layout/VerticalAccentList"/>
    <dgm:cxn modelId="{3091AE36-A120-4D0F-B5BF-04E18C0D2401}" type="presParOf" srcId="{1944ADA2-6BD0-4D7E-B3E6-8FBAC99BE538}" destId="{27537A34-7375-4558-B740-38014AFCE34B}" srcOrd="7" destOrd="0" presId="urn:microsoft.com/office/officeart/2008/layout/VerticalAccentList"/>
    <dgm:cxn modelId="{18CBE398-19BF-416E-A4F1-5E8F7A575ECC}" type="presParOf" srcId="{4B03C98C-4B8D-4911-B26E-2599C9DCFA70}" destId="{E230CA92-71D1-4380-B46F-910F80BD3D95}" srcOrd="2" destOrd="0" presId="urn:microsoft.com/office/officeart/2008/layout/VerticalAccentList"/>
    <dgm:cxn modelId="{49006156-9CD2-4946-B0E6-9B73EBD81209}" type="presParOf" srcId="{4B03C98C-4B8D-4911-B26E-2599C9DCFA70}" destId="{C30EEFF6-A1AF-4843-A426-0BC164D74CC8}" srcOrd="3" destOrd="0" presId="urn:microsoft.com/office/officeart/2008/layout/VerticalAccentList"/>
    <dgm:cxn modelId="{4F8DDEF7-C262-4D90-8C16-11784A1DB919}" type="presParOf" srcId="{C30EEFF6-A1AF-4843-A426-0BC164D74CC8}" destId="{FB8E3165-BA2C-4183-B776-55594BDF2F99}" srcOrd="0" destOrd="0" presId="urn:microsoft.com/office/officeart/2008/layout/VerticalAccentList"/>
    <dgm:cxn modelId="{02ABB450-539B-4FAB-AD9B-8EF546A179EA}" type="presParOf" srcId="{4B03C98C-4B8D-4911-B26E-2599C9DCFA70}" destId="{30CF6455-6A52-4C70-B1BB-269203D79F3A}" srcOrd="4" destOrd="0" presId="urn:microsoft.com/office/officeart/2008/layout/VerticalAccentList"/>
    <dgm:cxn modelId="{83A0A6E7-61C4-4D2C-8A4B-C4748C28D709}" type="presParOf" srcId="{30CF6455-6A52-4C70-B1BB-269203D79F3A}" destId="{E559F5EF-D3BD-4E9E-BBC9-46D4062B380F}" srcOrd="0" destOrd="0" presId="urn:microsoft.com/office/officeart/2008/layout/VerticalAccentList"/>
    <dgm:cxn modelId="{F2569B32-1A41-4B75-ADB2-0079943001CE}" type="presParOf" srcId="{30CF6455-6A52-4C70-B1BB-269203D79F3A}" destId="{23013766-7B28-46FD-8606-491236A9EEA3}" srcOrd="1" destOrd="0" presId="urn:microsoft.com/office/officeart/2008/layout/VerticalAccentList"/>
    <dgm:cxn modelId="{C323D85B-6AB5-40B3-8571-67CEFE588381}" type="presParOf" srcId="{30CF6455-6A52-4C70-B1BB-269203D79F3A}" destId="{EE81FC3A-2062-4BA1-85E8-94F15ED67832}" srcOrd="2" destOrd="0" presId="urn:microsoft.com/office/officeart/2008/layout/VerticalAccentList"/>
    <dgm:cxn modelId="{B159F9EF-24CA-46EC-84BC-74054E8DA0B8}" type="presParOf" srcId="{30CF6455-6A52-4C70-B1BB-269203D79F3A}" destId="{DE0E2FB1-5A56-4FCC-ACF8-94B3EEF049B3}" srcOrd="3" destOrd="0" presId="urn:microsoft.com/office/officeart/2008/layout/VerticalAccentList"/>
    <dgm:cxn modelId="{14403826-5DD1-4CA3-B2B8-020E3C74D79A}" type="presParOf" srcId="{30CF6455-6A52-4C70-B1BB-269203D79F3A}" destId="{41494F21-E23B-43F3-8AC5-225F589EBDBB}" srcOrd="4" destOrd="0" presId="urn:microsoft.com/office/officeart/2008/layout/VerticalAccentList"/>
    <dgm:cxn modelId="{F074826B-E2B2-41E4-B3D8-2C1C65719BD0}" type="presParOf" srcId="{30CF6455-6A52-4C70-B1BB-269203D79F3A}" destId="{84222323-8A93-4257-984B-4260E638587E}" srcOrd="5" destOrd="0" presId="urn:microsoft.com/office/officeart/2008/layout/VerticalAccentList"/>
    <dgm:cxn modelId="{C08EC7BD-F4D8-49AB-A6E2-7419E4E1FD2F}" type="presParOf" srcId="{30CF6455-6A52-4C70-B1BB-269203D79F3A}" destId="{358B1248-1B89-4E64-A0BD-459C7219FF88}" srcOrd="6" destOrd="0" presId="urn:microsoft.com/office/officeart/2008/layout/VerticalAccentList"/>
    <dgm:cxn modelId="{3AEC15C5-2F67-42D5-B634-0EAEA1520EA7}" type="presParOf" srcId="{30CF6455-6A52-4C70-B1BB-269203D79F3A}" destId="{3E20DBD5-DEBA-4EDD-A965-4211D1299A14}" srcOrd="7" destOrd="0" presId="urn:microsoft.com/office/officeart/2008/layout/VerticalAccentList"/>
    <dgm:cxn modelId="{12285DCA-6535-4ED2-BDCE-4E44B20BEBEE}" type="presParOf" srcId="{4B03C98C-4B8D-4911-B26E-2599C9DCFA70}" destId="{1CC2D02D-C59D-476C-A9D7-4E98BF5E048A}" srcOrd="5" destOrd="0" presId="urn:microsoft.com/office/officeart/2008/layout/VerticalAccentList"/>
    <dgm:cxn modelId="{9A31858C-F886-4D60-A0D1-A5508C739095}" type="presParOf" srcId="{4B03C98C-4B8D-4911-B26E-2599C9DCFA70}" destId="{181718C1-2B3C-48B8-B5E2-AE203FEBC5AC}" srcOrd="6" destOrd="0" presId="urn:microsoft.com/office/officeart/2008/layout/VerticalAccentList"/>
    <dgm:cxn modelId="{33D6C835-E7C4-4632-8764-8B79EEC2C2FA}" type="presParOf" srcId="{181718C1-2B3C-48B8-B5E2-AE203FEBC5AC}" destId="{20BD4258-2F5C-43E8-8579-1F1F72E62F83}" srcOrd="0" destOrd="0" presId="urn:microsoft.com/office/officeart/2008/layout/VerticalAccentList"/>
    <dgm:cxn modelId="{EC054273-4402-4F0F-9818-9E947B6F4E78}" type="presParOf" srcId="{4B03C98C-4B8D-4911-B26E-2599C9DCFA70}" destId="{6B465CAB-8DB9-4237-ADD0-0B3C38946B9B}" srcOrd="7" destOrd="0" presId="urn:microsoft.com/office/officeart/2008/layout/VerticalAccentList"/>
    <dgm:cxn modelId="{B38E51B8-A61B-4AE1-94ED-955105AF7E0B}" type="presParOf" srcId="{6B465CAB-8DB9-4237-ADD0-0B3C38946B9B}" destId="{CB85FD6E-7FAA-469D-B930-A3804BB20234}" srcOrd="0" destOrd="0" presId="urn:microsoft.com/office/officeart/2008/layout/VerticalAccentList"/>
    <dgm:cxn modelId="{537F43F5-A3F9-498A-9CB3-9433113C5807}" type="presParOf" srcId="{6B465CAB-8DB9-4237-ADD0-0B3C38946B9B}" destId="{DD1D3E9F-60EB-4CCF-AE70-714CACD2D710}" srcOrd="1" destOrd="0" presId="urn:microsoft.com/office/officeart/2008/layout/VerticalAccentList"/>
    <dgm:cxn modelId="{E53C54F2-6EF8-4AED-B8F6-E1BD7671E605}" type="presParOf" srcId="{6B465CAB-8DB9-4237-ADD0-0B3C38946B9B}" destId="{E77793EF-3E4E-4AC8-80FE-0717CAAB0883}" srcOrd="2" destOrd="0" presId="urn:microsoft.com/office/officeart/2008/layout/VerticalAccentList"/>
    <dgm:cxn modelId="{28B2C8E1-0CCE-4CFD-8992-618BAD426DF6}" type="presParOf" srcId="{6B465CAB-8DB9-4237-ADD0-0B3C38946B9B}" destId="{51034218-1430-477D-88DF-A929C4237245}" srcOrd="3" destOrd="0" presId="urn:microsoft.com/office/officeart/2008/layout/VerticalAccentList"/>
    <dgm:cxn modelId="{66CDB9D6-EB64-4F68-9F1C-7A237C5FC748}" type="presParOf" srcId="{6B465CAB-8DB9-4237-ADD0-0B3C38946B9B}" destId="{44600D1B-177F-4D77-8273-F1CD9E59FBAB}" srcOrd="4" destOrd="0" presId="urn:microsoft.com/office/officeart/2008/layout/VerticalAccentList"/>
    <dgm:cxn modelId="{A8745452-9C4C-4B7B-8AA2-72DF9E6F4368}" type="presParOf" srcId="{6B465CAB-8DB9-4237-ADD0-0B3C38946B9B}" destId="{42851F6D-D547-4A45-AFBF-3C86939F88A8}" srcOrd="5" destOrd="0" presId="urn:microsoft.com/office/officeart/2008/layout/VerticalAccentList"/>
    <dgm:cxn modelId="{202C460A-1F91-40AF-A72C-37E35719722B}" type="presParOf" srcId="{6B465CAB-8DB9-4237-ADD0-0B3C38946B9B}" destId="{15E14E8F-F2BE-45EF-A256-77611C226D75}" srcOrd="6" destOrd="0" presId="urn:microsoft.com/office/officeart/2008/layout/VerticalAccentList"/>
    <dgm:cxn modelId="{4A175253-E4DE-49C0-A95A-228DCD0837DA}" type="presParOf" srcId="{6B465CAB-8DB9-4237-ADD0-0B3C38946B9B}" destId="{81257ABD-4AB5-4987-BAE7-929034CA5FB5}" srcOrd="7"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886E615-CE49-4DA4-BF7F-68C667C7B676}" type="doc">
      <dgm:prSet loTypeId="urn:microsoft.com/office/officeart/2008/layout/VerticalAccentList" loCatId="list" qsTypeId="urn:microsoft.com/office/officeart/2005/8/quickstyle/simple1" qsCatId="simple" csTypeId="urn:microsoft.com/office/officeart/2005/8/colors/accent1_2" csCatId="accent1" phldr="1"/>
      <dgm:spPr/>
      <dgm:t>
        <a:bodyPr/>
        <a:lstStyle/>
        <a:p>
          <a:endParaRPr lang="en-US"/>
        </a:p>
      </dgm:t>
    </dgm:pt>
    <dgm:pt modelId="{5F078D4B-ACE0-4048-B566-DA9CB3CF6367}">
      <dgm:prSet phldrT="[Text]" custT="1"/>
      <dgm:spPr/>
      <dgm:t>
        <a:bodyPr/>
        <a:lstStyle/>
        <a:p>
          <a:r>
            <a:rPr lang="en-US" sz="1600" b="1" dirty="0" smtClean="0">
              <a:solidFill>
                <a:srgbClr val="C3261F"/>
              </a:solidFill>
            </a:rPr>
            <a:t>Increase capacity for the local assembly and localisation of rail components  </a:t>
          </a:r>
          <a:endParaRPr lang="en-US" sz="1600" b="1" dirty="0">
            <a:solidFill>
              <a:srgbClr val="C3261F"/>
            </a:solidFill>
          </a:endParaRPr>
        </a:p>
      </dgm:t>
    </dgm:pt>
    <dgm:pt modelId="{F0372F3B-EB16-484E-974C-70186D85E12B}" type="parTrans" cxnId="{4B39A0B2-052B-42AE-9BD3-483A9F6EDC59}">
      <dgm:prSet/>
      <dgm:spPr/>
      <dgm:t>
        <a:bodyPr/>
        <a:lstStyle/>
        <a:p>
          <a:endParaRPr lang="en-US"/>
        </a:p>
      </dgm:t>
    </dgm:pt>
    <dgm:pt modelId="{A8A0CCE5-8DAA-4421-9002-C1BCA202C50C}" type="sibTrans" cxnId="{4B39A0B2-052B-42AE-9BD3-483A9F6EDC59}">
      <dgm:prSet/>
      <dgm:spPr/>
      <dgm:t>
        <a:bodyPr/>
        <a:lstStyle/>
        <a:p>
          <a:endParaRPr lang="en-US"/>
        </a:p>
      </dgm:t>
    </dgm:pt>
    <dgm:pt modelId="{689293B9-307B-46ED-B510-EC208BA92DB6}">
      <dgm:prSet phldrT="[Text]"/>
      <dgm:spPr/>
      <dgm:t>
        <a:bodyPr/>
        <a:lstStyle/>
        <a:p>
          <a:r>
            <a:rPr lang="en-US" dirty="0" smtClean="0">
              <a:solidFill>
                <a:schemeClr val="tx1"/>
              </a:solidFill>
            </a:rPr>
            <a:t>- Robust enforcement of local procurement policies and designated products </a:t>
          </a:r>
          <a:endParaRPr lang="en-US" dirty="0">
            <a:solidFill>
              <a:schemeClr val="tx1"/>
            </a:solidFill>
          </a:endParaRPr>
        </a:p>
      </dgm:t>
    </dgm:pt>
    <dgm:pt modelId="{F2F9AD16-45E3-49BC-A0E6-2656F39BDF94}" type="parTrans" cxnId="{9AD2406A-4EFE-445A-A0A0-C4CDC720E17C}">
      <dgm:prSet/>
      <dgm:spPr/>
      <dgm:t>
        <a:bodyPr/>
        <a:lstStyle/>
        <a:p>
          <a:endParaRPr lang="en-US"/>
        </a:p>
      </dgm:t>
    </dgm:pt>
    <dgm:pt modelId="{08BDE147-E1EB-4DF2-8F21-F897920D46D1}" type="sibTrans" cxnId="{9AD2406A-4EFE-445A-A0A0-C4CDC720E17C}">
      <dgm:prSet/>
      <dgm:spPr/>
      <dgm:t>
        <a:bodyPr/>
        <a:lstStyle/>
        <a:p>
          <a:endParaRPr lang="en-US"/>
        </a:p>
      </dgm:t>
    </dgm:pt>
    <dgm:pt modelId="{560350AB-FB97-4126-A34A-0F1C53E45619}">
      <dgm:prSet phldrT="[Text]" custT="1"/>
      <dgm:spPr/>
      <dgm:t>
        <a:bodyPr/>
        <a:lstStyle/>
        <a:p>
          <a:r>
            <a:rPr lang="en-US" sz="1600" b="1" dirty="0" smtClean="0">
              <a:solidFill>
                <a:srgbClr val="C3261F"/>
              </a:solidFill>
            </a:rPr>
            <a:t>Development of a local Rail OEM Facility </a:t>
          </a:r>
          <a:endParaRPr lang="en-US" sz="1600" b="1" dirty="0">
            <a:solidFill>
              <a:srgbClr val="C3261F"/>
            </a:solidFill>
          </a:endParaRPr>
        </a:p>
      </dgm:t>
    </dgm:pt>
    <dgm:pt modelId="{09372DA2-2408-472E-ACEE-5E372B2803BE}" type="parTrans" cxnId="{9DDFB610-F37B-4B01-8FC0-FB65223B58CA}">
      <dgm:prSet/>
      <dgm:spPr/>
      <dgm:t>
        <a:bodyPr/>
        <a:lstStyle/>
        <a:p>
          <a:endParaRPr lang="en-US"/>
        </a:p>
      </dgm:t>
    </dgm:pt>
    <dgm:pt modelId="{A36FF0D9-EE16-4DA9-ACEA-951CFFBD9EDA}" type="sibTrans" cxnId="{9DDFB610-F37B-4B01-8FC0-FB65223B58CA}">
      <dgm:prSet/>
      <dgm:spPr/>
      <dgm:t>
        <a:bodyPr/>
        <a:lstStyle/>
        <a:p>
          <a:endParaRPr lang="en-US"/>
        </a:p>
      </dgm:t>
    </dgm:pt>
    <dgm:pt modelId="{C669524F-FD69-4FFF-A43C-DF48AE3A9235}">
      <dgm:prSet phldrT="[Text]" custT="1"/>
      <dgm:spPr/>
      <dgm:t>
        <a:bodyPr/>
        <a:lstStyle/>
        <a:p>
          <a:r>
            <a:rPr lang="en-US" sz="1600" b="1" dirty="0" smtClean="0">
              <a:solidFill>
                <a:srgbClr val="C3261F"/>
              </a:solidFill>
            </a:rPr>
            <a:t>Localisation of Rail Infrastructure </a:t>
          </a:r>
          <a:endParaRPr lang="en-US" sz="1600" b="1" dirty="0">
            <a:solidFill>
              <a:srgbClr val="C3261F"/>
            </a:solidFill>
          </a:endParaRPr>
        </a:p>
      </dgm:t>
    </dgm:pt>
    <dgm:pt modelId="{945D3F5C-96C9-400F-A219-6FA086ED6977}" type="parTrans" cxnId="{6C32DF72-61BA-41C9-9015-80C4B09C077A}">
      <dgm:prSet/>
      <dgm:spPr/>
      <dgm:t>
        <a:bodyPr/>
        <a:lstStyle/>
        <a:p>
          <a:endParaRPr lang="en-US"/>
        </a:p>
      </dgm:t>
    </dgm:pt>
    <dgm:pt modelId="{EFD667DF-E2B0-4884-A28D-E5340F8E63AD}" type="sibTrans" cxnId="{6C32DF72-61BA-41C9-9015-80C4B09C077A}">
      <dgm:prSet/>
      <dgm:spPr/>
      <dgm:t>
        <a:bodyPr/>
        <a:lstStyle/>
        <a:p>
          <a:endParaRPr lang="en-US"/>
        </a:p>
      </dgm:t>
    </dgm:pt>
    <dgm:pt modelId="{C53FDEC3-9BB6-4860-8DFC-288B7B9E6E4A}">
      <dgm:prSet phldrT="[Text]"/>
      <dgm:spPr/>
      <dgm:t>
        <a:bodyPr/>
        <a:lstStyle/>
        <a:p>
          <a:r>
            <a:rPr lang="en-US" dirty="0" smtClean="0">
              <a:solidFill>
                <a:schemeClr val="tx1"/>
              </a:solidFill>
            </a:rPr>
            <a:t>- Focus on rail tracks and slipway manufacturing facilities</a:t>
          </a:r>
          <a:endParaRPr lang="en-US" dirty="0">
            <a:solidFill>
              <a:schemeClr val="tx1"/>
            </a:solidFill>
          </a:endParaRPr>
        </a:p>
      </dgm:t>
    </dgm:pt>
    <dgm:pt modelId="{CC6A9589-A81C-4767-8DE1-F85D09E98F96}" type="parTrans" cxnId="{4DA8B0D0-F10F-4BB2-BA03-06CA1E1AE14C}">
      <dgm:prSet/>
      <dgm:spPr/>
      <dgm:t>
        <a:bodyPr/>
        <a:lstStyle/>
        <a:p>
          <a:endParaRPr lang="en-US"/>
        </a:p>
      </dgm:t>
    </dgm:pt>
    <dgm:pt modelId="{6370DF06-F09C-47CB-A5D8-CA18BE7D163E}" type="sibTrans" cxnId="{4DA8B0D0-F10F-4BB2-BA03-06CA1E1AE14C}">
      <dgm:prSet/>
      <dgm:spPr/>
      <dgm:t>
        <a:bodyPr/>
        <a:lstStyle/>
        <a:p>
          <a:endParaRPr lang="en-US"/>
        </a:p>
      </dgm:t>
    </dgm:pt>
    <dgm:pt modelId="{DF9620EF-7C76-41D4-BFB2-43636C9AD542}">
      <dgm:prSet/>
      <dgm:spPr/>
      <dgm:t>
        <a:bodyPr/>
        <a:lstStyle/>
        <a:p>
          <a:r>
            <a:rPr lang="en-US" dirty="0" smtClean="0">
              <a:solidFill>
                <a:schemeClr val="tx1"/>
              </a:solidFill>
            </a:rPr>
            <a:t>- Increased economies of scale through regional market penetration</a:t>
          </a:r>
          <a:endParaRPr lang="en-US" dirty="0">
            <a:solidFill>
              <a:schemeClr val="tx1"/>
            </a:solidFill>
          </a:endParaRPr>
        </a:p>
      </dgm:t>
    </dgm:pt>
    <dgm:pt modelId="{A4CC4443-511A-4E45-8CBE-A5CF949203B3}" type="parTrans" cxnId="{4612F978-3A46-4225-AC6C-C9B2CB5D733F}">
      <dgm:prSet/>
      <dgm:spPr/>
      <dgm:t>
        <a:bodyPr/>
        <a:lstStyle/>
        <a:p>
          <a:endParaRPr lang="en-US"/>
        </a:p>
      </dgm:t>
    </dgm:pt>
    <dgm:pt modelId="{6FD39FB0-1DA7-4F52-AED2-48ECC5069012}" type="sibTrans" cxnId="{4612F978-3A46-4225-AC6C-C9B2CB5D733F}">
      <dgm:prSet/>
      <dgm:spPr/>
      <dgm:t>
        <a:bodyPr/>
        <a:lstStyle/>
        <a:p>
          <a:endParaRPr lang="en-US"/>
        </a:p>
      </dgm:t>
    </dgm:pt>
    <dgm:pt modelId="{90E33B18-997F-441F-B76B-84A8305ACD9F}">
      <dgm:prSet/>
      <dgm:spPr/>
      <dgm:t>
        <a:bodyPr/>
        <a:lstStyle/>
        <a:p>
          <a:r>
            <a:rPr lang="en-US" dirty="0" smtClean="0">
              <a:solidFill>
                <a:schemeClr val="tx1"/>
              </a:solidFill>
            </a:rPr>
            <a:t>- Government incentive schemes for local manufacturers similar to the Auto Sector  </a:t>
          </a:r>
          <a:endParaRPr lang="en-US" dirty="0">
            <a:solidFill>
              <a:schemeClr val="tx1"/>
            </a:solidFill>
          </a:endParaRPr>
        </a:p>
      </dgm:t>
    </dgm:pt>
    <dgm:pt modelId="{04E18AF4-4B18-4738-85CB-7FC403466497}" type="parTrans" cxnId="{D76623FA-6D03-42D7-94D3-652EE7476C3E}">
      <dgm:prSet/>
      <dgm:spPr/>
      <dgm:t>
        <a:bodyPr/>
        <a:lstStyle/>
        <a:p>
          <a:endParaRPr lang="en-US"/>
        </a:p>
      </dgm:t>
    </dgm:pt>
    <dgm:pt modelId="{D3880879-9458-4876-A694-F09D31137724}" type="sibTrans" cxnId="{D76623FA-6D03-42D7-94D3-652EE7476C3E}">
      <dgm:prSet/>
      <dgm:spPr/>
      <dgm:t>
        <a:bodyPr/>
        <a:lstStyle/>
        <a:p>
          <a:endParaRPr lang="en-US"/>
        </a:p>
      </dgm:t>
    </dgm:pt>
    <dgm:pt modelId="{984CB691-D414-43AF-8A67-7DE77CC2E6A3}">
      <dgm:prSet custScaleX="163692"/>
      <dgm:spPr/>
      <dgm:t>
        <a:bodyPr/>
        <a:lstStyle/>
        <a:p>
          <a:r>
            <a:rPr lang="en-US" dirty="0" smtClean="0">
              <a:solidFill>
                <a:schemeClr val="tx1"/>
              </a:solidFill>
            </a:rPr>
            <a:t>- Increase utilisation of upstream and down stream industries</a:t>
          </a:r>
          <a:endParaRPr lang="en-US" dirty="0">
            <a:solidFill>
              <a:schemeClr val="tx1"/>
            </a:solidFill>
          </a:endParaRPr>
        </a:p>
      </dgm:t>
    </dgm:pt>
    <dgm:pt modelId="{5DAD54F2-3700-4667-A281-D9DA00C1D7D0}" type="parTrans" cxnId="{486FB58D-E152-477A-AE3F-D09BF26B3EE7}">
      <dgm:prSet/>
      <dgm:spPr/>
      <dgm:t>
        <a:bodyPr/>
        <a:lstStyle/>
        <a:p>
          <a:endParaRPr lang="en-US"/>
        </a:p>
      </dgm:t>
    </dgm:pt>
    <dgm:pt modelId="{452B8048-7A22-4D41-84B3-D45DA69EF2DB}" type="sibTrans" cxnId="{486FB58D-E152-477A-AE3F-D09BF26B3EE7}">
      <dgm:prSet/>
      <dgm:spPr/>
      <dgm:t>
        <a:bodyPr/>
        <a:lstStyle/>
        <a:p>
          <a:endParaRPr lang="en-US"/>
        </a:p>
      </dgm:t>
    </dgm:pt>
    <dgm:pt modelId="{8D99A8B4-022B-4D41-973F-F90033B01236}">
      <dgm:prSet custScaleX="163692"/>
      <dgm:spPr/>
      <dgm:t>
        <a:bodyPr/>
        <a:lstStyle/>
        <a:p>
          <a:r>
            <a:rPr lang="en-US" dirty="0" smtClean="0">
              <a:solidFill>
                <a:schemeClr val="tx1"/>
              </a:solidFill>
            </a:rPr>
            <a:t>- Increase local content, reduce import leakage, and increase exports to the Rest of Africa (RoA)</a:t>
          </a:r>
          <a:endParaRPr lang="en-US" dirty="0">
            <a:solidFill>
              <a:schemeClr val="tx1"/>
            </a:solidFill>
          </a:endParaRPr>
        </a:p>
      </dgm:t>
    </dgm:pt>
    <dgm:pt modelId="{E28E8BD9-B6D4-4687-8DDB-6CD83A128C18}" type="parTrans" cxnId="{8BF90E84-C324-4EBB-9F7A-9322708E6CBA}">
      <dgm:prSet/>
      <dgm:spPr/>
      <dgm:t>
        <a:bodyPr/>
        <a:lstStyle/>
        <a:p>
          <a:endParaRPr lang="en-US"/>
        </a:p>
      </dgm:t>
    </dgm:pt>
    <dgm:pt modelId="{AE8CB77E-04FA-4B75-9779-B25612764F90}" type="sibTrans" cxnId="{8BF90E84-C324-4EBB-9F7A-9322708E6CBA}">
      <dgm:prSet/>
      <dgm:spPr/>
      <dgm:t>
        <a:bodyPr/>
        <a:lstStyle/>
        <a:p>
          <a:endParaRPr lang="en-US"/>
        </a:p>
      </dgm:t>
    </dgm:pt>
    <dgm:pt modelId="{F3BF2443-B300-45A8-BF3D-2EC12DBF9C72}">
      <dgm:prSet phldrT="[Text]"/>
      <dgm:spPr/>
      <dgm:t>
        <a:bodyPr/>
        <a:lstStyle/>
        <a:p>
          <a:r>
            <a:rPr lang="en-US" dirty="0" smtClean="0">
              <a:solidFill>
                <a:schemeClr val="tx1"/>
              </a:solidFill>
            </a:rPr>
            <a:t>- Leverage upon Transnet strategic procurement to develop a globally competitive local industry</a:t>
          </a:r>
          <a:endParaRPr lang="en-US" dirty="0">
            <a:solidFill>
              <a:schemeClr val="tx1"/>
            </a:solidFill>
          </a:endParaRPr>
        </a:p>
      </dgm:t>
    </dgm:pt>
    <dgm:pt modelId="{FB0CA873-F777-4D78-9E9E-C495F6F28DBA}" type="sibTrans" cxnId="{F4B32D6A-AE61-46B2-B2F4-7E824F7DDE7B}">
      <dgm:prSet/>
      <dgm:spPr/>
      <dgm:t>
        <a:bodyPr/>
        <a:lstStyle/>
        <a:p>
          <a:endParaRPr lang="en-US"/>
        </a:p>
      </dgm:t>
    </dgm:pt>
    <dgm:pt modelId="{4C422FBD-BD88-4F1D-90A0-2C6F30FE5C0C}" type="parTrans" cxnId="{F4B32D6A-AE61-46B2-B2F4-7E824F7DDE7B}">
      <dgm:prSet/>
      <dgm:spPr/>
      <dgm:t>
        <a:bodyPr/>
        <a:lstStyle/>
        <a:p>
          <a:endParaRPr lang="en-US"/>
        </a:p>
      </dgm:t>
    </dgm:pt>
    <dgm:pt modelId="{C6D96CB3-4403-4F41-93EE-4E2C744FCE9F}">
      <dgm:prSet phldrT="[Text]"/>
      <dgm:spPr/>
      <dgm:t>
        <a:bodyPr/>
        <a:lstStyle/>
        <a:p>
          <a:r>
            <a:rPr lang="en-US" dirty="0" smtClean="0">
              <a:solidFill>
                <a:schemeClr val="tx1"/>
              </a:solidFill>
            </a:rPr>
            <a:t>- Reduce import leakage </a:t>
          </a:r>
          <a:endParaRPr lang="en-US" dirty="0">
            <a:solidFill>
              <a:schemeClr val="tx1"/>
            </a:solidFill>
          </a:endParaRPr>
        </a:p>
      </dgm:t>
    </dgm:pt>
    <dgm:pt modelId="{FD915BD3-B7C0-447B-86DE-471F4907EAF8}" type="parTrans" cxnId="{387A5DAF-2957-46AB-9F05-224C83C736DB}">
      <dgm:prSet/>
      <dgm:spPr/>
      <dgm:t>
        <a:bodyPr/>
        <a:lstStyle/>
        <a:p>
          <a:endParaRPr lang="en-ZA"/>
        </a:p>
      </dgm:t>
    </dgm:pt>
    <dgm:pt modelId="{385AB0E4-B02D-4300-B965-45C8F6199B6D}" type="sibTrans" cxnId="{387A5DAF-2957-46AB-9F05-224C83C736DB}">
      <dgm:prSet/>
      <dgm:spPr/>
      <dgm:t>
        <a:bodyPr/>
        <a:lstStyle/>
        <a:p>
          <a:endParaRPr lang="en-ZA"/>
        </a:p>
      </dgm:t>
    </dgm:pt>
    <dgm:pt modelId="{BFDC2FE5-569C-4CB1-97B9-7C3A3542BAED}">
      <dgm:prSet phldrT="[Text]"/>
      <dgm:spPr/>
      <dgm:t>
        <a:bodyPr/>
        <a:lstStyle/>
        <a:p>
          <a:r>
            <a:rPr lang="en-US" dirty="0" smtClean="0">
              <a:solidFill>
                <a:schemeClr val="tx1"/>
              </a:solidFill>
            </a:rPr>
            <a:t>- Increase participation of black industrialists </a:t>
          </a:r>
          <a:endParaRPr lang="en-US" dirty="0">
            <a:solidFill>
              <a:schemeClr val="tx1"/>
            </a:solidFill>
          </a:endParaRPr>
        </a:p>
      </dgm:t>
    </dgm:pt>
    <dgm:pt modelId="{26A02320-8F2F-4964-BC68-0B7704147FAF}" type="parTrans" cxnId="{DBCBCCF2-DFA3-4EA8-A84C-EA7BF202F050}">
      <dgm:prSet/>
      <dgm:spPr/>
      <dgm:t>
        <a:bodyPr/>
        <a:lstStyle/>
        <a:p>
          <a:endParaRPr lang="en-ZA"/>
        </a:p>
      </dgm:t>
    </dgm:pt>
    <dgm:pt modelId="{B4A5C642-96B8-4953-A104-E7442643E642}" type="sibTrans" cxnId="{DBCBCCF2-DFA3-4EA8-A84C-EA7BF202F050}">
      <dgm:prSet/>
      <dgm:spPr/>
      <dgm:t>
        <a:bodyPr/>
        <a:lstStyle/>
        <a:p>
          <a:endParaRPr lang="en-ZA"/>
        </a:p>
      </dgm:t>
    </dgm:pt>
    <dgm:pt modelId="{4B03C98C-4B8D-4911-B26E-2599C9DCFA70}" type="pres">
      <dgm:prSet presAssocID="{4886E615-CE49-4DA4-BF7F-68C667C7B676}" presName="Name0" presStyleCnt="0">
        <dgm:presLayoutVars>
          <dgm:chMax/>
          <dgm:chPref/>
          <dgm:dir/>
        </dgm:presLayoutVars>
      </dgm:prSet>
      <dgm:spPr/>
      <dgm:t>
        <a:bodyPr/>
        <a:lstStyle/>
        <a:p>
          <a:endParaRPr lang="en-US"/>
        </a:p>
      </dgm:t>
    </dgm:pt>
    <dgm:pt modelId="{D88E693A-EA6E-4DAF-B136-20DEEF195AF2}" type="pres">
      <dgm:prSet presAssocID="{5F078D4B-ACE0-4048-B566-DA9CB3CF6367}" presName="parenttextcomposite" presStyleCnt="0"/>
      <dgm:spPr/>
    </dgm:pt>
    <dgm:pt modelId="{95CFE113-837D-4174-995C-8278558DACF1}" type="pres">
      <dgm:prSet presAssocID="{5F078D4B-ACE0-4048-B566-DA9CB3CF6367}" presName="parenttext" presStyleLbl="revTx" presStyleIdx="0" presStyleCnt="3" custScaleX="141314">
        <dgm:presLayoutVars>
          <dgm:chMax/>
          <dgm:chPref val="2"/>
          <dgm:bulletEnabled val="1"/>
        </dgm:presLayoutVars>
      </dgm:prSet>
      <dgm:spPr/>
      <dgm:t>
        <a:bodyPr/>
        <a:lstStyle/>
        <a:p>
          <a:endParaRPr lang="en-US"/>
        </a:p>
      </dgm:t>
    </dgm:pt>
    <dgm:pt modelId="{1944ADA2-6BD0-4D7E-B3E6-8FBAC99BE538}" type="pres">
      <dgm:prSet presAssocID="{5F078D4B-ACE0-4048-B566-DA9CB3CF6367}" presName="composite" presStyleCnt="0"/>
      <dgm:spPr/>
    </dgm:pt>
    <dgm:pt modelId="{D56EF5E0-FB58-402F-9D83-E7D048BAD3E4}" type="pres">
      <dgm:prSet presAssocID="{5F078D4B-ACE0-4048-B566-DA9CB3CF6367}" presName="chevron1" presStyleLbl="alignNode1" presStyleIdx="0" presStyleCnt="21"/>
      <dgm:spPr/>
    </dgm:pt>
    <dgm:pt modelId="{E3B9C548-C96C-434B-9358-E166384F5B6D}" type="pres">
      <dgm:prSet presAssocID="{5F078D4B-ACE0-4048-B566-DA9CB3CF6367}" presName="chevron2" presStyleLbl="alignNode1" presStyleIdx="1" presStyleCnt="21"/>
      <dgm:spPr/>
    </dgm:pt>
    <dgm:pt modelId="{D8551D9A-2B6E-4403-9CB9-1B5F9C8A90B6}" type="pres">
      <dgm:prSet presAssocID="{5F078D4B-ACE0-4048-B566-DA9CB3CF6367}" presName="chevron3" presStyleLbl="alignNode1" presStyleIdx="2" presStyleCnt="21"/>
      <dgm:spPr/>
    </dgm:pt>
    <dgm:pt modelId="{D738B4EC-866A-4D56-8B51-FED29CEAF959}" type="pres">
      <dgm:prSet presAssocID="{5F078D4B-ACE0-4048-B566-DA9CB3CF6367}" presName="chevron4" presStyleLbl="alignNode1" presStyleIdx="3" presStyleCnt="21"/>
      <dgm:spPr/>
    </dgm:pt>
    <dgm:pt modelId="{56C1D296-6B1E-4668-BE5E-2614968C7738}" type="pres">
      <dgm:prSet presAssocID="{5F078D4B-ACE0-4048-B566-DA9CB3CF6367}" presName="chevron5" presStyleLbl="alignNode1" presStyleIdx="4" presStyleCnt="21"/>
      <dgm:spPr/>
    </dgm:pt>
    <dgm:pt modelId="{7DC2AC55-6891-41C0-A17C-B146B514A1DE}" type="pres">
      <dgm:prSet presAssocID="{5F078D4B-ACE0-4048-B566-DA9CB3CF6367}" presName="chevron6" presStyleLbl="alignNode1" presStyleIdx="5" presStyleCnt="21"/>
      <dgm:spPr/>
    </dgm:pt>
    <dgm:pt modelId="{3516B8CD-B252-4921-BE37-A8456FAB97DC}" type="pres">
      <dgm:prSet presAssocID="{5F078D4B-ACE0-4048-B566-DA9CB3CF6367}" presName="chevron7" presStyleLbl="alignNode1" presStyleIdx="6" presStyleCnt="21"/>
      <dgm:spPr/>
    </dgm:pt>
    <dgm:pt modelId="{27537A34-7375-4558-B740-38014AFCE34B}" type="pres">
      <dgm:prSet presAssocID="{5F078D4B-ACE0-4048-B566-DA9CB3CF6367}" presName="childtext" presStyleLbl="solidFgAcc1" presStyleIdx="0" presStyleCnt="3" custScaleX="163692">
        <dgm:presLayoutVars>
          <dgm:chMax/>
          <dgm:chPref val="0"/>
          <dgm:bulletEnabled val="1"/>
        </dgm:presLayoutVars>
      </dgm:prSet>
      <dgm:spPr/>
      <dgm:t>
        <a:bodyPr/>
        <a:lstStyle/>
        <a:p>
          <a:endParaRPr lang="en-US"/>
        </a:p>
      </dgm:t>
    </dgm:pt>
    <dgm:pt modelId="{E230CA92-71D1-4380-B46F-910F80BD3D95}" type="pres">
      <dgm:prSet presAssocID="{A8A0CCE5-8DAA-4421-9002-C1BCA202C50C}" presName="sibTrans" presStyleCnt="0"/>
      <dgm:spPr/>
    </dgm:pt>
    <dgm:pt modelId="{C30EEFF6-A1AF-4843-A426-0BC164D74CC8}" type="pres">
      <dgm:prSet presAssocID="{560350AB-FB97-4126-A34A-0F1C53E45619}" presName="parenttextcomposite" presStyleCnt="0"/>
      <dgm:spPr/>
    </dgm:pt>
    <dgm:pt modelId="{FB8E3165-BA2C-4183-B776-55594BDF2F99}" type="pres">
      <dgm:prSet presAssocID="{560350AB-FB97-4126-A34A-0F1C53E45619}" presName="parenttext" presStyleLbl="revTx" presStyleIdx="1" presStyleCnt="3" custScaleX="159807">
        <dgm:presLayoutVars>
          <dgm:chMax/>
          <dgm:chPref val="2"/>
          <dgm:bulletEnabled val="1"/>
        </dgm:presLayoutVars>
      </dgm:prSet>
      <dgm:spPr/>
      <dgm:t>
        <a:bodyPr/>
        <a:lstStyle/>
        <a:p>
          <a:endParaRPr lang="en-US"/>
        </a:p>
      </dgm:t>
    </dgm:pt>
    <dgm:pt modelId="{30CF6455-6A52-4C70-B1BB-269203D79F3A}" type="pres">
      <dgm:prSet presAssocID="{560350AB-FB97-4126-A34A-0F1C53E45619}" presName="composite" presStyleCnt="0"/>
      <dgm:spPr/>
    </dgm:pt>
    <dgm:pt modelId="{E559F5EF-D3BD-4E9E-BBC9-46D4062B380F}" type="pres">
      <dgm:prSet presAssocID="{560350AB-FB97-4126-A34A-0F1C53E45619}" presName="chevron1" presStyleLbl="alignNode1" presStyleIdx="7" presStyleCnt="21"/>
      <dgm:spPr/>
      <dgm:t>
        <a:bodyPr/>
        <a:lstStyle/>
        <a:p>
          <a:endParaRPr lang="en-US"/>
        </a:p>
      </dgm:t>
    </dgm:pt>
    <dgm:pt modelId="{23013766-7B28-46FD-8606-491236A9EEA3}" type="pres">
      <dgm:prSet presAssocID="{560350AB-FB97-4126-A34A-0F1C53E45619}" presName="chevron2" presStyleLbl="alignNode1" presStyleIdx="8" presStyleCnt="21"/>
      <dgm:spPr/>
    </dgm:pt>
    <dgm:pt modelId="{EE81FC3A-2062-4BA1-85E8-94F15ED67832}" type="pres">
      <dgm:prSet presAssocID="{560350AB-FB97-4126-A34A-0F1C53E45619}" presName="chevron3" presStyleLbl="alignNode1" presStyleIdx="9" presStyleCnt="21"/>
      <dgm:spPr/>
      <dgm:t>
        <a:bodyPr/>
        <a:lstStyle/>
        <a:p>
          <a:endParaRPr lang="en-US"/>
        </a:p>
      </dgm:t>
    </dgm:pt>
    <dgm:pt modelId="{DE0E2FB1-5A56-4FCC-ACF8-94B3EEF049B3}" type="pres">
      <dgm:prSet presAssocID="{560350AB-FB97-4126-A34A-0F1C53E45619}" presName="chevron4" presStyleLbl="alignNode1" presStyleIdx="10" presStyleCnt="21"/>
      <dgm:spPr/>
    </dgm:pt>
    <dgm:pt modelId="{41494F21-E23B-43F3-8AC5-225F589EBDBB}" type="pres">
      <dgm:prSet presAssocID="{560350AB-FB97-4126-A34A-0F1C53E45619}" presName="chevron5" presStyleLbl="alignNode1" presStyleIdx="11" presStyleCnt="21"/>
      <dgm:spPr/>
      <dgm:t>
        <a:bodyPr/>
        <a:lstStyle/>
        <a:p>
          <a:endParaRPr lang="en-US"/>
        </a:p>
      </dgm:t>
    </dgm:pt>
    <dgm:pt modelId="{84222323-8A93-4257-984B-4260E638587E}" type="pres">
      <dgm:prSet presAssocID="{560350AB-FB97-4126-A34A-0F1C53E45619}" presName="chevron6" presStyleLbl="alignNode1" presStyleIdx="12" presStyleCnt="21"/>
      <dgm:spPr/>
    </dgm:pt>
    <dgm:pt modelId="{358B1248-1B89-4E64-A0BD-459C7219FF88}" type="pres">
      <dgm:prSet presAssocID="{560350AB-FB97-4126-A34A-0F1C53E45619}" presName="chevron7" presStyleLbl="alignNode1" presStyleIdx="13" presStyleCnt="21"/>
      <dgm:spPr/>
    </dgm:pt>
    <dgm:pt modelId="{3E20DBD5-DEBA-4EDD-A965-4211D1299A14}" type="pres">
      <dgm:prSet presAssocID="{560350AB-FB97-4126-A34A-0F1C53E45619}" presName="childtext" presStyleLbl="solidFgAcc1" presStyleIdx="1" presStyleCnt="3" custScaleX="163692">
        <dgm:presLayoutVars>
          <dgm:chMax/>
          <dgm:chPref val="0"/>
          <dgm:bulletEnabled val="1"/>
        </dgm:presLayoutVars>
      </dgm:prSet>
      <dgm:spPr/>
      <dgm:t>
        <a:bodyPr/>
        <a:lstStyle/>
        <a:p>
          <a:endParaRPr lang="en-US"/>
        </a:p>
      </dgm:t>
    </dgm:pt>
    <dgm:pt modelId="{1CC2D02D-C59D-476C-A9D7-4E98BF5E048A}" type="pres">
      <dgm:prSet presAssocID="{A36FF0D9-EE16-4DA9-ACEA-951CFFBD9EDA}" presName="sibTrans" presStyleCnt="0"/>
      <dgm:spPr/>
    </dgm:pt>
    <dgm:pt modelId="{181718C1-2B3C-48B8-B5E2-AE203FEBC5AC}" type="pres">
      <dgm:prSet presAssocID="{C669524F-FD69-4FFF-A43C-DF48AE3A9235}" presName="parenttextcomposite" presStyleCnt="0"/>
      <dgm:spPr/>
    </dgm:pt>
    <dgm:pt modelId="{20BD4258-2F5C-43E8-8579-1F1F72E62F83}" type="pres">
      <dgm:prSet presAssocID="{C669524F-FD69-4FFF-A43C-DF48AE3A9235}" presName="parenttext" presStyleLbl="revTx" presStyleIdx="2" presStyleCnt="3" custScaleX="159354">
        <dgm:presLayoutVars>
          <dgm:chMax/>
          <dgm:chPref val="2"/>
          <dgm:bulletEnabled val="1"/>
        </dgm:presLayoutVars>
      </dgm:prSet>
      <dgm:spPr/>
      <dgm:t>
        <a:bodyPr/>
        <a:lstStyle/>
        <a:p>
          <a:endParaRPr lang="en-US"/>
        </a:p>
      </dgm:t>
    </dgm:pt>
    <dgm:pt modelId="{6B465CAB-8DB9-4237-ADD0-0B3C38946B9B}" type="pres">
      <dgm:prSet presAssocID="{C669524F-FD69-4FFF-A43C-DF48AE3A9235}" presName="composite" presStyleCnt="0"/>
      <dgm:spPr/>
    </dgm:pt>
    <dgm:pt modelId="{CB85FD6E-7FAA-469D-B930-A3804BB20234}" type="pres">
      <dgm:prSet presAssocID="{C669524F-FD69-4FFF-A43C-DF48AE3A9235}" presName="chevron1" presStyleLbl="alignNode1" presStyleIdx="14" presStyleCnt="21"/>
      <dgm:spPr/>
    </dgm:pt>
    <dgm:pt modelId="{DD1D3E9F-60EB-4CCF-AE70-714CACD2D710}" type="pres">
      <dgm:prSet presAssocID="{C669524F-FD69-4FFF-A43C-DF48AE3A9235}" presName="chevron2" presStyleLbl="alignNode1" presStyleIdx="15" presStyleCnt="21"/>
      <dgm:spPr/>
    </dgm:pt>
    <dgm:pt modelId="{E77793EF-3E4E-4AC8-80FE-0717CAAB0883}" type="pres">
      <dgm:prSet presAssocID="{C669524F-FD69-4FFF-A43C-DF48AE3A9235}" presName="chevron3" presStyleLbl="alignNode1" presStyleIdx="16" presStyleCnt="21"/>
      <dgm:spPr/>
    </dgm:pt>
    <dgm:pt modelId="{51034218-1430-477D-88DF-A929C4237245}" type="pres">
      <dgm:prSet presAssocID="{C669524F-FD69-4FFF-A43C-DF48AE3A9235}" presName="chevron4" presStyleLbl="alignNode1" presStyleIdx="17" presStyleCnt="21"/>
      <dgm:spPr/>
    </dgm:pt>
    <dgm:pt modelId="{44600D1B-177F-4D77-8273-F1CD9E59FBAB}" type="pres">
      <dgm:prSet presAssocID="{C669524F-FD69-4FFF-A43C-DF48AE3A9235}" presName="chevron5" presStyleLbl="alignNode1" presStyleIdx="18" presStyleCnt="21"/>
      <dgm:spPr/>
    </dgm:pt>
    <dgm:pt modelId="{42851F6D-D547-4A45-AFBF-3C86939F88A8}" type="pres">
      <dgm:prSet presAssocID="{C669524F-FD69-4FFF-A43C-DF48AE3A9235}" presName="chevron6" presStyleLbl="alignNode1" presStyleIdx="19" presStyleCnt="21"/>
      <dgm:spPr/>
    </dgm:pt>
    <dgm:pt modelId="{15E14E8F-F2BE-45EF-A256-77611C226D75}" type="pres">
      <dgm:prSet presAssocID="{C669524F-FD69-4FFF-A43C-DF48AE3A9235}" presName="chevron7" presStyleLbl="alignNode1" presStyleIdx="20" presStyleCnt="21"/>
      <dgm:spPr/>
    </dgm:pt>
    <dgm:pt modelId="{81257ABD-4AB5-4987-BAE7-929034CA5FB5}" type="pres">
      <dgm:prSet presAssocID="{C669524F-FD69-4FFF-A43C-DF48AE3A9235}" presName="childtext" presStyleLbl="solidFgAcc1" presStyleIdx="2" presStyleCnt="3" custScaleX="163692">
        <dgm:presLayoutVars>
          <dgm:chMax/>
          <dgm:chPref val="0"/>
          <dgm:bulletEnabled val="1"/>
        </dgm:presLayoutVars>
      </dgm:prSet>
      <dgm:spPr/>
      <dgm:t>
        <a:bodyPr/>
        <a:lstStyle/>
        <a:p>
          <a:endParaRPr lang="en-US"/>
        </a:p>
      </dgm:t>
    </dgm:pt>
  </dgm:ptLst>
  <dgm:cxnLst>
    <dgm:cxn modelId="{4B39A0B2-052B-42AE-9BD3-483A9F6EDC59}" srcId="{4886E615-CE49-4DA4-BF7F-68C667C7B676}" destId="{5F078D4B-ACE0-4048-B566-DA9CB3CF6367}" srcOrd="0" destOrd="0" parTransId="{F0372F3B-EB16-484E-974C-70186D85E12B}" sibTransId="{A8A0CCE5-8DAA-4421-9002-C1BCA202C50C}"/>
    <dgm:cxn modelId="{C0995F9B-DDC1-48AE-832A-EDC848F4DDF7}" type="presOf" srcId="{8D99A8B4-022B-4D41-973F-F90033B01236}" destId="{3E20DBD5-DEBA-4EDD-A965-4211D1299A14}" srcOrd="0" destOrd="2" presId="urn:microsoft.com/office/officeart/2008/layout/VerticalAccentList"/>
    <dgm:cxn modelId="{DBCBCCF2-DFA3-4EA8-A84C-EA7BF202F050}" srcId="{C669524F-FD69-4FFF-A43C-DF48AE3A9235}" destId="{BFDC2FE5-569C-4CB1-97B9-7C3A3542BAED}" srcOrd="2" destOrd="0" parTransId="{26A02320-8F2F-4964-BC68-0B7704147FAF}" sibTransId="{B4A5C642-96B8-4953-A104-E7442643E642}"/>
    <dgm:cxn modelId="{D76623FA-6D03-42D7-94D3-652EE7476C3E}" srcId="{5F078D4B-ACE0-4048-B566-DA9CB3CF6367}" destId="{90E33B18-997F-441F-B76B-84A8305ACD9F}" srcOrd="2" destOrd="0" parTransId="{04E18AF4-4B18-4738-85CB-7FC403466497}" sibTransId="{D3880879-9458-4876-A694-F09D31137724}"/>
    <dgm:cxn modelId="{B4F892ED-BF44-40B5-B811-7157801F90E2}" type="presOf" srcId="{984CB691-D414-43AF-8A67-7DE77CC2E6A3}" destId="{3E20DBD5-DEBA-4EDD-A965-4211D1299A14}" srcOrd="0" destOrd="1" presId="urn:microsoft.com/office/officeart/2008/layout/VerticalAccentList"/>
    <dgm:cxn modelId="{E1670E01-D16D-4F8C-BE1C-19CC2833DC61}" type="presOf" srcId="{5F078D4B-ACE0-4048-B566-DA9CB3CF6367}" destId="{95CFE113-837D-4174-995C-8278558DACF1}" srcOrd="0" destOrd="0" presId="urn:microsoft.com/office/officeart/2008/layout/VerticalAccentList"/>
    <dgm:cxn modelId="{34D54A7B-A0FD-48C0-A9C0-35859B345B43}" type="presOf" srcId="{C669524F-FD69-4FFF-A43C-DF48AE3A9235}" destId="{20BD4258-2F5C-43E8-8579-1F1F72E62F83}" srcOrd="0" destOrd="0" presId="urn:microsoft.com/office/officeart/2008/layout/VerticalAccentList"/>
    <dgm:cxn modelId="{920F59D9-4A2F-4A89-8DB6-6AD1771CC488}" type="presOf" srcId="{C6D96CB3-4403-4F41-93EE-4E2C744FCE9F}" destId="{81257ABD-4AB5-4987-BAE7-929034CA5FB5}" srcOrd="0" destOrd="1" presId="urn:microsoft.com/office/officeart/2008/layout/VerticalAccentList"/>
    <dgm:cxn modelId="{6C32DF72-61BA-41C9-9015-80C4B09C077A}" srcId="{4886E615-CE49-4DA4-BF7F-68C667C7B676}" destId="{C669524F-FD69-4FFF-A43C-DF48AE3A9235}" srcOrd="2" destOrd="0" parTransId="{945D3F5C-96C9-400F-A219-6FA086ED6977}" sibTransId="{EFD667DF-E2B0-4884-A28D-E5340F8E63AD}"/>
    <dgm:cxn modelId="{915B1CA0-0619-4269-A603-581DDF791DC9}" type="presOf" srcId="{F3BF2443-B300-45A8-BF3D-2EC12DBF9C72}" destId="{3E20DBD5-DEBA-4EDD-A965-4211D1299A14}" srcOrd="0" destOrd="0" presId="urn:microsoft.com/office/officeart/2008/layout/VerticalAccentList"/>
    <dgm:cxn modelId="{4DA8B0D0-F10F-4BB2-BA03-06CA1E1AE14C}" srcId="{C669524F-FD69-4FFF-A43C-DF48AE3A9235}" destId="{C53FDEC3-9BB6-4860-8DFC-288B7B9E6E4A}" srcOrd="0" destOrd="0" parTransId="{CC6A9589-A81C-4767-8DE1-F85D09E98F96}" sibTransId="{6370DF06-F09C-47CB-A5D8-CA18BE7D163E}"/>
    <dgm:cxn modelId="{4612F978-3A46-4225-AC6C-C9B2CB5D733F}" srcId="{5F078D4B-ACE0-4048-B566-DA9CB3CF6367}" destId="{DF9620EF-7C76-41D4-BFB2-43636C9AD542}" srcOrd="1" destOrd="0" parTransId="{A4CC4443-511A-4E45-8CBE-A5CF949203B3}" sibTransId="{6FD39FB0-1DA7-4F52-AED2-48ECC5069012}"/>
    <dgm:cxn modelId="{7EF8DD24-FFE9-4AD7-B32F-F36CBBBC140C}" type="presOf" srcId="{BFDC2FE5-569C-4CB1-97B9-7C3A3542BAED}" destId="{81257ABD-4AB5-4987-BAE7-929034CA5FB5}" srcOrd="0" destOrd="2" presId="urn:microsoft.com/office/officeart/2008/layout/VerticalAccentList"/>
    <dgm:cxn modelId="{387A5DAF-2957-46AB-9F05-224C83C736DB}" srcId="{C669524F-FD69-4FFF-A43C-DF48AE3A9235}" destId="{C6D96CB3-4403-4F41-93EE-4E2C744FCE9F}" srcOrd="1" destOrd="0" parTransId="{FD915BD3-B7C0-447B-86DE-471F4907EAF8}" sibTransId="{385AB0E4-B02D-4300-B965-45C8F6199B6D}"/>
    <dgm:cxn modelId="{9AD2406A-4EFE-445A-A0A0-C4CDC720E17C}" srcId="{5F078D4B-ACE0-4048-B566-DA9CB3CF6367}" destId="{689293B9-307B-46ED-B510-EC208BA92DB6}" srcOrd="0" destOrd="0" parTransId="{F2F9AD16-45E3-49BC-A0E6-2656F39BDF94}" sibTransId="{08BDE147-E1EB-4DF2-8F21-F897920D46D1}"/>
    <dgm:cxn modelId="{9DDFB610-F37B-4B01-8FC0-FB65223B58CA}" srcId="{4886E615-CE49-4DA4-BF7F-68C667C7B676}" destId="{560350AB-FB97-4126-A34A-0F1C53E45619}" srcOrd="1" destOrd="0" parTransId="{09372DA2-2408-472E-ACEE-5E372B2803BE}" sibTransId="{A36FF0D9-EE16-4DA9-ACEA-951CFFBD9EDA}"/>
    <dgm:cxn modelId="{2A0651AE-EF50-4DFF-BAE2-E9E5D87193BC}" type="presOf" srcId="{DF9620EF-7C76-41D4-BFB2-43636C9AD542}" destId="{27537A34-7375-4558-B740-38014AFCE34B}" srcOrd="0" destOrd="1" presId="urn:microsoft.com/office/officeart/2008/layout/VerticalAccentList"/>
    <dgm:cxn modelId="{DF949034-5BAF-4433-92A4-CDA58E0E24B2}" type="presOf" srcId="{C53FDEC3-9BB6-4860-8DFC-288B7B9E6E4A}" destId="{81257ABD-4AB5-4987-BAE7-929034CA5FB5}" srcOrd="0" destOrd="0" presId="urn:microsoft.com/office/officeart/2008/layout/VerticalAccentList"/>
    <dgm:cxn modelId="{86ACE867-F2AE-4AD2-8AAB-08F2FC22CE69}" type="presOf" srcId="{689293B9-307B-46ED-B510-EC208BA92DB6}" destId="{27537A34-7375-4558-B740-38014AFCE34B}" srcOrd="0" destOrd="0" presId="urn:microsoft.com/office/officeart/2008/layout/VerticalAccentList"/>
    <dgm:cxn modelId="{40B181BD-69CE-4A12-A73D-AF146F010632}" type="presOf" srcId="{560350AB-FB97-4126-A34A-0F1C53E45619}" destId="{FB8E3165-BA2C-4183-B776-55594BDF2F99}" srcOrd="0" destOrd="0" presId="urn:microsoft.com/office/officeart/2008/layout/VerticalAccentList"/>
    <dgm:cxn modelId="{5C29CC71-95D4-491F-9198-B4ACAFF1F324}" type="presOf" srcId="{4886E615-CE49-4DA4-BF7F-68C667C7B676}" destId="{4B03C98C-4B8D-4911-B26E-2599C9DCFA70}" srcOrd="0" destOrd="0" presId="urn:microsoft.com/office/officeart/2008/layout/VerticalAccentList"/>
    <dgm:cxn modelId="{8BF90E84-C324-4EBB-9F7A-9322708E6CBA}" srcId="{560350AB-FB97-4126-A34A-0F1C53E45619}" destId="{8D99A8B4-022B-4D41-973F-F90033B01236}" srcOrd="2" destOrd="0" parTransId="{E28E8BD9-B6D4-4687-8DDB-6CD83A128C18}" sibTransId="{AE8CB77E-04FA-4B75-9779-B25612764F90}"/>
    <dgm:cxn modelId="{8F842745-1AC0-41D3-A9C1-EE7D6FA9312A}" type="presOf" srcId="{90E33B18-997F-441F-B76B-84A8305ACD9F}" destId="{27537A34-7375-4558-B740-38014AFCE34B}" srcOrd="0" destOrd="2" presId="urn:microsoft.com/office/officeart/2008/layout/VerticalAccentList"/>
    <dgm:cxn modelId="{486FB58D-E152-477A-AE3F-D09BF26B3EE7}" srcId="{560350AB-FB97-4126-A34A-0F1C53E45619}" destId="{984CB691-D414-43AF-8A67-7DE77CC2E6A3}" srcOrd="1" destOrd="0" parTransId="{5DAD54F2-3700-4667-A281-D9DA00C1D7D0}" sibTransId="{452B8048-7A22-4D41-84B3-D45DA69EF2DB}"/>
    <dgm:cxn modelId="{F4B32D6A-AE61-46B2-B2F4-7E824F7DDE7B}" srcId="{560350AB-FB97-4126-A34A-0F1C53E45619}" destId="{F3BF2443-B300-45A8-BF3D-2EC12DBF9C72}" srcOrd="0" destOrd="0" parTransId="{4C422FBD-BD88-4F1D-90A0-2C6F30FE5C0C}" sibTransId="{FB0CA873-F777-4D78-9E9E-C495F6F28DBA}"/>
    <dgm:cxn modelId="{1B1B485A-B881-4859-BA7F-C2B09DDDD463}" type="presParOf" srcId="{4B03C98C-4B8D-4911-B26E-2599C9DCFA70}" destId="{D88E693A-EA6E-4DAF-B136-20DEEF195AF2}" srcOrd="0" destOrd="0" presId="urn:microsoft.com/office/officeart/2008/layout/VerticalAccentList"/>
    <dgm:cxn modelId="{09F7FE82-91D1-4479-8602-2F90AD837AA0}" type="presParOf" srcId="{D88E693A-EA6E-4DAF-B136-20DEEF195AF2}" destId="{95CFE113-837D-4174-995C-8278558DACF1}" srcOrd="0" destOrd="0" presId="urn:microsoft.com/office/officeart/2008/layout/VerticalAccentList"/>
    <dgm:cxn modelId="{E31832C9-8BF4-44AE-BC0C-B6B3DB908F46}" type="presParOf" srcId="{4B03C98C-4B8D-4911-B26E-2599C9DCFA70}" destId="{1944ADA2-6BD0-4D7E-B3E6-8FBAC99BE538}" srcOrd="1" destOrd="0" presId="urn:microsoft.com/office/officeart/2008/layout/VerticalAccentList"/>
    <dgm:cxn modelId="{8CD18514-53BA-4D40-B5AA-F5D4C030C41C}" type="presParOf" srcId="{1944ADA2-6BD0-4D7E-B3E6-8FBAC99BE538}" destId="{D56EF5E0-FB58-402F-9D83-E7D048BAD3E4}" srcOrd="0" destOrd="0" presId="urn:microsoft.com/office/officeart/2008/layout/VerticalAccentList"/>
    <dgm:cxn modelId="{84E380F2-E79D-4516-89F8-ACD8EC676401}" type="presParOf" srcId="{1944ADA2-6BD0-4D7E-B3E6-8FBAC99BE538}" destId="{E3B9C548-C96C-434B-9358-E166384F5B6D}" srcOrd="1" destOrd="0" presId="urn:microsoft.com/office/officeart/2008/layout/VerticalAccentList"/>
    <dgm:cxn modelId="{32840A70-6159-431F-9D32-B5D0860B5488}" type="presParOf" srcId="{1944ADA2-6BD0-4D7E-B3E6-8FBAC99BE538}" destId="{D8551D9A-2B6E-4403-9CB9-1B5F9C8A90B6}" srcOrd="2" destOrd="0" presId="urn:microsoft.com/office/officeart/2008/layout/VerticalAccentList"/>
    <dgm:cxn modelId="{EF377FF2-04E4-4E81-AC16-A5F2EE95D785}" type="presParOf" srcId="{1944ADA2-6BD0-4D7E-B3E6-8FBAC99BE538}" destId="{D738B4EC-866A-4D56-8B51-FED29CEAF959}" srcOrd="3" destOrd="0" presId="urn:microsoft.com/office/officeart/2008/layout/VerticalAccentList"/>
    <dgm:cxn modelId="{15B57F27-3D01-4A52-8600-9D3F9DB8443C}" type="presParOf" srcId="{1944ADA2-6BD0-4D7E-B3E6-8FBAC99BE538}" destId="{56C1D296-6B1E-4668-BE5E-2614968C7738}" srcOrd="4" destOrd="0" presId="urn:microsoft.com/office/officeart/2008/layout/VerticalAccentList"/>
    <dgm:cxn modelId="{1F1D5176-B7CD-4043-81A7-5BC0F5234B0C}" type="presParOf" srcId="{1944ADA2-6BD0-4D7E-B3E6-8FBAC99BE538}" destId="{7DC2AC55-6891-41C0-A17C-B146B514A1DE}" srcOrd="5" destOrd="0" presId="urn:microsoft.com/office/officeart/2008/layout/VerticalAccentList"/>
    <dgm:cxn modelId="{A786C91A-383F-48B2-A983-568B17CBE3E3}" type="presParOf" srcId="{1944ADA2-6BD0-4D7E-B3E6-8FBAC99BE538}" destId="{3516B8CD-B252-4921-BE37-A8456FAB97DC}" srcOrd="6" destOrd="0" presId="urn:microsoft.com/office/officeart/2008/layout/VerticalAccentList"/>
    <dgm:cxn modelId="{4949718B-2482-4574-9E12-F435F2F38C62}" type="presParOf" srcId="{1944ADA2-6BD0-4D7E-B3E6-8FBAC99BE538}" destId="{27537A34-7375-4558-B740-38014AFCE34B}" srcOrd="7" destOrd="0" presId="urn:microsoft.com/office/officeart/2008/layout/VerticalAccentList"/>
    <dgm:cxn modelId="{7B6C24A5-41C4-4236-95A0-86D373193BCE}" type="presParOf" srcId="{4B03C98C-4B8D-4911-B26E-2599C9DCFA70}" destId="{E230CA92-71D1-4380-B46F-910F80BD3D95}" srcOrd="2" destOrd="0" presId="urn:microsoft.com/office/officeart/2008/layout/VerticalAccentList"/>
    <dgm:cxn modelId="{D6EB4217-6C28-4153-B6EF-6002DA077FE0}" type="presParOf" srcId="{4B03C98C-4B8D-4911-B26E-2599C9DCFA70}" destId="{C30EEFF6-A1AF-4843-A426-0BC164D74CC8}" srcOrd="3" destOrd="0" presId="urn:microsoft.com/office/officeart/2008/layout/VerticalAccentList"/>
    <dgm:cxn modelId="{0B4A3E9B-62DE-4407-9058-6B65DDF44302}" type="presParOf" srcId="{C30EEFF6-A1AF-4843-A426-0BC164D74CC8}" destId="{FB8E3165-BA2C-4183-B776-55594BDF2F99}" srcOrd="0" destOrd="0" presId="urn:microsoft.com/office/officeart/2008/layout/VerticalAccentList"/>
    <dgm:cxn modelId="{67F8FAA0-4CCD-49BD-9847-2CE2DE08DA87}" type="presParOf" srcId="{4B03C98C-4B8D-4911-B26E-2599C9DCFA70}" destId="{30CF6455-6A52-4C70-B1BB-269203D79F3A}" srcOrd="4" destOrd="0" presId="urn:microsoft.com/office/officeart/2008/layout/VerticalAccentList"/>
    <dgm:cxn modelId="{22ED1331-9FFC-4372-822C-7F03F968739D}" type="presParOf" srcId="{30CF6455-6A52-4C70-B1BB-269203D79F3A}" destId="{E559F5EF-D3BD-4E9E-BBC9-46D4062B380F}" srcOrd="0" destOrd="0" presId="urn:microsoft.com/office/officeart/2008/layout/VerticalAccentList"/>
    <dgm:cxn modelId="{FF53F65C-AEB3-4BA3-8045-DAAC7BE0EB7E}" type="presParOf" srcId="{30CF6455-6A52-4C70-B1BB-269203D79F3A}" destId="{23013766-7B28-46FD-8606-491236A9EEA3}" srcOrd="1" destOrd="0" presId="urn:microsoft.com/office/officeart/2008/layout/VerticalAccentList"/>
    <dgm:cxn modelId="{89A7148F-FD0E-49B5-9CB8-81DA795A3902}" type="presParOf" srcId="{30CF6455-6A52-4C70-B1BB-269203D79F3A}" destId="{EE81FC3A-2062-4BA1-85E8-94F15ED67832}" srcOrd="2" destOrd="0" presId="urn:microsoft.com/office/officeart/2008/layout/VerticalAccentList"/>
    <dgm:cxn modelId="{056ED573-F537-47DD-8DD4-E8EA18B7C1BC}" type="presParOf" srcId="{30CF6455-6A52-4C70-B1BB-269203D79F3A}" destId="{DE0E2FB1-5A56-4FCC-ACF8-94B3EEF049B3}" srcOrd="3" destOrd="0" presId="urn:microsoft.com/office/officeart/2008/layout/VerticalAccentList"/>
    <dgm:cxn modelId="{27A1ADD0-0FE0-47E7-8199-483B73D7C73C}" type="presParOf" srcId="{30CF6455-6A52-4C70-B1BB-269203D79F3A}" destId="{41494F21-E23B-43F3-8AC5-225F589EBDBB}" srcOrd="4" destOrd="0" presId="urn:microsoft.com/office/officeart/2008/layout/VerticalAccentList"/>
    <dgm:cxn modelId="{81D797AE-8C55-4FF0-8220-71981FAE9099}" type="presParOf" srcId="{30CF6455-6A52-4C70-B1BB-269203D79F3A}" destId="{84222323-8A93-4257-984B-4260E638587E}" srcOrd="5" destOrd="0" presId="urn:microsoft.com/office/officeart/2008/layout/VerticalAccentList"/>
    <dgm:cxn modelId="{EE346967-AF1D-41BE-BC15-2B6D6B1095B9}" type="presParOf" srcId="{30CF6455-6A52-4C70-B1BB-269203D79F3A}" destId="{358B1248-1B89-4E64-A0BD-459C7219FF88}" srcOrd="6" destOrd="0" presId="urn:microsoft.com/office/officeart/2008/layout/VerticalAccentList"/>
    <dgm:cxn modelId="{F1FCB38B-2713-491D-A2B0-ECA81D296DD6}" type="presParOf" srcId="{30CF6455-6A52-4C70-B1BB-269203D79F3A}" destId="{3E20DBD5-DEBA-4EDD-A965-4211D1299A14}" srcOrd="7" destOrd="0" presId="urn:microsoft.com/office/officeart/2008/layout/VerticalAccentList"/>
    <dgm:cxn modelId="{06C44110-D8AE-4684-B541-6642CD475131}" type="presParOf" srcId="{4B03C98C-4B8D-4911-B26E-2599C9DCFA70}" destId="{1CC2D02D-C59D-476C-A9D7-4E98BF5E048A}" srcOrd="5" destOrd="0" presId="urn:microsoft.com/office/officeart/2008/layout/VerticalAccentList"/>
    <dgm:cxn modelId="{C13C6648-49D2-4C9B-A272-FC15F0095FEB}" type="presParOf" srcId="{4B03C98C-4B8D-4911-B26E-2599C9DCFA70}" destId="{181718C1-2B3C-48B8-B5E2-AE203FEBC5AC}" srcOrd="6" destOrd="0" presId="urn:microsoft.com/office/officeart/2008/layout/VerticalAccentList"/>
    <dgm:cxn modelId="{6963CE3D-B966-4ED7-939E-7F14A064FC59}" type="presParOf" srcId="{181718C1-2B3C-48B8-B5E2-AE203FEBC5AC}" destId="{20BD4258-2F5C-43E8-8579-1F1F72E62F83}" srcOrd="0" destOrd="0" presId="urn:microsoft.com/office/officeart/2008/layout/VerticalAccentList"/>
    <dgm:cxn modelId="{CA622E2E-7409-4410-97B7-FDB17BA2EBAD}" type="presParOf" srcId="{4B03C98C-4B8D-4911-B26E-2599C9DCFA70}" destId="{6B465CAB-8DB9-4237-ADD0-0B3C38946B9B}" srcOrd="7" destOrd="0" presId="urn:microsoft.com/office/officeart/2008/layout/VerticalAccentList"/>
    <dgm:cxn modelId="{2FA86D6F-3C60-4FA0-B9C0-5498FC630B28}" type="presParOf" srcId="{6B465CAB-8DB9-4237-ADD0-0B3C38946B9B}" destId="{CB85FD6E-7FAA-469D-B930-A3804BB20234}" srcOrd="0" destOrd="0" presId="urn:microsoft.com/office/officeart/2008/layout/VerticalAccentList"/>
    <dgm:cxn modelId="{10F15054-BB63-4387-9E96-0CAEA0B64A21}" type="presParOf" srcId="{6B465CAB-8DB9-4237-ADD0-0B3C38946B9B}" destId="{DD1D3E9F-60EB-4CCF-AE70-714CACD2D710}" srcOrd="1" destOrd="0" presId="urn:microsoft.com/office/officeart/2008/layout/VerticalAccentList"/>
    <dgm:cxn modelId="{FD6FD247-3579-4AD0-B634-27696F3C9F38}" type="presParOf" srcId="{6B465CAB-8DB9-4237-ADD0-0B3C38946B9B}" destId="{E77793EF-3E4E-4AC8-80FE-0717CAAB0883}" srcOrd="2" destOrd="0" presId="urn:microsoft.com/office/officeart/2008/layout/VerticalAccentList"/>
    <dgm:cxn modelId="{3C619E51-F733-42BE-8509-88024E407892}" type="presParOf" srcId="{6B465CAB-8DB9-4237-ADD0-0B3C38946B9B}" destId="{51034218-1430-477D-88DF-A929C4237245}" srcOrd="3" destOrd="0" presId="urn:microsoft.com/office/officeart/2008/layout/VerticalAccentList"/>
    <dgm:cxn modelId="{0503EA9F-A3C1-4F7C-A0F8-7B2965D2172C}" type="presParOf" srcId="{6B465CAB-8DB9-4237-ADD0-0B3C38946B9B}" destId="{44600D1B-177F-4D77-8273-F1CD9E59FBAB}" srcOrd="4" destOrd="0" presId="urn:microsoft.com/office/officeart/2008/layout/VerticalAccentList"/>
    <dgm:cxn modelId="{C9A32180-48FF-4CCD-8D00-7D0441D71AD6}" type="presParOf" srcId="{6B465CAB-8DB9-4237-ADD0-0B3C38946B9B}" destId="{42851F6D-D547-4A45-AFBF-3C86939F88A8}" srcOrd="5" destOrd="0" presId="urn:microsoft.com/office/officeart/2008/layout/VerticalAccentList"/>
    <dgm:cxn modelId="{94690382-2F4E-4C42-8E76-0F149E7AABA4}" type="presParOf" srcId="{6B465CAB-8DB9-4237-ADD0-0B3C38946B9B}" destId="{15E14E8F-F2BE-45EF-A256-77611C226D75}" srcOrd="6" destOrd="0" presId="urn:microsoft.com/office/officeart/2008/layout/VerticalAccentList"/>
    <dgm:cxn modelId="{48CC45FD-9AC8-4BCB-B508-3314E2263B00}" type="presParOf" srcId="{6B465CAB-8DB9-4237-ADD0-0B3C38946B9B}" destId="{81257ABD-4AB5-4987-BAE7-929034CA5FB5}" srcOrd="7" destOrd="0" presId="urn:microsoft.com/office/officeart/2008/layout/Vertical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FFF49D4-94A7-4749-91C4-92B08F51F50A}" type="doc">
      <dgm:prSet loTypeId="urn:microsoft.com/office/officeart/2005/8/layout/pList1#1" loCatId="list" qsTypeId="urn:microsoft.com/office/officeart/2005/8/quickstyle/simple1" qsCatId="simple" csTypeId="urn:microsoft.com/office/officeart/2005/8/colors/accent1_2" csCatId="accent1" phldr="1"/>
      <dgm:spPr/>
      <dgm:t>
        <a:bodyPr/>
        <a:lstStyle/>
        <a:p>
          <a:endParaRPr lang="en-US"/>
        </a:p>
      </dgm:t>
    </dgm:pt>
    <dgm:pt modelId="{0B6E7771-9D46-499C-A120-F9ECD6047F9D}">
      <dgm:prSet phldrT="[Text]" custT="1"/>
      <dgm:spPr/>
      <dgm:t>
        <a:bodyPr/>
        <a:lstStyle/>
        <a:p>
          <a:r>
            <a:rPr lang="en-US" sz="1800" dirty="0" smtClean="0">
              <a:solidFill>
                <a:srgbClr val="01415B"/>
              </a:solidFill>
            </a:rPr>
            <a:t>Establishment of a local SWH manufacturing industry</a:t>
          </a:r>
        </a:p>
      </dgm:t>
    </dgm:pt>
    <dgm:pt modelId="{322EAE73-3D87-41F6-B21F-662F6B560506}" type="parTrans" cxnId="{4B10AE44-BBD5-4FC5-B2AA-C873BD5A0493}">
      <dgm:prSet/>
      <dgm:spPr/>
      <dgm:t>
        <a:bodyPr/>
        <a:lstStyle/>
        <a:p>
          <a:endParaRPr lang="en-US"/>
        </a:p>
      </dgm:t>
    </dgm:pt>
    <dgm:pt modelId="{3A9511B7-D4E4-42B4-A658-AEB32C4E3B68}" type="sibTrans" cxnId="{4B10AE44-BBD5-4FC5-B2AA-C873BD5A0493}">
      <dgm:prSet/>
      <dgm:spPr/>
      <dgm:t>
        <a:bodyPr/>
        <a:lstStyle/>
        <a:p>
          <a:endParaRPr lang="en-US"/>
        </a:p>
      </dgm:t>
    </dgm:pt>
    <dgm:pt modelId="{2A6BECFB-640E-4721-857A-17FE066F7810}">
      <dgm:prSet phldrT="[Text]"/>
      <dgm:spPr/>
      <dgm:t>
        <a:bodyPr/>
        <a:lstStyle/>
        <a:p>
          <a:r>
            <a:rPr lang="en-US" dirty="0" smtClean="0">
              <a:solidFill>
                <a:srgbClr val="01415B"/>
              </a:solidFill>
            </a:rPr>
            <a:t>Concentrated Solar Power components manufacturing</a:t>
          </a:r>
        </a:p>
      </dgm:t>
    </dgm:pt>
    <dgm:pt modelId="{7FF8BB01-38D5-4726-8F36-70B359E5F2E9}" type="parTrans" cxnId="{641C1F12-EB6B-440F-8674-B5714B34DE7B}">
      <dgm:prSet/>
      <dgm:spPr/>
      <dgm:t>
        <a:bodyPr/>
        <a:lstStyle/>
        <a:p>
          <a:endParaRPr lang="en-US"/>
        </a:p>
      </dgm:t>
    </dgm:pt>
    <dgm:pt modelId="{7D12AB88-EEA8-48EC-B69F-F5E77614BFB0}" type="sibTrans" cxnId="{641C1F12-EB6B-440F-8674-B5714B34DE7B}">
      <dgm:prSet/>
      <dgm:spPr/>
      <dgm:t>
        <a:bodyPr/>
        <a:lstStyle/>
        <a:p>
          <a:endParaRPr lang="en-US"/>
        </a:p>
      </dgm:t>
    </dgm:pt>
    <dgm:pt modelId="{B402DDEE-4CFF-4770-85A2-603F7B9BA0AF}">
      <dgm:prSet phldrT="[Text]"/>
      <dgm:spPr/>
      <dgm:t>
        <a:bodyPr/>
        <a:lstStyle/>
        <a:p>
          <a:r>
            <a:rPr lang="en-US" dirty="0" smtClean="0">
              <a:solidFill>
                <a:srgbClr val="01415B"/>
              </a:solidFill>
            </a:rPr>
            <a:t>Wind energy components manufacturing</a:t>
          </a:r>
        </a:p>
      </dgm:t>
    </dgm:pt>
    <dgm:pt modelId="{BEEB6081-9722-4F40-BB83-78628D34DFFF}" type="parTrans" cxnId="{13A98CB6-4C55-474F-BEDF-B43F3A4C1009}">
      <dgm:prSet/>
      <dgm:spPr/>
      <dgm:t>
        <a:bodyPr/>
        <a:lstStyle/>
        <a:p>
          <a:endParaRPr lang="en-US"/>
        </a:p>
      </dgm:t>
    </dgm:pt>
    <dgm:pt modelId="{102C9FE6-8EDD-4EE6-99C5-DAC535E09052}" type="sibTrans" cxnId="{13A98CB6-4C55-474F-BEDF-B43F3A4C1009}">
      <dgm:prSet/>
      <dgm:spPr/>
      <dgm:t>
        <a:bodyPr/>
        <a:lstStyle/>
        <a:p>
          <a:endParaRPr lang="en-US"/>
        </a:p>
      </dgm:t>
    </dgm:pt>
    <dgm:pt modelId="{3654F646-6789-4DF7-A385-F1BA1C851EDE}">
      <dgm:prSet phldrT="[Text]"/>
      <dgm:spPr/>
      <dgm:t>
        <a:bodyPr/>
        <a:lstStyle/>
        <a:p>
          <a:r>
            <a:rPr lang="en-US" dirty="0" smtClean="0">
              <a:solidFill>
                <a:srgbClr val="01415B"/>
              </a:solidFill>
            </a:rPr>
            <a:t>Photovoltaic components manufacturing</a:t>
          </a:r>
        </a:p>
      </dgm:t>
    </dgm:pt>
    <dgm:pt modelId="{561AE624-6630-462E-9C37-AB07967DA09D}" type="parTrans" cxnId="{0AFCBCD3-5023-4232-B959-70E79D15EBC6}">
      <dgm:prSet/>
      <dgm:spPr/>
      <dgm:t>
        <a:bodyPr/>
        <a:lstStyle/>
        <a:p>
          <a:endParaRPr lang="en-US"/>
        </a:p>
      </dgm:t>
    </dgm:pt>
    <dgm:pt modelId="{B347861B-2500-4E0F-B0A8-7C1397538CCD}" type="sibTrans" cxnId="{0AFCBCD3-5023-4232-B959-70E79D15EBC6}">
      <dgm:prSet/>
      <dgm:spPr/>
      <dgm:t>
        <a:bodyPr/>
        <a:lstStyle/>
        <a:p>
          <a:endParaRPr lang="en-US"/>
        </a:p>
      </dgm:t>
    </dgm:pt>
    <dgm:pt modelId="{EA07EDE2-72AE-49AD-9EFC-3530F3C9BE4B}" type="pres">
      <dgm:prSet presAssocID="{EFFF49D4-94A7-4749-91C4-92B08F51F50A}" presName="Name0" presStyleCnt="0">
        <dgm:presLayoutVars>
          <dgm:dir/>
          <dgm:resizeHandles val="exact"/>
        </dgm:presLayoutVars>
      </dgm:prSet>
      <dgm:spPr/>
      <dgm:t>
        <a:bodyPr/>
        <a:lstStyle/>
        <a:p>
          <a:endParaRPr lang="en-US"/>
        </a:p>
      </dgm:t>
    </dgm:pt>
    <dgm:pt modelId="{0D89802F-A6A1-4564-A918-32CE8F2C6D0C}" type="pres">
      <dgm:prSet presAssocID="{0B6E7771-9D46-499C-A120-F9ECD6047F9D}" presName="compNode" presStyleCnt="0"/>
      <dgm:spPr/>
    </dgm:pt>
    <dgm:pt modelId="{9DE1715E-8F64-446E-9CBF-C590D5AF44EE}" type="pres">
      <dgm:prSet presAssocID="{0B6E7771-9D46-499C-A120-F9ECD6047F9D}" presName="pict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t="-4000" b="-4000"/>
          </a:stretch>
        </a:blipFill>
      </dgm:spPr>
    </dgm:pt>
    <dgm:pt modelId="{6862B065-4B2E-4714-85F7-6B6FD3A34CC9}" type="pres">
      <dgm:prSet presAssocID="{0B6E7771-9D46-499C-A120-F9ECD6047F9D}" presName="textRect" presStyleLbl="revTx" presStyleIdx="0" presStyleCnt="4">
        <dgm:presLayoutVars>
          <dgm:bulletEnabled val="1"/>
        </dgm:presLayoutVars>
      </dgm:prSet>
      <dgm:spPr/>
      <dgm:t>
        <a:bodyPr/>
        <a:lstStyle/>
        <a:p>
          <a:endParaRPr lang="en-US"/>
        </a:p>
      </dgm:t>
    </dgm:pt>
    <dgm:pt modelId="{5F3A4CAF-F4E6-4303-87CC-8A83FF5F1253}" type="pres">
      <dgm:prSet presAssocID="{3A9511B7-D4E4-42B4-A658-AEB32C4E3B68}" presName="sibTrans" presStyleLbl="sibTrans2D1" presStyleIdx="0" presStyleCnt="0"/>
      <dgm:spPr/>
      <dgm:t>
        <a:bodyPr/>
        <a:lstStyle/>
        <a:p>
          <a:endParaRPr lang="en-US"/>
        </a:p>
      </dgm:t>
    </dgm:pt>
    <dgm:pt modelId="{E2FC088F-B8DE-42D7-BDB2-420C044AB607}" type="pres">
      <dgm:prSet presAssocID="{2A6BECFB-640E-4721-857A-17FE066F7810}" presName="compNode" presStyleCnt="0"/>
      <dgm:spPr/>
    </dgm:pt>
    <dgm:pt modelId="{6434EC1D-5B05-483C-B283-8A78F4E25155}" type="pres">
      <dgm:prSet presAssocID="{2A6BECFB-640E-4721-857A-17FE066F7810}" presName="pictRect" presStyleLbl="nod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10000" r="-10000"/>
          </a:stretch>
        </a:blipFill>
      </dgm:spPr>
    </dgm:pt>
    <dgm:pt modelId="{283E8A72-C176-4ADE-B0B9-663BD2882F83}" type="pres">
      <dgm:prSet presAssocID="{2A6BECFB-640E-4721-857A-17FE066F7810}" presName="textRect" presStyleLbl="revTx" presStyleIdx="1" presStyleCnt="4">
        <dgm:presLayoutVars>
          <dgm:bulletEnabled val="1"/>
        </dgm:presLayoutVars>
      </dgm:prSet>
      <dgm:spPr/>
      <dgm:t>
        <a:bodyPr/>
        <a:lstStyle/>
        <a:p>
          <a:endParaRPr lang="en-US"/>
        </a:p>
      </dgm:t>
    </dgm:pt>
    <dgm:pt modelId="{5F7C1F45-FE30-4BE6-8A1B-09E949EA39CF}" type="pres">
      <dgm:prSet presAssocID="{7D12AB88-EEA8-48EC-B69F-F5E77614BFB0}" presName="sibTrans" presStyleLbl="sibTrans2D1" presStyleIdx="0" presStyleCnt="0"/>
      <dgm:spPr/>
      <dgm:t>
        <a:bodyPr/>
        <a:lstStyle/>
        <a:p>
          <a:endParaRPr lang="en-US"/>
        </a:p>
      </dgm:t>
    </dgm:pt>
    <dgm:pt modelId="{BD1ACFA5-F9E5-400C-81A0-6205954C4BD0}" type="pres">
      <dgm:prSet presAssocID="{B402DDEE-4CFF-4770-85A2-603F7B9BA0AF}" presName="compNode" presStyleCnt="0"/>
      <dgm:spPr/>
    </dgm:pt>
    <dgm:pt modelId="{23246C26-A27D-4AA6-B53B-EF8B2F1AB9AE}" type="pres">
      <dgm:prSet presAssocID="{B402DDEE-4CFF-4770-85A2-603F7B9BA0AF}" presName="pictRect" presStyleLbl="nod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2000" r="-2000"/>
          </a:stretch>
        </a:blipFill>
      </dgm:spPr>
    </dgm:pt>
    <dgm:pt modelId="{CFEC4C3C-2EDD-49C3-8B52-EF8EEC77D7F3}" type="pres">
      <dgm:prSet presAssocID="{B402DDEE-4CFF-4770-85A2-603F7B9BA0AF}" presName="textRect" presStyleLbl="revTx" presStyleIdx="2" presStyleCnt="4">
        <dgm:presLayoutVars>
          <dgm:bulletEnabled val="1"/>
        </dgm:presLayoutVars>
      </dgm:prSet>
      <dgm:spPr/>
      <dgm:t>
        <a:bodyPr/>
        <a:lstStyle/>
        <a:p>
          <a:endParaRPr lang="en-US"/>
        </a:p>
      </dgm:t>
    </dgm:pt>
    <dgm:pt modelId="{362074D9-33BA-403C-BDBB-DD1C9C9CDA65}" type="pres">
      <dgm:prSet presAssocID="{102C9FE6-8EDD-4EE6-99C5-DAC535E09052}" presName="sibTrans" presStyleLbl="sibTrans2D1" presStyleIdx="0" presStyleCnt="0"/>
      <dgm:spPr/>
      <dgm:t>
        <a:bodyPr/>
        <a:lstStyle/>
        <a:p>
          <a:endParaRPr lang="en-US"/>
        </a:p>
      </dgm:t>
    </dgm:pt>
    <dgm:pt modelId="{1BB54AED-913D-46B3-8607-77EA9D05E71E}" type="pres">
      <dgm:prSet presAssocID="{3654F646-6789-4DF7-A385-F1BA1C851EDE}" presName="compNode" presStyleCnt="0"/>
      <dgm:spPr/>
    </dgm:pt>
    <dgm:pt modelId="{EC6D84E1-A74D-4457-8B94-C8BAA9D6880D}" type="pres">
      <dgm:prSet presAssocID="{3654F646-6789-4DF7-A385-F1BA1C851EDE}" presName="pictRect" presStyleLbl="node1" presStyleIdx="3" presStyleCnt="4"/>
      <dgm:spPr>
        <a:blipFill>
          <a:blip xmlns:r="http://schemas.openxmlformats.org/officeDocument/2006/relationships" r:embed="rId4">
            <a:extLst>
              <a:ext uri="{28A0092B-C50C-407E-A947-70E740481C1C}">
                <a14:useLocalDpi xmlns:a14="http://schemas.microsoft.com/office/drawing/2010/main" val="0"/>
              </a:ext>
            </a:extLst>
          </a:blip>
          <a:srcRect/>
          <a:stretch>
            <a:fillRect l="-2000" r="-2000"/>
          </a:stretch>
        </a:blipFill>
      </dgm:spPr>
    </dgm:pt>
    <dgm:pt modelId="{ED121C51-9DD7-4BF3-ACF8-FAFE23F73974}" type="pres">
      <dgm:prSet presAssocID="{3654F646-6789-4DF7-A385-F1BA1C851EDE}" presName="textRect" presStyleLbl="revTx" presStyleIdx="3" presStyleCnt="4">
        <dgm:presLayoutVars>
          <dgm:bulletEnabled val="1"/>
        </dgm:presLayoutVars>
      </dgm:prSet>
      <dgm:spPr/>
      <dgm:t>
        <a:bodyPr/>
        <a:lstStyle/>
        <a:p>
          <a:endParaRPr lang="en-US"/>
        </a:p>
      </dgm:t>
    </dgm:pt>
  </dgm:ptLst>
  <dgm:cxnLst>
    <dgm:cxn modelId="{4B10AE44-BBD5-4FC5-B2AA-C873BD5A0493}" srcId="{EFFF49D4-94A7-4749-91C4-92B08F51F50A}" destId="{0B6E7771-9D46-499C-A120-F9ECD6047F9D}" srcOrd="0" destOrd="0" parTransId="{322EAE73-3D87-41F6-B21F-662F6B560506}" sibTransId="{3A9511B7-D4E4-42B4-A658-AEB32C4E3B68}"/>
    <dgm:cxn modelId="{B71A4020-1E81-436F-AA57-5966A10795DD}" type="presOf" srcId="{2A6BECFB-640E-4721-857A-17FE066F7810}" destId="{283E8A72-C176-4ADE-B0B9-663BD2882F83}" srcOrd="0" destOrd="0" presId="urn:microsoft.com/office/officeart/2005/8/layout/pList1#1"/>
    <dgm:cxn modelId="{30923B0D-9771-498E-8883-9B3B6E88D234}" type="presOf" srcId="{B402DDEE-4CFF-4770-85A2-603F7B9BA0AF}" destId="{CFEC4C3C-2EDD-49C3-8B52-EF8EEC77D7F3}" srcOrd="0" destOrd="0" presId="urn:microsoft.com/office/officeart/2005/8/layout/pList1#1"/>
    <dgm:cxn modelId="{23FEC2E2-0D7D-458D-BC34-AAA5FF62E036}" type="presOf" srcId="{3654F646-6789-4DF7-A385-F1BA1C851EDE}" destId="{ED121C51-9DD7-4BF3-ACF8-FAFE23F73974}" srcOrd="0" destOrd="0" presId="urn:microsoft.com/office/officeart/2005/8/layout/pList1#1"/>
    <dgm:cxn modelId="{CBAA5712-8830-4909-990F-0B98F23BF338}" type="presOf" srcId="{7D12AB88-EEA8-48EC-B69F-F5E77614BFB0}" destId="{5F7C1F45-FE30-4BE6-8A1B-09E949EA39CF}" srcOrd="0" destOrd="0" presId="urn:microsoft.com/office/officeart/2005/8/layout/pList1#1"/>
    <dgm:cxn modelId="{85ACE177-9656-43FB-8E6B-A1C57A387973}" type="presOf" srcId="{0B6E7771-9D46-499C-A120-F9ECD6047F9D}" destId="{6862B065-4B2E-4714-85F7-6B6FD3A34CC9}" srcOrd="0" destOrd="0" presId="urn:microsoft.com/office/officeart/2005/8/layout/pList1#1"/>
    <dgm:cxn modelId="{7E993AC1-AC68-405C-A80A-8134F5FD100F}" type="presOf" srcId="{EFFF49D4-94A7-4749-91C4-92B08F51F50A}" destId="{EA07EDE2-72AE-49AD-9EFC-3530F3C9BE4B}" srcOrd="0" destOrd="0" presId="urn:microsoft.com/office/officeart/2005/8/layout/pList1#1"/>
    <dgm:cxn modelId="{7BA1304B-3EB2-4560-9D0C-01D6D67E7766}" type="presOf" srcId="{3A9511B7-D4E4-42B4-A658-AEB32C4E3B68}" destId="{5F3A4CAF-F4E6-4303-87CC-8A83FF5F1253}" srcOrd="0" destOrd="0" presId="urn:microsoft.com/office/officeart/2005/8/layout/pList1#1"/>
    <dgm:cxn modelId="{0AFCBCD3-5023-4232-B959-70E79D15EBC6}" srcId="{EFFF49D4-94A7-4749-91C4-92B08F51F50A}" destId="{3654F646-6789-4DF7-A385-F1BA1C851EDE}" srcOrd="3" destOrd="0" parTransId="{561AE624-6630-462E-9C37-AB07967DA09D}" sibTransId="{B347861B-2500-4E0F-B0A8-7C1397538CCD}"/>
    <dgm:cxn modelId="{410B931F-7BDD-4540-9A1B-8871B79CB09D}" type="presOf" srcId="{102C9FE6-8EDD-4EE6-99C5-DAC535E09052}" destId="{362074D9-33BA-403C-BDBB-DD1C9C9CDA65}" srcOrd="0" destOrd="0" presId="urn:microsoft.com/office/officeart/2005/8/layout/pList1#1"/>
    <dgm:cxn modelId="{13A98CB6-4C55-474F-BEDF-B43F3A4C1009}" srcId="{EFFF49D4-94A7-4749-91C4-92B08F51F50A}" destId="{B402DDEE-4CFF-4770-85A2-603F7B9BA0AF}" srcOrd="2" destOrd="0" parTransId="{BEEB6081-9722-4F40-BB83-78628D34DFFF}" sibTransId="{102C9FE6-8EDD-4EE6-99C5-DAC535E09052}"/>
    <dgm:cxn modelId="{641C1F12-EB6B-440F-8674-B5714B34DE7B}" srcId="{EFFF49D4-94A7-4749-91C4-92B08F51F50A}" destId="{2A6BECFB-640E-4721-857A-17FE066F7810}" srcOrd="1" destOrd="0" parTransId="{7FF8BB01-38D5-4726-8F36-70B359E5F2E9}" sibTransId="{7D12AB88-EEA8-48EC-B69F-F5E77614BFB0}"/>
    <dgm:cxn modelId="{B12A75AB-5BC7-40F4-A2DC-D6A6DB3E9D9D}" type="presParOf" srcId="{EA07EDE2-72AE-49AD-9EFC-3530F3C9BE4B}" destId="{0D89802F-A6A1-4564-A918-32CE8F2C6D0C}" srcOrd="0" destOrd="0" presId="urn:microsoft.com/office/officeart/2005/8/layout/pList1#1"/>
    <dgm:cxn modelId="{A3480F68-0A59-4A76-8E80-711A208C57C0}" type="presParOf" srcId="{0D89802F-A6A1-4564-A918-32CE8F2C6D0C}" destId="{9DE1715E-8F64-446E-9CBF-C590D5AF44EE}" srcOrd="0" destOrd="0" presId="urn:microsoft.com/office/officeart/2005/8/layout/pList1#1"/>
    <dgm:cxn modelId="{41C3B8B7-8B36-49E7-8E35-E0CCC6F6661E}" type="presParOf" srcId="{0D89802F-A6A1-4564-A918-32CE8F2C6D0C}" destId="{6862B065-4B2E-4714-85F7-6B6FD3A34CC9}" srcOrd="1" destOrd="0" presId="urn:microsoft.com/office/officeart/2005/8/layout/pList1#1"/>
    <dgm:cxn modelId="{4BFF795F-ADD0-4276-8516-F8F3C2CEB60C}" type="presParOf" srcId="{EA07EDE2-72AE-49AD-9EFC-3530F3C9BE4B}" destId="{5F3A4CAF-F4E6-4303-87CC-8A83FF5F1253}" srcOrd="1" destOrd="0" presId="urn:microsoft.com/office/officeart/2005/8/layout/pList1#1"/>
    <dgm:cxn modelId="{1E7AC3C2-9914-4001-91AC-693A6677934F}" type="presParOf" srcId="{EA07EDE2-72AE-49AD-9EFC-3530F3C9BE4B}" destId="{E2FC088F-B8DE-42D7-BDB2-420C044AB607}" srcOrd="2" destOrd="0" presId="urn:microsoft.com/office/officeart/2005/8/layout/pList1#1"/>
    <dgm:cxn modelId="{8812F28E-9FC5-4911-8B6C-243298D4952F}" type="presParOf" srcId="{E2FC088F-B8DE-42D7-BDB2-420C044AB607}" destId="{6434EC1D-5B05-483C-B283-8A78F4E25155}" srcOrd="0" destOrd="0" presId="urn:microsoft.com/office/officeart/2005/8/layout/pList1#1"/>
    <dgm:cxn modelId="{119CA43F-449A-4153-962C-96DD7D23DB6F}" type="presParOf" srcId="{E2FC088F-B8DE-42D7-BDB2-420C044AB607}" destId="{283E8A72-C176-4ADE-B0B9-663BD2882F83}" srcOrd="1" destOrd="0" presId="urn:microsoft.com/office/officeart/2005/8/layout/pList1#1"/>
    <dgm:cxn modelId="{33C7DD55-817C-4295-BA02-61CCE9EDD4C5}" type="presParOf" srcId="{EA07EDE2-72AE-49AD-9EFC-3530F3C9BE4B}" destId="{5F7C1F45-FE30-4BE6-8A1B-09E949EA39CF}" srcOrd="3" destOrd="0" presId="urn:microsoft.com/office/officeart/2005/8/layout/pList1#1"/>
    <dgm:cxn modelId="{A2476AA4-3618-4705-8CC9-7A58D229D48F}" type="presParOf" srcId="{EA07EDE2-72AE-49AD-9EFC-3530F3C9BE4B}" destId="{BD1ACFA5-F9E5-400C-81A0-6205954C4BD0}" srcOrd="4" destOrd="0" presId="urn:microsoft.com/office/officeart/2005/8/layout/pList1#1"/>
    <dgm:cxn modelId="{82484975-067B-4EBF-87C5-5545D0F8C803}" type="presParOf" srcId="{BD1ACFA5-F9E5-400C-81A0-6205954C4BD0}" destId="{23246C26-A27D-4AA6-B53B-EF8B2F1AB9AE}" srcOrd="0" destOrd="0" presId="urn:microsoft.com/office/officeart/2005/8/layout/pList1#1"/>
    <dgm:cxn modelId="{20A55C83-DBD4-47FD-85D2-96C26C9DFC23}" type="presParOf" srcId="{BD1ACFA5-F9E5-400C-81A0-6205954C4BD0}" destId="{CFEC4C3C-2EDD-49C3-8B52-EF8EEC77D7F3}" srcOrd="1" destOrd="0" presId="urn:microsoft.com/office/officeart/2005/8/layout/pList1#1"/>
    <dgm:cxn modelId="{C85703CD-0055-4C19-8197-9D0E2F3D7A73}" type="presParOf" srcId="{EA07EDE2-72AE-49AD-9EFC-3530F3C9BE4B}" destId="{362074D9-33BA-403C-BDBB-DD1C9C9CDA65}" srcOrd="5" destOrd="0" presId="urn:microsoft.com/office/officeart/2005/8/layout/pList1#1"/>
    <dgm:cxn modelId="{0AE81EF2-B11E-4052-BF2D-4593064CABE9}" type="presParOf" srcId="{EA07EDE2-72AE-49AD-9EFC-3530F3C9BE4B}" destId="{1BB54AED-913D-46B3-8607-77EA9D05E71E}" srcOrd="6" destOrd="0" presId="urn:microsoft.com/office/officeart/2005/8/layout/pList1#1"/>
    <dgm:cxn modelId="{BFC8F63D-FD77-4E1F-B1FC-BCDD505068D2}" type="presParOf" srcId="{1BB54AED-913D-46B3-8607-77EA9D05E71E}" destId="{EC6D84E1-A74D-4457-8B94-C8BAA9D6880D}" srcOrd="0" destOrd="0" presId="urn:microsoft.com/office/officeart/2005/8/layout/pList1#1"/>
    <dgm:cxn modelId="{3FCCBEB8-2B42-455B-9059-1C527E5B13E7}" type="presParOf" srcId="{1BB54AED-913D-46B3-8607-77EA9D05E71E}" destId="{ED121C51-9DD7-4BF3-ACF8-FAFE23F73974}" srcOrd="1" destOrd="0" presId="urn:microsoft.com/office/officeart/2005/8/layout/pList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4705F92-65A7-4792-A8E8-B03A336A6C08}"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en-US"/>
        </a:p>
      </dgm:t>
    </dgm:pt>
    <dgm:pt modelId="{145EFDAD-D39F-48CB-BE35-EAA45BB0EA16}">
      <dgm:prSet phldrT="[Text]"/>
      <dgm:spPr>
        <a:solidFill>
          <a:srgbClr val="D8D8D7"/>
        </a:solidFill>
      </dgm:spPr>
      <dgm:t>
        <a:bodyPr/>
        <a:lstStyle/>
        <a:p>
          <a:r>
            <a:rPr lang="en-US" dirty="0" smtClean="0">
              <a:solidFill>
                <a:srgbClr val="C3261F"/>
              </a:solidFill>
            </a:rPr>
            <a:t>Advanced Manufacturing</a:t>
          </a:r>
          <a:endParaRPr lang="en-US" dirty="0">
            <a:solidFill>
              <a:srgbClr val="C3261F"/>
            </a:solidFill>
          </a:endParaRPr>
        </a:p>
      </dgm:t>
    </dgm:pt>
    <dgm:pt modelId="{E399B0EC-2448-4B16-8042-94E8608CD9A6}" type="parTrans" cxnId="{53D56DF9-F106-40D6-A822-75147775842C}">
      <dgm:prSet/>
      <dgm:spPr/>
      <dgm:t>
        <a:bodyPr/>
        <a:lstStyle/>
        <a:p>
          <a:endParaRPr lang="en-US"/>
        </a:p>
      </dgm:t>
    </dgm:pt>
    <dgm:pt modelId="{7FD1CD8E-6FE1-4EDE-82D0-945ABF497AF9}" type="sibTrans" cxnId="{53D56DF9-F106-40D6-A822-75147775842C}">
      <dgm:prSet/>
      <dgm:spPr/>
      <dgm:t>
        <a:bodyPr/>
        <a:lstStyle/>
        <a:p>
          <a:endParaRPr lang="en-US"/>
        </a:p>
      </dgm:t>
    </dgm:pt>
    <dgm:pt modelId="{F5563DC8-32A4-4B74-8430-B25D8E1CB4D7}">
      <dgm:prSet phldrT="[Text]"/>
      <dgm:spPr>
        <a:solidFill>
          <a:srgbClr val="D8D8D7"/>
        </a:solidFill>
      </dgm:spPr>
      <dgm:t>
        <a:bodyPr/>
        <a:lstStyle/>
        <a:p>
          <a:r>
            <a:rPr lang="en-US" dirty="0" smtClean="0">
              <a:solidFill>
                <a:srgbClr val="01415B"/>
              </a:solidFill>
            </a:rPr>
            <a:t>Development of advanced material value chain (Titanium and Magnesium) </a:t>
          </a:r>
          <a:endParaRPr lang="en-US" dirty="0"/>
        </a:p>
      </dgm:t>
    </dgm:pt>
    <dgm:pt modelId="{48F69754-D8CB-4272-9C5B-43482B0AEF0C}" type="parTrans" cxnId="{029526F1-39B1-4C96-8BC4-C64A3A9FE9CC}">
      <dgm:prSet/>
      <dgm:spPr/>
      <dgm:t>
        <a:bodyPr/>
        <a:lstStyle/>
        <a:p>
          <a:endParaRPr lang="en-US"/>
        </a:p>
      </dgm:t>
    </dgm:pt>
    <dgm:pt modelId="{55AA93C6-9981-40F9-A4B2-D5DE8BDEF7CC}" type="sibTrans" cxnId="{029526F1-39B1-4C96-8BC4-C64A3A9FE9CC}">
      <dgm:prSet/>
      <dgm:spPr/>
      <dgm:t>
        <a:bodyPr/>
        <a:lstStyle/>
        <a:p>
          <a:endParaRPr lang="en-US"/>
        </a:p>
      </dgm:t>
    </dgm:pt>
    <dgm:pt modelId="{46ADD5A2-2B11-42EF-85A2-E13F7F677129}">
      <dgm:prSet phldrT="[Text]"/>
      <dgm:spPr>
        <a:solidFill>
          <a:srgbClr val="D8D8D7"/>
        </a:solidFill>
      </dgm:spPr>
      <dgm:t>
        <a:bodyPr/>
        <a:lstStyle/>
        <a:p>
          <a:r>
            <a:rPr lang="en-US" dirty="0" smtClean="0">
              <a:solidFill>
                <a:srgbClr val="C3261F"/>
              </a:solidFill>
            </a:rPr>
            <a:t>Aerospace</a:t>
          </a:r>
          <a:endParaRPr lang="en-US" dirty="0">
            <a:solidFill>
              <a:srgbClr val="C3261F"/>
            </a:solidFill>
          </a:endParaRPr>
        </a:p>
      </dgm:t>
    </dgm:pt>
    <dgm:pt modelId="{2FBDBEB2-79C3-4B40-9A67-F43BE05221FF}" type="parTrans" cxnId="{52D09622-D8B4-4B80-90D8-9F3B8BD392B0}">
      <dgm:prSet/>
      <dgm:spPr/>
      <dgm:t>
        <a:bodyPr/>
        <a:lstStyle/>
        <a:p>
          <a:endParaRPr lang="en-US"/>
        </a:p>
      </dgm:t>
    </dgm:pt>
    <dgm:pt modelId="{FA8A38A5-2B5F-4D89-B7AC-D546FC063927}" type="sibTrans" cxnId="{52D09622-D8B4-4B80-90D8-9F3B8BD392B0}">
      <dgm:prSet/>
      <dgm:spPr/>
      <dgm:t>
        <a:bodyPr/>
        <a:lstStyle/>
        <a:p>
          <a:endParaRPr lang="en-US"/>
        </a:p>
      </dgm:t>
    </dgm:pt>
    <dgm:pt modelId="{ECED0C1B-499D-4F72-A4B0-2F5F68780FC4}">
      <dgm:prSet phldrT="[Text]"/>
      <dgm:spPr>
        <a:solidFill>
          <a:srgbClr val="D8D8D7"/>
        </a:solidFill>
      </dgm:spPr>
      <dgm:t>
        <a:bodyPr/>
        <a:lstStyle/>
        <a:p>
          <a:r>
            <a:rPr lang="en-US" dirty="0" smtClean="0">
              <a:solidFill>
                <a:srgbClr val="01415B"/>
              </a:solidFill>
            </a:rPr>
            <a:t>Integration of local industry into the global value chain</a:t>
          </a:r>
          <a:endParaRPr lang="en-US" dirty="0">
            <a:solidFill>
              <a:srgbClr val="01415B"/>
            </a:solidFill>
          </a:endParaRPr>
        </a:p>
      </dgm:t>
    </dgm:pt>
    <dgm:pt modelId="{19E2740A-4544-4336-B5D9-320D43E3882B}" type="parTrans" cxnId="{8A2056C8-9C4A-49C5-B2C0-36F7CE976221}">
      <dgm:prSet/>
      <dgm:spPr/>
      <dgm:t>
        <a:bodyPr/>
        <a:lstStyle/>
        <a:p>
          <a:endParaRPr lang="en-US"/>
        </a:p>
      </dgm:t>
    </dgm:pt>
    <dgm:pt modelId="{79AE98C4-D47B-4A4B-ACE6-1B387E449732}" type="sibTrans" cxnId="{8A2056C8-9C4A-49C5-B2C0-36F7CE976221}">
      <dgm:prSet/>
      <dgm:spPr/>
      <dgm:t>
        <a:bodyPr/>
        <a:lstStyle/>
        <a:p>
          <a:endParaRPr lang="en-US"/>
        </a:p>
      </dgm:t>
    </dgm:pt>
    <dgm:pt modelId="{8205ADC8-5797-4A84-B243-73614DD38825}">
      <dgm:prSet phldrT="[Text]"/>
      <dgm:spPr>
        <a:solidFill>
          <a:srgbClr val="D8D8D7"/>
        </a:solidFill>
      </dgm:spPr>
      <dgm:t>
        <a:bodyPr/>
        <a:lstStyle/>
        <a:p>
          <a:r>
            <a:rPr lang="en-US" dirty="0" smtClean="0">
              <a:solidFill>
                <a:srgbClr val="C3261F"/>
              </a:solidFill>
            </a:rPr>
            <a:t>Ship Building and Ship Repair</a:t>
          </a:r>
          <a:endParaRPr lang="en-US" dirty="0">
            <a:solidFill>
              <a:srgbClr val="C3261F"/>
            </a:solidFill>
          </a:endParaRPr>
        </a:p>
      </dgm:t>
    </dgm:pt>
    <dgm:pt modelId="{7C9F878A-4BD4-4815-919D-D686BE0C3500}" type="parTrans" cxnId="{A76373BA-ACF8-43A7-91FF-28E37EDDFBF4}">
      <dgm:prSet/>
      <dgm:spPr/>
      <dgm:t>
        <a:bodyPr/>
        <a:lstStyle/>
        <a:p>
          <a:endParaRPr lang="en-US"/>
        </a:p>
      </dgm:t>
    </dgm:pt>
    <dgm:pt modelId="{E530B1AA-8399-4C9B-ABDC-7FFC044A260C}" type="sibTrans" cxnId="{A76373BA-ACF8-43A7-91FF-28E37EDDFBF4}">
      <dgm:prSet/>
      <dgm:spPr/>
      <dgm:t>
        <a:bodyPr/>
        <a:lstStyle/>
        <a:p>
          <a:endParaRPr lang="en-US"/>
        </a:p>
      </dgm:t>
    </dgm:pt>
    <dgm:pt modelId="{9846EC1E-0719-4D80-A9E1-F12F5CE1F956}">
      <dgm:prSet phldrT="[Text]"/>
      <dgm:spPr>
        <a:solidFill>
          <a:srgbClr val="D8D8D7"/>
        </a:solidFill>
      </dgm:spPr>
      <dgm:t>
        <a:bodyPr/>
        <a:lstStyle/>
        <a:p>
          <a:r>
            <a:rPr lang="en-US" dirty="0" smtClean="0">
              <a:solidFill>
                <a:srgbClr val="01415B"/>
              </a:solidFill>
            </a:rPr>
            <a:t>Support existing fleet of large ships for Defense / Logistics / Tourism en-route to and from Africa via the Atlantic and Indian Oceans </a:t>
          </a:r>
          <a:endParaRPr lang="en-US" dirty="0">
            <a:solidFill>
              <a:srgbClr val="01415B"/>
            </a:solidFill>
          </a:endParaRPr>
        </a:p>
      </dgm:t>
    </dgm:pt>
    <dgm:pt modelId="{6BCB2A74-EACB-438D-B924-520C21A7315A}" type="parTrans" cxnId="{C55A247C-BCAC-4DF1-BDD1-C30EBBDEF173}">
      <dgm:prSet/>
      <dgm:spPr/>
      <dgm:t>
        <a:bodyPr/>
        <a:lstStyle/>
        <a:p>
          <a:endParaRPr lang="en-US"/>
        </a:p>
      </dgm:t>
    </dgm:pt>
    <dgm:pt modelId="{F320B65F-863F-4205-A2C9-3A9BFAFAE55F}" type="sibTrans" cxnId="{C55A247C-BCAC-4DF1-BDD1-C30EBBDEF173}">
      <dgm:prSet/>
      <dgm:spPr/>
      <dgm:t>
        <a:bodyPr/>
        <a:lstStyle/>
        <a:p>
          <a:endParaRPr lang="en-US"/>
        </a:p>
      </dgm:t>
    </dgm:pt>
    <dgm:pt modelId="{15F2E122-1470-4E8F-BB7E-6D28F19A9E5D}">
      <dgm:prSet/>
      <dgm:spPr>
        <a:solidFill>
          <a:srgbClr val="D8D8D7"/>
        </a:solidFill>
      </dgm:spPr>
      <dgm:t>
        <a:bodyPr/>
        <a:lstStyle/>
        <a:p>
          <a:r>
            <a:rPr lang="en-US" dirty="0" smtClean="0">
              <a:solidFill>
                <a:srgbClr val="01415B"/>
              </a:solidFill>
            </a:rPr>
            <a:t>Development of tier-2 and tier-3 suppliers</a:t>
          </a:r>
          <a:endParaRPr lang="en-US" dirty="0">
            <a:solidFill>
              <a:srgbClr val="01415B"/>
            </a:solidFill>
          </a:endParaRPr>
        </a:p>
      </dgm:t>
    </dgm:pt>
    <dgm:pt modelId="{764424D9-22AB-4080-83F7-DE064E8C08EB}" type="parTrans" cxnId="{6A2FB658-4B40-41A9-8084-A37330E08E99}">
      <dgm:prSet/>
      <dgm:spPr/>
      <dgm:t>
        <a:bodyPr/>
        <a:lstStyle/>
        <a:p>
          <a:endParaRPr lang="en-US"/>
        </a:p>
      </dgm:t>
    </dgm:pt>
    <dgm:pt modelId="{7C95EB81-FC4E-49FD-94D9-3CBB9C24A027}" type="sibTrans" cxnId="{6A2FB658-4B40-41A9-8084-A37330E08E99}">
      <dgm:prSet/>
      <dgm:spPr/>
      <dgm:t>
        <a:bodyPr/>
        <a:lstStyle/>
        <a:p>
          <a:endParaRPr lang="en-US"/>
        </a:p>
      </dgm:t>
    </dgm:pt>
    <dgm:pt modelId="{43A16934-CCBA-4E2B-B334-AC60FD96068B}">
      <dgm:prSet/>
      <dgm:spPr>
        <a:solidFill>
          <a:srgbClr val="D8D8D7"/>
        </a:solidFill>
      </dgm:spPr>
      <dgm:t>
        <a:bodyPr/>
        <a:lstStyle/>
        <a:p>
          <a:r>
            <a:rPr lang="en-US" dirty="0" smtClean="0">
              <a:solidFill>
                <a:srgbClr val="01415B"/>
              </a:solidFill>
            </a:rPr>
            <a:t>Consolidation of the Centurion Aviation Village cluster</a:t>
          </a:r>
          <a:endParaRPr lang="en-US" dirty="0">
            <a:solidFill>
              <a:srgbClr val="01415B"/>
            </a:solidFill>
          </a:endParaRPr>
        </a:p>
      </dgm:t>
    </dgm:pt>
    <dgm:pt modelId="{0BEF53E2-4CC0-4148-BECC-83B76573989F}" type="parTrans" cxnId="{22793B04-4566-48EA-81EB-CC73344AED08}">
      <dgm:prSet/>
      <dgm:spPr/>
      <dgm:t>
        <a:bodyPr/>
        <a:lstStyle/>
        <a:p>
          <a:endParaRPr lang="en-US"/>
        </a:p>
      </dgm:t>
    </dgm:pt>
    <dgm:pt modelId="{1CDD2EAC-B727-4AE7-8CC3-B2F20A0CDB02}" type="sibTrans" cxnId="{22793B04-4566-48EA-81EB-CC73344AED08}">
      <dgm:prSet/>
      <dgm:spPr/>
      <dgm:t>
        <a:bodyPr/>
        <a:lstStyle/>
        <a:p>
          <a:endParaRPr lang="en-US"/>
        </a:p>
      </dgm:t>
    </dgm:pt>
    <dgm:pt modelId="{20C002A6-CBA2-4289-9523-535D295C2F0C}">
      <dgm:prSet/>
      <dgm:spPr>
        <a:solidFill>
          <a:srgbClr val="D8D8D7"/>
        </a:solidFill>
      </dgm:spPr>
      <dgm:t>
        <a:bodyPr/>
        <a:lstStyle/>
        <a:p>
          <a:r>
            <a:rPr lang="en-US" dirty="0" smtClean="0">
              <a:solidFill>
                <a:srgbClr val="01415B"/>
              </a:solidFill>
            </a:rPr>
            <a:t>Develop scarce technical ship repair and ship building skills locally </a:t>
          </a:r>
          <a:endParaRPr lang="en-US" dirty="0">
            <a:solidFill>
              <a:srgbClr val="01415B"/>
            </a:solidFill>
          </a:endParaRPr>
        </a:p>
      </dgm:t>
    </dgm:pt>
    <dgm:pt modelId="{975BCA5D-502E-4B92-B67C-435260923131}" type="parTrans" cxnId="{EC6956FE-6F2A-4B57-A0BB-BD678A7ECE47}">
      <dgm:prSet/>
      <dgm:spPr/>
      <dgm:t>
        <a:bodyPr/>
        <a:lstStyle/>
        <a:p>
          <a:endParaRPr lang="en-US"/>
        </a:p>
      </dgm:t>
    </dgm:pt>
    <dgm:pt modelId="{AB05CAA7-04C5-40C2-91E4-A95C661CFB16}" type="sibTrans" cxnId="{EC6956FE-6F2A-4B57-A0BB-BD678A7ECE47}">
      <dgm:prSet/>
      <dgm:spPr/>
      <dgm:t>
        <a:bodyPr/>
        <a:lstStyle/>
        <a:p>
          <a:endParaRPr lang="en-US"/>
        </a:p>
      </dgm:t>
    </dgm:pt>
    <dgm:pt modelId="{00D71C12-8F8C-4C6F-8C40-9D225DA79667}">
      <dgm:prSet/>
      <dgm:spPr>
        <a:solidFill>
          <a:srgbClr val="D8D8D7"/>
        </a:solidFill>
      </dgm:spPr>
      <dgm:t>
        <a:bodyPr/>
        <a:lstStyle/>
        <a:p>
          <a:r>
            <a:rPr lang="en-US" dirty="0" smtClean="0">
              <a:solidFill>
                <a:srgbClr val="01415B"/>
              </a:solidFill>
            </a:rPr>
            <a:t>Develop local ship repair and ship building facilities to penetrate the international shipping market </a:t>
          </a:r>
          <a:endParaRPr lang="en-US" dirty="0">
            <a:solidFill>
              <a:srgbClr val="01415B"/>
            </a:solidFill>
          </a:endParaRPr>
        </a:p>
      </dgm:t>
    </dgm:pt>
    <dgm:pt modelId="{BE9A98DF-153A-4FA4-9E77-601DA9BE716E}" type="parTrans" cxnId="{C0895282-ECD8-4FBA-B6CA-ACE63B7D6274}">
      <dgm:prSet/>
      <dgm:spPr/>
      <dgm:t>
        <a:bodyPr/>
        <a:lstStyle/>
        <a:p>
          <a:endParaRPr lang="en-US"/>
        </a:p>
      </dgm:t>
    </dgm:pt>
    <dgm:pt modelId="{7C640E51-9894-4086-ABE3-2A115F4DF398}" type="sibTrans" cxnId="{C0895282-ECD8-4FBA-B6CA-ACE63B7D6274}">
      <dgm:prSet/>
      <dgm:spPr/>
      <dgm:t>
        <a:bodyPr/>
        <a:lstStyle/>
        <a:p>
          <a:endParaRPr lang="en-US"/>
        </a:p>
      </dgm:t>
    </dgm:pt>
    <dgm:pt modelId="{E3534170-7E4C-4A55-9B10-159222D54486}">
      <dgm:prSet/>
      <dgm:spPr>
        <a:solidFill>
          <a:srgbClr val="D8D8D7"/>
        </a:solidFill>
      </dgm:spPr>
      <dgm:t>
        <a:bodyPr/>
        <a:lstStyle/>
        <a:p>
          <a:r>
            <a:rPr lang="en-US" dirty="0" smtClean="0">
              <a:solidFill>
                <a:srgbClr val="01415B"/>
              </a:solidFill>
            </a:rPr>
            <a:t>Deepen footprint in the global shipping industry </a:t>
          </a:r>
          <a:endParaRPr lang="en-US" dirty="0">
            <a:solidFill>
              <a:srgbClr val="01415B"/>
            </a:solidFill>
          </a:endParaRPr>
        </a:p>
      </dgm:t>
    </dgm:pt>
    <dgm:pt modelId="{CA2CCD1F-F3EE-4607-A732-5FC949039D9C}" type="sibTrans" cxnId="{3EB5B9D4-8984-4D3A-9534-5E77E7D4E22D}">
      <dgm:prSet/>
      <dgm:spPr/>
      <dgm:t>
        <a:bodyPr/>
        <a:lstStyle/>
        <a:p>
          <a:endParaRPr lang="en-US"/>
        </a:p>
      </dgm:t>
    </dgm:pt>
    <dgm:pt modelId="{5C83F7F0-9219-414A-BBB6-FDE5836CDDB7}" type="parTrans" cxnId="{3EB5B9D4-8984-4D3A-9534-5E77E7D4E22D}">
      <dgm:prSet/>
      <dgm:spPr/>
      <dgm:t>
        <a:bodyPr/>
        <a:lstStyle/>
        <a:p>
          <a:endParaRPr lang="en-US"/>
        </a:p>
      </dgm:t>
    </dgm:pt>
    <dgm:pt modelId="{21670CCF-2D0D-44DA-83E5-B22A5D36461D}" type="pres">
      <dgm:prSet presAssocID="{B4705F92-65A7-4792-A8E8-B03A336A6C08}" presName="linear" presStyleCnt="0">
        <dgm:presLayoutVars>
          <dgm:dir/>
          <dgm:resizeHandles val="exact"/>
        </dgm:presLayoutVars>
      </dgm:prSet>
      <dgm:spPr/>
      <dgm:t>
        <a:bodyPr/>
        <a:lstStyle/>
        <a:p>
          <a:endParaRPr lang="en-US"/>
        </a:p>
      </dgm:t>
    </dgm:pt>
    <dgm:pt modelId="{D2E68F73-57B0-4B58-9D2E-1695CA0E83FD}" type="pres">
      <dgm:prSet presAssocID="{145EFDAD-D39F-48CB-BE35-EAA45BB0EA16}" presName="comp" presStyleCnt="0"/>
      <dgm:spPr/>
    </dgm:pt>
    <dgm:pt modelId="{7B133E8E-1C14-44FE-AE85-7896352A00C9}" type="pres">
      <dgm:prSet presAssocID="{145EFDAD-D39F-48CB-BE35-EAA45BB0EA16}" presName="box" presStyleLbl="node1" presStyleIdx="0" presStyleCnt="3"/>
      <dgm:spPr/>
      <dgm:t>
        <a:bodyPr/>
        <a:lstStyle/>
        <a:p>
          <a:endParaRPr lang="en-US"/>
        </a:p>
      </dgm:t>
    </dgm:pt>
    <dgm:pt modelId="{429F28E9-48CE-4893-85D9-65BF137DE0CA}" type="pres">
      <dgm:prSet presAssocID="{145EFDAD-D39F-48CB-BE35-EAA45BB0EA16}" presName="img"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4000" r="-4000"/>
          </a:stretch>
        </a:blipFill>
      </dgm:spPr>
      <dgm:t>
        <a:bodyPr/>
        <a:lstStyle/>
        <a:p>
          <a:endParaRPr lang="en-ZA"/>
        </a:p>
      </dgm:t>
    </dgm:pt>
    <dgm:pt modelId="{F8D50899-FBB7-424B-9366-05AEFE14899D}" type="pres">
      <dgm:prSet presAssocID="{145EFDAD-D39F-48CB-BE35-EAA45BB0EA16}" presName="text" presStyleLbl="node1" presStyleIdx="0" presStyleCnt="3">
        <dgm:presLayoutVars>
          <dgm:bulletEnabled val="1"/>
        </dgm:presLayoutVars>
      </dgm:prSet>
      <dgm:spPr/>
      <dgm:t>
        <a:bodyPr/>
        <a:lstStyle/>
        <a:p>
          <a:endParaRPr lang="en-US"/>
        </a:p>
      </dgm:t>
    </dgm:pt>
    <dgm:pt modelId="{BDB556CF-F39E-40FE-AE3F-2D6A4B4C3EAF}" type="pres">
      <dgm:prSet presAssocID="{7FD1CD8E-6FE1-4EDE-82D0-945ABF497AF9}" presName="spacer" presStyleCnt="0"/>
      <dgm:spPr/>
    </dgm:pt>
    <dgm:pt modelId="{3CC3F78E-D71D-4E4D-BB13-9657BEC54B1A}" type="pres">
      <dgm:prSet presAssocID="{46ADD5A2-2B11-42EF-85A2-E13F7F677129}" presName="comp" presStyleCnt="0"/>
      <dgm:spPr/>
    </dgm:pt>
    <dgm:pt modelId="{1C0251D8-9434-4679-B2CA-FAB49C73C736}" type="pres">
      <dgm:prSet presAssocID="{46ADD5A2-2B11-42EF-85A2-E13F7F677129}" presName="box" presStyleLbl="node1" presStyleIdx="1" presStyleCnt="3"/>
      <dgm:spPr/>
      <dgm:t>
        <a:bodyPr/>
        <a:lstStyle/>
        <a:p>
          <a:endParaRPr lang="en-US"/>
        </a:p>
      </dgm:t>
    </dgm:pt>
    <dgm:pt modelId="{B0652CA8-354B-43A4-BF7F-A6B0F07E015B}" type="pres">
      <dgm:prSet presAssocID="{46ADD5A2-2B11-42EF-85A2-E13F7F677129}" presName="img" presStyleLbl="fgImgPlac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l="-8000" r="-8000"/>
          </a:stretch>
        </a:blipFill>
      </dgm:spPr>
      <dgm:t>
        <a:bodyPr/>
        <a:lstStyle/>
        <a:p>
          <a:endParaRPr lang="en-ZA"/>
        </a:p>
      </dgm:t>
    </dgm:pt>
    <dgm:pt modelId="{E9879DA9-C8B9-4E89-8603-816AD1C751E4}" type="pres">
      <dgm:prSet presAssocID="{46ADD5A2-2B11-42EF-85A2-E13F7F677129}" presName="text" presStyleLbl="node1" presStyleIdx="1" presStyleCnt="3">
        <dgm:presLayoutVars>
          <dgm:bulletEnabled val="1"/>
        </dgm:presLayoutVars>
      </dgm:prSet>
      <dgm:spPr/>
      <dgm:t>
        <a:bodyPr/>
        <a:lstStyle/>
        <a:p>
          <a:endParaRPr lang="en-US"/>
        </a:p>
      </dgm:t>
    </dgm:pt>
    <dgm:pt modelId="{F41C1E2F-0C80-4DD6-9B1D-803795E23031}" type="pres">
      <dgm:prSet presAssocID="{FA8A38A5-2B5F-4D89-B7AC-D546FC063927}" presName="spacer" presStyleCnt="0"/>
      <dgm:spPr/>
    </dgm:pt>
    <dgm:pt modelId="{A1F3D707-680D-4D21-B1FE-20C358EDDE9C}" type="pres">
      <dgm:prSet presAssocID="{8205ADC8-5797-4A84-B243-73614DD38825}" presName="comp" presStyleCnt="0"/>
      <dgm:spPr/>
    </dgm:pt>
    <dgm:pt modelId="{86A4A842-0CBD-4570-99C3-7FEB34BB91C2}" type="pres">
      <dgm:prSet presAssocID="{8205ADC8-5797-4A84-B243-73614DD38825}" presName="box" presStyleLbl="node1" presStyleIdx="2" presStyleCnt="3" custLinFactNeighborY="0"/>
      <dgm:spPr/>
      <dgm:t>
        <a:bodyPr/>
        <a:lstStyle/>
        <a:p>
          <a:endParaRPr lang="en-US"/>
        </a:p>
      </dgm:t>
    </dgm:pt>
    <dgm:pt modelId="{D6EF59B2-9349-4DBC-8074-EC3F29A60FD4}" type="pres">
      <dgm:prSet presAssocID="{8205ADC8-5797-4A84-B243-73614DD38825}" presName="img" presStyleLbl="fgImgPlace1" presStyleIdx="2" presStyleCnt="3"/>
      <dgm:spPr>
        <a:blipFill rotWithShape="1">
          <a:blip xmlns:r="http://schemas.openxmlformats.org/officeDocument/2006/relationships" r:embed="rId3"/>
          <a:stretch>
            <a:fillRect/>
          </a:stretch>
        </a:blipFill>
      </dgm:spPr>
      <dgm:t>
        <a:bodyPr/>
        <a:lstStyle/>
        <a:p>
          <a:endParaRPr lang="en-ZA"/>
        </a:p>
      </dgm:t>
    </dgm:pt>
    <dgm:pt modelId="{C306F1CE-7336-4DCC-982D-D4BFC719BC9C}" type="pres">
      <dgm:prSet presAssocID="{8205ADC8-5797-4A84-B243-73614DD38825}" presName="text" presStyleLbl="node1" presStyleIdx="2" presStyleCnt="3">
        <dgm:presLayoutVars>
          <dgm:bulletEnabled val="1"/>
        </dgm:presLayoutVars>
      </dgm:prSet>
      <dgm:spPr/>
      <dgm:t>
        <a:bodyPr/>
        <a:lstStyle/>
        <a:p>
          <a:endParaRPr lang="en-US"/>
        </a:p>
      </dgm:t>
    </dgm:pt>
  </dgm:ptLst>
  <dgm:cxnLst>
    <dgm:cxn modelId="{D5EB4793-0647-4BBB-95BF-44A41992EC40}" type="presOf" srcId="{46ADD5A2-2B11-42EF-85A2-E13F7F677129}" destId="{1C0251D8-9434-4679-B2CA-FAB49C73C736}" srcOrd="0" destOrd="0" presId="urn:microsoft.com/office/officeart/2005/8/layout/vList4#1"/>
    <dgm:cxn modelId="{6A2FB658-4B40-41A9-8084-A37330E08E99}" srcId="{46ADD5A2-2B11-42EF-85A2-E13F7F677129}" destId="{15F2E122-1470-4E8F-BB7E-6D28F19A9E5D}" srcOrd="1" destOrd="0" parTransId="{764424D9-22AB-4080-83F7-DE064E8C08EB}" sibTransId="{7C95EB81-FC4E-49FD-94D9-3CBB9C24A027}"/>
    <dgm:cxn modelId="{6FCB66D6-449A-4E95-A2B9-5FE711CD5B1B}" type="presOf" srcId="{B4705F92-65A7-4792-A8E8-B03A336A6C08}" destId="{21670CCF-2D0D-44DA-83E5-B22A5D36461D}" srcOrd="0" destOrd="0" presId="urn:microsoft.com/office/officeart/2005/8/layout/vList4#1"/>
    <dgm:cxn modelId="{C078B9DC-896E-41F6-BEFE-01EF0258D5F4}" type="presOf" srcId="{9846EC1E-0719-4D80-A9E1-F12F5CE1F956}" destId="{C306F1CE-7336-4DCC-982D-D4BFC719BC9C}" srcOrd="1" destOrd="1" presId="urn:microsoft.com/office/officeart/2005/8/layout/vList4#1"/>
    <dgm:cxn modelId="{52D09622-D8B4-4B80-90D8-9F3B8BD392B0}" srcId="{B4705F92-65A7-4792-A8E8-B03A336A6C08}" destId="{46ADD5A2-2B11-42EF-85A2-E13F7F677129}" srcOrd="1" destOrd="0" parTransId="{2FBDBEB2-79C3-4B40-9A67-F43BE05221FF}" sibTransId="{FA8A38A5-2B5F-4D89-B7AC-D546FC063927}"/>
    <dgm:cxn modelId="{96F49A47-6A61-49FB-AE5C-1FADFB750DE0}" type="presOf" srcId="{E3534170-7E4C-4A55-9B10-159222D54486}" destId="{C306F1CE-7336-4DCC-982D-D4BFC719BC9C}" srcOrd="1" destOrd="2" presId="urn:microsoft.com/office/officeart/2005/8/layout/vList4#1"/>
    <dgm:cxn modelId="{C0895282-ECD8-4FBA-B6CA-ACE63B7D6274}" srcId="{8205ADC8-5797-4A84-B243-73614DD38825}" destId="{00D71C12-8F8C-4C6F-8C40-9D225DA79667}" srcOrd="3" destOrd="0" parTransId="{BE9A98DF-153A-4FA4-9E77-601DA9BE716E}" sibTransId="{7C640E51-9894-4086-ABE3-2A115F4DF398}"/>
    <dgm:cxn modelId="{244A8787-C572-4DDC-B4AC-061DA3A37153}" type="presOf" srcId="{20C002A6-CBA2-4289-9523-535D295C2F0C}" destId="{86A4A842-0CBD-4570-99C3-7FEB34BB91C2}" srcOrd="0" destOrd="3" presId="urn:microsoft.com/office/officeart/2005/8/layout/vList4#1"/>
    <dgm:cxn modelId="{6B105D83-81B1-4B27-A21B-BEB9D1568281}" type="presOf" srcId="{8205ADC8-5797-4A84-B243-73614DD38825}" destId="{C306F1CE-7336-4DCC-982D-D4BFC719BC9C}" srcOrd="1" destOrd="0" presId="urn:microsoft.com/office/officeart/2005/8/layout/vList4#1"/>
    <dgm:cxn modelId="{4B15C962-6DB0-43ED-B94D-9A33840686A5}" type="presOf" srcId="{00D71C12-8F8C-4C6F-8C40-9D225DA79667}" destId="{C306F1CE-7336-4DCC-982D-D4BFC719BC9C}" srcOrd="1" destOrd="4" presId="urn:microsoft.com/office/officeart/2005/8/layout/vList4#1"/>
    <dgm:cxn modelId="{C55A247C-BCAC-4DF1-BDD1-C30EBBDEF173}" srcId="{8205ADC8-5797-4A84-B243-73614DD38825}" destId="{9846EC1E-0719-4D80-A9E1-F12F5CE1F956}" srcOrd="0" destOrd="0" parTransId="{6BCB2A74-EACB-438D-B924-520C21A7315A}" sibTransId="{F320B65F-863F-4205-A2C9-3A9BFAFAE55F}"/>
    <dgm:cxn modelId="{763A87C0-196D-4C82-B749-8145D35A9894}" type="presOf" srcId="{E3534170-7E4C-4A55-9B10-159222D54486}" destId="{86A4A842-0CBD-4570-99C3-7FEB34BB91C2}" srcOrd="0" destOrd="2" presId="urn:microsoft.com/office/officeart/2005/8/layout/vList4#1"/>
    <dgm:cxn modelId="{53D56DF9-F106-40D6-A822-75147775842C}" srcId="{B4705F92-65A7-4792-A8E8-B03A336A6C08}" destId="{145EFDAD-D39F-48CB-BE35-EAA45BB0EA16}" srcOrd="0" destOrd="0" parTransId="{E399B0EC-2448-4B16-8042-94E8608CD9A6}" sibTransId="{7FD1CD8E-6FE1-4EDE-82D0-945ABF497AF9}"/>
    <dgm:cxn modelId="{3EB5B9D4-8984-4D3A-9534-5E77E7D4E22D}" srcId="{8205ADC8-5797-4A84-B243-73614DD38825}" destId="{E3534170-7E4C-4A55-9B10-159222D54486}" srcOrd="1" destOrd="0" parTransId="{5C83F7F0-9219-414A-BBB6-FDE5836CDDB7}" sibTransId="{CA2CCD1F-F3EE-4607-A732-5FC949039D9C}"/>
    <dgm:cxn modelId="{029526F1-39B1-4C96-8BC4-C64A3A9FE9CC}" srcId="{145EFDAD-D39F-48CB-BE35-EAA45BB0EA16}" destId="{F5563DC8-32A4-4B74-8430-B25D8E1CB4D7}" srcOrd="0" destOrd="0" parTransId="{48F69754-D8CB-4272-9C5B-43482B0AEF0C}" sibTransId="{55AA93C6-9981-40F9-A4B2-D5DE8BDEF7CC}"/>
    <dgm:cxn modelId="{5A438759-BACB-4882-A97B-1DB470AC9745}" type="presOf" srcId="{ECED0C1B-499D-4F72-A4B0-2F5F68780FC4}" destId="{1C0251D8-9434-4679-B2CA-FAB49C73C736}" srcOrd="0" destOrd="1" presId="urn:microsoft.com/office/officeart/2005/8/layout/vList4#1"/>
    <dgm:cxn modelId="{FCFFE6F4-DBE1-4598-8F91-8D24F9CD168C}" type="presOf" srcId="{145EFDAD-D39F-48CB-BE35-EAA45BB0EA16}" destId="{F8D50899-FBB7-424B-9366-05AEFE14899D}" srcOrd="1" destOrd="0" presId="urn:microsoft.com/office/officeart/2005/8/layout/vList4#1"/>
    <dgm:cxn modelId="{664906EE-17F9-4DC2-87BC-B6F43759DE56}" type="presOf" srcId="{8205ADC8-5797-4A84-B243-73614DD38825}" destId="{86A4A842-0CBD-4570-99C3-7FEB34BB91C2}" srcOrd="0" destOrd="0" presId="urn:microsoft.com/office/officeart/2005/8/layout/vList4#1"/>
    <dgm:cxn modelId="{E59CB9C5-D923-4C8B-8CB8-FC853B3A3E6D}" type="presOf" srcId="{46ADD5A2-2B11-42EF-85A2-E13F7F677129}" destId="{E9879DA9-C8B9-4E89-8603-816AD1C751E4}" srcOrd="1" destOrd="0" presId="urn:microsoft.com/office/officeart/2005/8/layout/vList4#1"/>
    <dgm:cxn modelId="{AF90B847-9918-470C-A98F-8C9DD3EB0EE0}" type="presOf" srcId="{9846EC1E-0719-4D80-A9E1-F12F5CE1F956}" destId="{86A4A842-0CBD-4570-99C3-7FEB34BB91C2}" srcOrd="0" destOrd="1" presId="urn:microsoft.com/office/officeart/2005/8/layout/vList4#1"/>
    <dgm:cxn modelId="{C5AC4B40-0824-453B-AEC7-78E56ED7FEEB}" type="presOf" srcId="{43A16934-CCBA-4E2B-B334-AC60FD96068B}" destId="{1C0251D8-9434-4679-B2CA-FAB49C73C736}" srcOrd="0" destOrd="3" presId="urn:microsoft.com/office/officeart/2005/8/layout/vList4#1"/>
    <dgm:cxn modelId="{FEAA09F7-C65C-4719-BA80-400401ACB5D3}" type="presOf" srcId="{00D71C12-8F8C-4C6F-8C40-9D225DA79667}" destId="{86A4A842-0CBD-4570-99C3-7FEB34BB91C2}" srcOrd="0" destOrd="4" presId="urn:microsoft.com/office/officeart/2005/8/layout/vList4#1"/>
    <dgm:cxn modelId="{C9CF06D9-5505-4380-8FAA-3382C0D4239A}" type="presOf" srcId="{15F2E122-1470-4E8F-BB7E-6D28F19A9E5D}" destId="{1C0251D8-9434-4679-B2CA-FAB49C73C736}" srcOrd="0" destOrd="2" presId="urn:microsoft.com/office/officeart/2005/8/layout/vList4#1"/>
    <dgm:cxn modelId="{89655E6F-AA4E-47A0-9159-76DC5B718C5B}" type="presOf" srcId="{145EFDAD-D39F-48CB-BE35-EAA45BB0EA16}" destId="{7B133E8E-1C14-44FE-AE85-7896352A00C9}" srcOrd="0" destOrd="0" presId="urn:microsoft.com/office/officeart/2005/8/layout/vList4#1"/>
    <dgm:cxn modelId="{22793B04-4566-48EA-81EB-CC73344AED08}" srcId="{46ADD5A2-2B11-42EF-85A2-E13F7F677129}" destId="{43A16934-CCBA-4E2B-B334-AC60FD96068B}" srcOrd="2" destOrd="0" parTransId="{0BEF53E2-4CC0-4148-BECC-83B76573989F}" sibTransId="{1CDD2EAC-B727-4AE7-8CC3-B2F20A0CDB02}"/>
    <dgm:cxn modelId="{224BF902-D6B0-4D87-99A7-92E3C29EB835}" type="presOf" srcId="{F5563DC8-32A4-4B74-8430-B25D8E1CB4D7}" destId="{7B133E8E-1C14-44FE-AE85-7896352A00C9}" srcOrd="0" destOrd="1" presId="urn:microsoft.com/office/officeart/2005/8/layout/vList4#1"/>
    <dgm:cxn modelId="{A76373BA-ACF8-43A7-91FF-28E37EDDFBF4}" srcId="{B4705F92-65A7-4792-A8E8-B03A336A6C08}" destId="{8205ADC8-5797-4A84-B243-73614DD38825}" srcOrd="2" destOrd="0" parTransId="{7C9F878A-4BD4-4815-919D-D686BE0C3500}" sibTransId="{E530B1AA-8399-4C9B-ABDC-7FFC044A260C}"/>
    <dgm:cxn modelId="{36F94213-8389-487A-A08B-BFBCD65C7E2E}" type="presOf" srcId="{ECED0C1B-499D-4F72-A4B0-2F5F68780FC4}" destId="{E9879DA9-C8B9-4E89-8603-816AD1C751E4}" srcOrd="1" destOrd="1" presId="urn:microsoft.com/office/officeart/2005/8/layout/vList4#1"/>
    <dgm:cxn modelId="{22043112-3283-4BEA-B009-00885FCDA310}" type="presOf" srcId="{20C002A6-CBA2-4289-9523-535D295C2F0C}" destId="{C306F1CE-7336-4DCC-982D-D4BFC719BC9C}" srcOrd="1" destOrd="3" presId="urn:microsoft.com/office/officeart/2005/8/layout/vList4#1"/>
    <dgm:cxn modelId="{EC6956FE-6F2A-4B57-A0BB-BD678A7ECE47}" srcId="{8205ADC8-5797-4A84-B243-73614DD38825}" destId="{20C002A6-CBA2-4289-9523-535D295C2F0C}" srcOrd="2" destOrd="0" parTransId="{975BCA5D-502E-4B92-B67C-435260923131}" sibTransId="{AB05CAA7-04C5-40C2-91E4-A95C661CFB16}"/>
    <dgm:cxn modelId="{3A12345A-A9CD-4BF6-A2C8-E109968E56FC}" type="presOf" srcId="{43A16934-CCBA-4E2B-B334-AC60FD96068B}" destId="{E9879DA9-C8B9-4E89-8603-816AD1C751E4}" srcOrd="1" destOrd="3" presId="urn:microsoft.com/office/officeart/2005/8/layout/vList4#1"/>
    <dgm:cxn modelId="{38533570-B67F-4E0A-B71A-41CEDC024131}" type="presOf" srcId="{F5563DC8-32A4-4B74-8430-B25D8E1CB4D7}" destId="{F8D50899-FBB7-424B-9366-05AEFE14899D}" srcOrd="1" destOrd="1" presId="urn:microsoft.com/office/officeart/2005/8/layout/vList4#1"/>
    <dgm:cxn modelId="{47AA6A70-F159-4D56-94D5-877301AD4B1F}" type="presOf" srcId="{15F2E122-1470-4E8F-BB7E-6D28F19A9E5D}" destId="{E9879DA9-C8B9-4E89-8603-816AD1C751E4}" srcOrd="1" destOrd="2" presId="urn:microsoft.com/office/officeart/2005/8/layout/vList4#1"/>
    <dgm:cxn modelId="{8A2056C8-9C4A-49C5-B2C0-36F7CE976221}" srcId="{46ADD5A2-2B11-42EF-85A2-E13F7F677129}" destId="{ECED0C1B-499D-4F72-A4B0-2F5F68780FC4}" srcOrd="0" destOrd="0" parTransId="{19E2740A-4544-4336-B5D9-320D43E3882B}" sibTransId="{79AE98C4-D47B-4A4B-ACE6-1B387E449732}"/>
    <dgm:cxn modelId="{9914ADB3-30E5-447F-BC9E-24E7F64A0D74}" type="presParOf" srcId="{21670CCF-2D0D-44DA-83E5-B22A5D36461D}" destId="{D2E68F73-57B0-4B58-9D2E-1695CA0E83FD}" srcOrd="0" destOrd="0" presId="urn:microsoft.com/office/officeart/2005/8/layout/vList4#1"/>
    <dgm:cxn modelId="{7614922A-3C0C-41AC-BD9F-30C336FF812E}" type="presParOf" srcId="{D2E68F73-57B0-4B58-9D2E-1695CA0E83FD}" destId="{7B133E8E-1C14-44FE-AE85-7896352A00C9}" srcOrd="0" destOrd="0" presId="urn:microsoft.com/office/officeart/2005/8/layout/vList4#1"/>
    <dgm:cxn modelId="{DDFEE897-48FE-472E-9457-B51D95E3C485}" type="presParOf" srcId="{D2E68F73-57B0-4B58-9D2E-1695CA0E83FD}" destId="{429F28E9-48CE-4893-85D9-65BF137DE0CA}" srcOrd="1" destOrd="0" presId="urn:microsoft.com/office/officeart/2005/8/layout/vList4#1"/>
    <dgm:cxn modelId="{24E8DEBD-AB21-4115-876C-2065B5A42F96}" type="presParOf" srcId="{D2E68F73-57B0-4B58-9D2E-1695CA0E83FD}" destId="{F8D50899-FBB7-424B-9366-05AEFE14899D}" srcOrd="2" destOrd="0" presId="urn:microsoft.com/office/officeart/2005/8/layout/vList4#1"/>
    <dgm:cxn modelId="{338FD021-2FF3-49C9-8C0E-9A09011CB710}" type="presParOf" srcId="{21670CCF-2D0D-44DA-83E5-B22A5D36461D}" destId="{BDB556CF-F39E-40FE-AE3F-2D6A4B4C3EAF}" srcOrd="1" destOrd="0" presId="urn:microsoft.com/office/officeart/2005/8/layout/vList4#1"/>
    <dgm:cxn modelId="{671C4C2A-D53A-471E-A90A-4DF7F876CA28}" type="presParOf" srcId="{21670CCF-2D0D-44DA-83E5-B22A5D36461D}" destId="{3CC3F78E-D71D-4E4D-BB13-9657BEC54B1A}" srcOrd="2" destOrd="0" presId="urn:microsoft.com/office/officeart/2005/8/layout/vList4#1"/>
    <dgm:cxn modelId="{3B946C3F-27F8-487F-BCF2-94CEE6C4712B}" type="presParOf" srcId="{3CC3F78E-D71D-4E4D-BB13-9657BEC54B1A}" destId="{1C0251D8-9434-4679-B2CA-FAB49C73C736}" srcOrd="0" destOrd="0" presId="urn:microsoft.com/office/officeart/2005/8/layout/vList4#1"/>
    <dgm:cxn modelId="{48E5425B-E02D-44A5-AD9A-9439E17A96B2}" type="presParOf" srcId="{3CC3F78E-D71D-4E4D-BB13-9657BEC54B1A}" destId="{B0652CA8-354B-43A4-BF7F-A6B0F07E015B}" srcOrd="1" destOrd="0" presId="urn:microsoft.com/office/officeart/2005/8/layout/vList4#1"/>
    <dgm:cxn modelId="{20C7C137-6BCC-4E6A-9F1E-CC7999A15560}" type="presParOf" srcId="{3CC3F78E-D71D-4E4D-BB13-9657BEC54B1A}" destId="{E9879DA9-C8B9-4E89-8603-816AD1C751E4}" srcOrd="2" destOrd="0" presId="urn:microsoft.com/office/officeart/2005/8/layout/vList4#1"/>
    <dgm:cxn modelId="{B684AA3E-DDEF-4C59-BD69-9A96764F7BBA}" type="presParOf" srcId="{21670CCF-2D0D-44DA-83E5-B22A5D36461D}" destId="{F41C1E2F-0C80-4DD6-9B1D-803795E23031}" srcOrd="3" destOrd="0" presId="urn:microsoft.com/office/officeart/2005/8/layout/vList4#1"/>
    <dgm:cxn modelId="{374391F6-87A6-42C6-ADC3-340D8D8FFC15}" type="presParOf" srcId="{21670CCF-2D0D-44DA-83E5-B22A5D36461D}" destId="{A1F3D707-680D-4D21-B1FE-20C358EDDE9C}" srcOrd="4" destOrd="0" presId="urn:microsoft.com/office/officeart/2005/8/layout/vList4#1"/>
    <dgm:cxn modelId="{4F68D8B2-A650-4778-A8C4-EFBD35773DCE}" type="presParOf" srcId="{A1F3D707-680D-4D21-B1FE-20C358EDDE9C}" destId="{86A4A842-0CBD-4570-99C3-7FEB34BB91C2}" srcOrd="0" destOrd="0" presId="urn:microsoft.com/office/officeart/2005/8/layout/vList4#1"/>
    <dgm:cxn modelId="{D7F688A3-D455-4010-9DEC-45BFB9E6B67C}" type="presParOf" srcId="{A1F3D707-680D-4D21-B1FE-20C358EDDE9C}" destId="{D6EF59B2-9349-4DBC-8074-EC3F29A60FD4}" srcOrd="1" destOrd="0" presId="urn:microsoft.com/office/officeart/2005/8/layout/vList4#1"/>
    <dgm:cxn modelId="{A11D2CE1-C078-496C-A1BA-14A37D969D71}" type="presParOf" srcId="{A1F3D707-680D-4D21-B1FE-20C358EDDE9C}" destId="{C306F1CE-7336-4DCC-982D-D4BFC719BC9C}" srcOrd="2" destOrd="0" presId="urn:microsoft.com/office/officeart/2005/8/layout/vList4#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A1FF76A-944A-48CC-94A8-658D38034B48}"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2E5FF1E3-AE11-4B4F-B017-FE512DC3DFCD}">
      <dgm:prSet phldrT="[Text]"/>
      <dgm:spPr>
        <a:noFill/>
        <a:ln w="25400">
          <a:solidFill>
            <a:schemeClr val="lt1">
              <a:hueOff val="0"/>
              <a:satOff val="0"/>
              <a:lumOff val="0"/>
            </a:schemeClr>
          </a:solidFill>
        </a:ln>
      </dgm:spPr>
      <dgm:t>
        <a:bodyPr/>
        <a:lstStyle/>
        <a:p>
          <a:r>
            <a:rPr lang="en-US" dirty="0" smtClean="0">
              <a:solidFill>
                <a:srgbClr val="C3261F"/>
              </a:solidFill>
            </a:rPr>
            <a:t>Funding Instruments</a:t>
          </a:r>
          <a:endParaRPr lang="en-US" dirty="0">
            <a:solidFill>
              <a:srgbClr val="C3261F"/>
            </a:solidFill>
          </a:endParaRPr>
        </a:p>
      </dgm:t>
    </dgm:pt>
    <dgm:pt modelId="{FC566039-9066-4D13-BA59-2CBF15DF0D7B}" type="parTrans" cxnId="{17C69626-44EE-4942-84D7-AA9F544D18BF}">
      <dgm:prSet/>
      <dgm:spPr/>
      <dgm:t>
        <a:bodyPr/>
        <a:lstStyle/>
        <a:p>
          <a:endParaRPr lang="en-US"/>
        </a:p>
      </dgm:t>
    </dgm:pt>
    <dgm:pt modelId="{B045CDD1-9860-4883-B4E8-A723BB1B3E44}" type="sibTrans" cxnId="{17C69626-44EE-4942-84D7-AA9F544D18BF}">
      <dgm:prSet/>
      <dgm:spPr/>
      <dgm:t>
        <a:bodyPr/>
        <a:lstStyle/>
        <a:p>
          <a:endParaRPr lang="en-US"/>
        </a:p>
      </dgm:t>
    </dgm:pt>
    <dgm:pt modelId="{7FBB4D13-D2EA-4BCB-B978-0302C722B1E7}">
      <dgm:prSet phldrT="[Text]"/>
      <dgm:spPr>
        <a:noFill/>
        <a:ln w="25400">
          <a:solidFill>
            <a:schemeClr val="bg1"/>
          </a:solidFill>
        </a:ln>
      </dgm:spPr>
      <dgm:t>
        <a:bodyPr/>
        <a:lstStyle/>
        <a:p>
          <a:r>
            <a:rPr lang="en-US" dirty="0" smtClean="0">
              <a:solidFill>
                <a:srgbClr val="01415B"/>
              </a:solidFill>
            </a:rPr>
            <a:t>Equity</a:t>
          </a:r>
        </a:p>
        <a:p>
          <a:r>
            <a:rPr lang="en-US" dirty="0" smtClean="0">
              <a:solidFill>
                <a:srgbClr val="01415B"/>
              </a:solidFill>
            </a:rPr>
            <a:t>Quasi-equity </a:t>
          </a:r>
        </a:p>
        <a:p>
          <a:r>
            <a:rPr lang="en-US" dirty="0" smtClean="0">
              <a:solidFill>
                <a:srgbClr val="01415B"/>
              </a:solidFill>
            </a:rPr>
            <a:t>(Subordinated Loans &amp; Preference shares)</a:t>
          </a:r>
        </a:p>
        <a:p>
          <a:r>
            <a:rPr lang="en-US" dirty="0" smtClean="0">
              <a:solidFill>
                <a:srgbClr val="01415B"/>
              </a:solidFill>
            </a:rPr>
            <a:t>Commercial debt </a:t>
          </a:r>
        </a:p>
        <a:p>
          <a:r>
            <a:rPr lang="en-US" dirty="0" smtClean="0">
              <a:solidFill>
                <a:srgbClr val="01415B"/>
              </a:solidFill>
            </a:rPr>
            <a:t>Export/import finance</a:t>
          </a:r>
        </a:p>
        <a:p>
          <a:r>
            <a:rPr lang="en-US" dirty="0" smtClean="0">
              <a:solidFill>
                <a:srgbClr val="01415B"/>
              </a:solidFill>
            </a:rPr>
            <a:t>Short-term trade finance</a:t>
          </a:r>
        </a:p>
        <a:p>
          <a:r>
            <a:rPr lang="en-US" dirty="0" smtClean="0">
              <a:solidFill>
                <a:srgbClr val="01415B"/>
              </a:solidFill>
            </a:rPr>
            <a:t>Bridging finance</a:t>
          </a:r>
        </a:p>
        <a:p>
          <a:r>
            <a:rPr lang="en-US" dirty="0" smtClean="0">
              <a:solidFill>
                <a:srgbClr val="01415B"/>
              </a:solidFill>
            </a:rPr>
            <a:t>Performance Guarantees</a:t>
          </a:r>
        </a:p>
        <a:p>
          <a:r>
            <a:rPr lang="en-US" dirty="0" smtClean="0">
              <a:solidFill>
                <a:srgbClr val="01415B"/>
              </a:solidFill>
            </a:rPr>
            <a:t>Venture capital</a:t>
          </a:r>
        </a:p>
        <a:p>
          <a:r>
            <a:rPr lang="en-US" dirty="0" smtClean="0">
              <a:solidFill>
                <a:srgbClr val="01415B"/>
              </a:solidFill>
            </a:rPr>
            <a:t>Wholesale funding through intermediaries</a:t>
          </a:r>
        </a:p>
        <a:p>
          <a:r>
            <a:rPr lang="en-US" dirty="0" smtClean="0">
              <a:solidFill>
                <a:srgbClr val="01415B"/>
              </a:solidFill>
            </a:rPr>
            <a:t>IDC is able to provide flexible funding packages to suite the client and industry requirements  </a:t>
          </a:r>
        </a:p>
        <a:p>
          <a:r>
            <a:rPr lang="en-US" dirty="0" smtClean="0">
              <a:solidFill>
                <a:srgbClr val="01415B"/>
              </a:solidFill>
            </a:rPr>
            <a:t>IDC provides loan funding and not “grants”</a:t>
          </a:r>
        </a:p>
        <a:p>
          <a:endParaRPr lang="en-US" dirty="0"/>
        </a:p>
      </dgm:t>
    </dgm:pt>
    <dgm:pt modelId="{535C7CBF-1F78-4AA2-9EC9-802E3E5221E3}" type="parTrans" cxnId="{07711A0D-7215-4112-A174-7434A41D255B}">
      <dgm:prSet/>
      <dgm:spPr/>
      <dgm:t>
        <a:bodyPr/>
        <a:lstStyle/>
        <a:p>
          <a:endParaRPr lang="en-US"/>
        </a:p>
      </dgm:t>
    </dgm:pt>
    <dgm:pt modelId="{E8D0C05E-C697-4485-860A-0F51E11D8B85}" type="sibTrans" cxnId="{07711A0D-7215-4112-A174-7434A41D255B}">
      <dgm:prSet/>
      <dgm:spPr/>
      <dgm:t>
        <a:bodyPr/>
        <a:lstStyle/>
        <a:p>
          <a:endParaRPr lang="en-US"/>
        </a:p>
      </dgm:t>
    </dgm:pt>
    <dgm:pt modelId="{E0CFB072-7E89-414A-95FA-AFCFFF2CFEC5}" type="pres">
      <dgm:prSet presAssocID="{FA1FF76A-944A-48CC-94A8-658D38034B48}" presName="composite" presStyleCnt="0">
        <dgm:presLayoutVars>
          <dgm:chMax val="1"/>
          <dgm:dir/>
          <dgm:resizeHandles val="exact"/>
        </dgm:presLayoutVars>
      </dgm:prSet>
      <dgm:spPr/>
      <dgm:t>
        <a:bodyPr/>
        <a:lstStyle/>
        <a:p>
          <a:endParaRPr lang="en-US"/>
        </a:p>
      </dgm:t>
    </dgm:pt>
    <dgm:pt modelId="{E2751AE9-BC83-498F-A0E3-FA6575F5EDFD}" type="pres">
      <dgm:prSet presAssocID="{2E5FF1E3-AE11-4B4F-B017-FE512DC3DFCD}" presName="roof" presStyleLbl="dkBgShp" presStyleIdx="0" presStyleCnt="2" custScaleX="95595" custScaleY="42042" custLinFactNeighborX="-1348"/>
      <dgm:spPr/>
      <dgm:t>
        <a:bodyPr/>
        <a:lstStyle/>
        <a:p>
          <a:endParaRPr lang="en-US"/>
        </a:p>
      </dgm:t>
    </dgm:pt>
    <dgm:pt modelId="{9A1884C8-DC11-49D6-91E4-DEE931269843}" type="pres">
      <dgm:prSet presAssocID="{2E5FF1E3-AE11-4B4F-B017-FE512DC3DFCD}" presName="pillars" presStyleCnt="0"/>
      <dgm:spPr/>
    </dgm:pt>
    <dgm:pt modelId="{25F7F79C-29E3-4705-96E3-AD00D4EC5244}" type="pres">
      <dgm:prSet presAssocID="{2E5FF1E3-AE11-4B4F-B017-FE512DC3DFCD}" presName="pillar1" presStyleLbl="node1" presStyleIdx="0" presStyleCnt="1" custScaleX="95595" custScaleY="127097" custLinFactNeighborX="-1348">
        <dgm:presLayoutVars>
          <dgm:bulletEnabled val="1"/>
        </dgm:presLayoutVars>
      </dgm:prSet>
      <dgm:spPr/>
      <dgm:t>
        <a:bodyPr/>
        <a:lstStyle/>
        <a:p>
          <a:endParaRPr lang="en-US"/>
        </a:p>
      </dgm:t>
    </dgm:pt>
    <dgm:pt modelId="{9A4FDA69-C8E3-4CB7-BF86-CDC091630091}" type="pres">
      <dgm:prSet presAssocID="{2E5FF1E3-AE11-4B4F-B017-FE512DC3DFCD}" presName="base" presStyleLbl="dkBgShp" presStyleIdx="1" presStyleCnt="2" custScaleX="77200"/>
      <dgm:spPr>
        <a:noFill/>
      </dgm:spPr>
    </dgm:pt>
  </dgm:ptLst>
  <dgm:cxnLst>
    <dgm:cxn modelId="{17C69626-44EE-4942-84D7-AA9F544D18BF}" srcId="{FA1FF76A-944A-48CC-94A8-658D38034B48}" destId="{2E5FF1E3-AE11-4B4F-B017-FE512DC3DFCD}" srcOrd="0" destOrd="0" parTransId="{FC566039-9066-4D13-BA59-2CBF15DF0D7B}" sibTransId="{B045CDD1-9860-4883-B4E8-A723BB1B3E44}"/>
    <dgm:cxn modelId="{07711A0D-7215-4112-A174-7434A41D255B}" srcId="{2E5FF1E3-AE11-4B4F-B017-FE512DC3DFCD}" destId="{7FBB4D13-D2EA-4BCB-B978-0302C722B1E7}" srcOrd="0" destOrd="0" parTransId="{535C7CBF-1F78-4AA2-9EC9-802E3E5221E3}" sibTransId="{E8D0C05E-C697-4485-860A-0F51E11D8B85}"/>
    <dgm:cxn modelId="{61F525B6-8E0F-4F9B-A285-D386D7AFB1AA}" type="presOf" srcId="{7FBB4D13-D2EA-4BCB-B978-0302C722B1E7}" destId="{25F7F79C-29E3-4705-96E3-AD00D4EC5244}" srcOrd="0" destOrd="0" presId="urn:microsoft.com/office/officeart/2005/8/layout/hList3"/>
    <dgm:cxn modelId="{E423DF42-5496-44E9-B4E3-705A8DB10883}" type="presOf" srcId="{2E5FF1E3-AE11-4B4F-B017-FE512DC3DFCD}" destId="{E2751AE9-BC83-498F-A0E3-FA6575F5EDFD}" srcOrd="0" destOrd="0" presId="urn:microsoft.com/office/officeart/2005/8/layout/hList3"/>
    <dgm:cxn modelId="{2FA72B29-CC08-49E2-9D3F-EB24690F80C1}" type="presOf" srcId="{FA1FF76A-944A-48CC-94A8-658D38034B48}" destId="{E0CFB072-7E89-414A-95FA-AFCFFF2CFEC5}" srcOrd="0" destOrd="0" presId="urn:microsoft.com/office/officeart/2005/8/layout/hList3"/>
    <dgm:cxn modelId="{CC3B364C-7305-4052-AF0F-3EFFD8349469}" type="presParOf" srcId="{E0CFB072-7E89-414A-95FA-AFCFFF2CFEC5}" destId="{E2751AE9-BC83-498F-A0E3-FA6575F5EDFD}" srcOrd="0" destOrd="0" presId="urn:microsoft.com/office/officeart/2005/8/layout/hList3"/>
    <dgm:cxn modelId="{C4A1D37C-7BD2-4520-8BA1-98FC4CFA334D}" type="presParOf" srcId="{E0CFB072-7E89-414A-95FA-AFCFFF2CFEC5}" destId="{9A1884C8-DC11-49D6-91E4-DEE931269843}" srcOrd="1" destOrd="0" presId="urn:microsoft.com/office/officeart/2005/8/layout/hList3"/>
    <dgm:cxn modelId="{E1BA8B30-C686-4953-93E6-D1E15055C710}" type="presParOf" srcId="{9A1884C8-DC11-49D6-91E4-DEE931269843}" destId="{25F7F79C-29E3-4705-96E3-AD00D4EC5244}" srcOrd="0" destOrd="0" presId="urn:microsoft.com/office/officeart/2005/8/layout/hList3"/>
    <dgm:cxn modelId="{6C8B2D80-CDC4-4CA9-9D80-A981E8E21913}" type="presParOf" srcId="{E0CFB072-7E89-414A-95FA-AFCFFF2CFEC5}" destId="{9A4FDA69-C8E3-4CB7-BF86-CDC091630091}" srcOrd="2" destOrd="0" presId="urn:microsoft.com/office/officeart/2005/8/layout/h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7A26299-3C50-416F-8905-A3D50DB22D3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D586D-B266-47C9-A3BB-26F64AA35EFD}">
      <dgm:prSet phldrT="[Text]" custT="1"/>
      <dgm:spPr>
        <a:solidFill>
          <a:srgbClr val="EAEAEB"/>
        </a:solidFill>
        <a:ln>
          <a:solidFill>
            <a:srgbClr val="01415B"/>
          </a:solidFill>
        </a:ln>
      </dgm:spPr>
      <dgm:t>
        <a:bodyPr/>
        <a:lstStyle/>
        <a:p>
          <a:pPr algn="ctr"/>
          <a:r>
            <a:rPr lang="en-US" sz="2800" dirty="0" smtClean="0">
              <a:solidFill>
                <a:srgbClr val="C3261F"/>
              </a:solidFill>
            </a:rPr>
            <a:t>Gro-e Scheme</a:t>
          </a:r>
          <a:endParaRPr lang="en-US" sz="2800" dirty="0">
            <a:solidFill>
              <a:srgbClr val="C3261F"/>
            </a:solidFill>
          </a:endParaRPr>
        </a:p>
      </dgm:t>
    </dgm:pt>
    <dgm:pt modelId="{F7E471E5-F888-4462-BF21-01B90F730D26}" type="parTrans" cxnId="{22928E10-BCA9-46B8-84B1-B98411B6F6E5}">
      <dgm:prSet/>
      <dgm:spPr/>
      <dgm:t>
        <a:bodyPr/>
        <a:lstStyle/>
        <a:p>
          <a:endParaRPr lang="en-US"/>
        </a:p>
      </dgm:t>
    </dgm:pt>
    <dgm:pt modelId="{F39A2265-56EB-46B9-B01A-E2908E779DF6}" type="sibTrans" cxnId="{22928E10-BCA9-46B8-84B1-B98411B6F6E5}">
      <dgm:prSet/>
      <dgm:spPr/>
      <dgm:t>
        <a:bodyPr/>
        <a:lstStyle/>
        <a:p>
          <a:endParaRPr lang="en-US"/>
        </a:p>
      </dgm:t>
    </dgm:pt>
    <dgm:pt modelId="{2E6F7091-CCF0-4476-8960-3CC6554F8CFB}">
      <dgm:prSet phldrT="[Text]" custT="1"/>
      <dgm:spPr>
        <a:solidFill>
          <a:srgbClr val="EAEAEB"/>
        </a:solidFill>
        <a:ln>
          <a:solidFill>
            <a:srgbClr val="01415B"/>
          </a:solidFill>
        </a:ln>
      </dgm:spPr>
      <dgm:t>
        <a:bodyPr/>
        <a:lstStyle/>
        <a:p>
          <a:r>
            <a:rPr lang="en-US" sz="1200" dirty="0" smtClean="0">
              <a:solidFill>
                <a:srgbClr val="FFBF0F"/>
              </a:solidFill>
            </a:rPr>
            <a:t>R10 billion</a:t>
          </a:r>
          <a:r>
            <a:rPr lang="en-US" sz="1200" dirty="0" smtClean="0">
              <a:solidFill>
                <a:srgbClr val="01415B"/>
              </a:solidFill>
            </a:rPr>
            <a:t>, ring-fenced, on-balance sheet and available for 5 years or until scheme is exhausted</a:t>
          </a:r>
          <a:endParaRPr lang="en-US" sz="1200" dirty="0">
            <a:solidFill>
              <a:srgbClr val="01415B"/>
            </a:solidFill>
          </a:endParaRPr>
        </a:p>
      </dgm:t>
    </dgm:pt>
    <dgm:pt modelId="{7D7938FA-E723-46B6-86AC-B9E13FBCF781}" type="parTrans" cxnId="{1B6A6A06-3C4D-45CD-A72E-344AE37FA6B4}">
      <dgm:prSet/>
      <dgm:spPr/>
      <dgm:t>
        <a:bodyPr/>
        <a:lstStyle/>
        <a:p>
          <a:endParaRPr lang="en-US"/>
        </a:p>
      </dgm:t>
    </dgm:pt>
    <dgm:pt modelId="{C4F6FB00-EC72-46EC-B557-53E623B38354}" type="sibTrans" cxnId="{1B6A6A06-3C4D-45CD-A72E-344AE37FA6B4}">
      <dgm:prSet/>
      <dgm:spPr/>
      <dgm:t>
        <a:bodyPr/>
        <a:lstStyle/>
        <a:p>
          <a:endParaRPr lang="en-US"/>
        </a:p>
      </dgm:t>
    </dgm:pt>
    <dgm:pt modelId="{8C085ADB-4BC9-472E-A94E-62E90BEB1AD5}">
      <dgm:prSet phldrT="[Text]" custT="1"/>
      <dgm:spPr>
        <a:solidFill>
          <a:srgbClr val="EAEAEB"/>
        </a:solidFill>
        <a:ln>
          <a:solidFill>
            <a:srgbClr val="01415B"/>
          </a:solidFill>
        </a:ln>
      </dgm:spPr>
      <dgm:t>
        <a:bodyPr/>
        <a:lstStyle/>
        <a:p>
          <a:r>
            <a:rPr lang="en-US" sz="1200" dirty="0" smtClean="0">
              <a:solidFill>
                <a:srgbClr val="01415B"/>
              </a:solidFill>
            </a:rPr>
            <a:t>Encourage </a:t>
          </a:r>
          <a:r>
            <a:rPr lang="en-US" sz="1200" dirty="0" smtClean="0">
              <a:solidFill>
                <a:srgbClr val="FFBF0F"/>
              </a:solidFill>
            </a:rPr>
            <a:t>employment creation</a:t>
          </a:r>
          <a:r>
            <a:rPr lang="en-US" sz="1200" dirty="0" smtClean="0">
              <a:solidFill>
                <a:srgbClr val="01415B"/>
              </a:solidFill>
            </a:rPr>
            <a:t>, thereby expanding South African production capacity</a:t>
          </a:r>
        </a:p>
      </dgm:t>
    </dgm:pt>
    <dgm:pt modelId="{10D694FC-8D4C-46DD-A67E-CCF96C7B55DB}" type="parTrans" cxnId="{37AE16DF-17C7-4353-A5BD-9B317553EAF3}">
      <dgm:prSet/>
      <dgm:spPr/>
      <dgm:t>
        <a:bodyPr/>
        <a:lstStyle/>
        <a:p>
          <a:endParaRPr lang="en-US"/>
        </a:p>
      </dgm:t>
    </dgm:pt>
    <dgm:pt modelId="{EAAEEA3F-6844-498F-9A31-5CCED08202B6}" type="sibTrans" cxnId="{37AE16DF-17C7-4353-A5BD-9B317553EAF3}">
      <dgm:prSet/>
      <dgm:spPr/>
      <dgm:t>
        <a:bodyPr/>
        <a:lstStyle/>
        <a:p>
          <a:endParaRPr lang="en-US"/>
        </a:p>
      </dgm:t>
    </dgm:pt>
    <dgm:pt modelId="{8E1FE62C-A9F6-42B7-AF9D-4C38C4FC852D}">
      <dgm:prSet phldrT="[Text]" custT="1"/>
      <dgm:spPr>
        <a:solidFill>
          <a:srgbClr val="EAEAEB"/>
        </a:solidFill>
        <a:ln>
          <a:solidFill>
            <a:srgbClr val="01415B"/>
          </a:solidFill>
        </a:ln>
      </dgm:spPr>
      <dgm:t>
        <a:bodyPr/>
        <a:lstStyle/>
        <a:p>
          <a:r>
            <a:rPr lang="en-US" sz="1200" b="1" dirty="0" smtClean="0">
              <a:solidFill>
                <a:srgbClr val="01415B"/>
              </a:solidFill>
            </a:rPr>
            <a:t>Qualifying Criteria:</a:t>
          </a:r>
        </a:p>
        <a:p>
          <a:r>
            <a:rPr lang="en-US" sz="1200" dirty="0" smtClean="0">
              <a:solidFill>
                <a:srgbClr val="01415B"/>
              </a:solidFill>
            </a:rPr>
            <a:t>- Economic merit</a:t>
          </a:r>
        </a:p>
        <a:p>
          <a:r>
            <a:rPr lang="en-US" sz="1200" dirty="0" smtClean="0">
              <a:solidFill>
                <a:srgbClr val="01415B"/>
              </a:solidFill>
            </a:rPr>
            <a:t>- Cost per permanent job created or saved must </a:t>
          </a:r>
          <a:r>
            <a:rPr lang="en-US" sz="1200" dirty="0" smtClean="0">
              <a:solidFill>
                <a:srgbClr val="FFBF0F"/>
              </a:solidFill>
            </a:rPr>
            <a:t>not exceed R500 000</a:t>
          </a:r>
        </a:p>
        <a:p>
          <a:r>
            <a:rPr lang="en-US" sz="1200" dirty="0" smtClean="0">
              <a:solidFill>
                <a:srgbClr val="01415B"/>
              </a:solidFill>
            </a:rPr>
            <a:t>- </a:t>
          </a:r>
          <a:r>
            <a:rPr lang="en-US" sz="1200" dirty="0" smtClean="0">
              <a:solidFill>
                <a:srgbClr val="FFBF0F"/>
              </a:solidFill>
            </a:rPr>
            <a:t>BBBEE certification</a:t>
          </a:r>
          <a:r>
            <a:rPr lang="en-US" sz="1200" dirty="0" smtClean="0">
              <a:solidFill>
                <a:srgbClr val="01415B"/>
              </a:solidFill>
            </a:rPr>
            <a:t> is required</a:t>
          </a:r>
        </a:p>
        <a:p>
          <a:r>
            <a:rPr lang="en-US" sz="1200" dirty="0" smtClean="0">
              <a:solidFill>
                <a:srgbClr val="01415B"/>
              </a:solidFill>
            </a:rPr>
            <a:t>- Only available to businesses operating in or expanding in South Africa.</a:t>
          </a:r>
          <a:endParaRPr lang="en-US" sz="1200" dirty="0">
            <a:solidFill>
              <a:srgbClr val="01415B"/>
            </a:solidFill>
          </a:endParaRPr>
        </a:p>
      </dgm:t>
    </dgm:pt>
    <dgm:pt modelId="{AB749F19-741B-49EC-AAF0-F8F0700CB4FE}" type="parTrans" cxnId="{0CBB41A3-647D-4379-99AE-01745E78A56A}">
      <dgm:prSet/>
      <dgm:spPr/>
      <dgm:t>
        <a:bodyPr/>
        <a:lstStyle/>
        <a:p>
          <a:endParaRPr lang="en-US"/>
        </a:p>
      </dgm:t>
    </dgm:pt>
    <dgm:pt modelId="{5B0DFCD0-F0CE-44D2-AB4A-30BDEE526198}" type="sibTrans" cxnId="{0CBB41A3-647D-4379-99AE-01745E78A56A}">
      <dgm:prSet/>
      <dgm:spPr/>
      <dgm:t>
        <a:bodyPr/>
        <a:lstStyle/>
        <a:p>
          <a:endParaRPr lang="en-US"/>
        </a:p>
      </dgm:t>
    </dgm:pt>
    <dgm:pt modelId="{9BE8DB0F-0915-451F-AE5B-EACE1B7FDA72}">
      <dgm:prSet phldrT="[Text]" custT="1"/>
      <dgm:spPr>
        <a:solidFill>
          <a:srgbClr val="EAEAEB"/>
        </a:solidFill>
        <a:ln>
          <a:solidFill>
            <a:srgbClr val="01415B"/>
          </a:solidFill>
        </a:ln>
      </dgm:spPr>
      <dgm:t>
        <a:bodyPr/>
        <a:lstStyle/>
        <a:p>
          <a:r>
            <a:rPr lang="en-US" sz="1200" b="1" dirty="0" smtClean="0">
              <a:solidFill>
                <a:srgbClr val="01415B"/>
              </a:solidFill>
              <a:latin typeface="Arial" pitchFamily="34" charset="0"/>
              <a:cs typeface="Arial" pitchFamily="34" charset="0"/>
            </a:rPr>
            <a:t>Funding provided:</a:t>
          </a:r>
        </a:p>
        <a:p>
          <a:r>
            <a:rPr lang="en-US" sz="1200" dirty="0" smtClean="0">
              <a:solidFill>
                <a:srgbClr val="01415B"/>
              </a:solidFill>
              <a:latin typeface="Arial" pitchFamily="34" charset="0"/>
              <a:cs typeface="Arial" pitchFamily="34" charset="0"/>
            </a:rPr>
            <a:t>- Across all IDC mandated sectors</a:t>
          </a:r>
        </a:p>
        <a:p>
          <a:r>
            <a:rPr lang="en-US" sz="1200" dirty="0" smtClean="0">
              <a:solidFill>
                <a:srgbClr val="01415B"/>
              </a:solidFill>
              <a:latin typeface="Arial" pitchFamily="34" charset="0"/>
              <a:cs typeface="Arial" pitchFamily="34" charset="0"/>
            </a:rPr>
            <a:t>- Start-ups and expansions, includes funding for buildings, machinery and working capital</a:t>
          </a:r>
        </a:p>
        <a:p>
          <a:r>
            <a:rPr lang="en-US" sz="1200" dirty="0" smtClean="0">
              <a:solidFill>
                <a:srgbClr val="01415B"/>
              </a:solidFill>
              <a:latin typeface="Arial" pitchFamily="34" charset="0"/>
              <a:cs typeface="Arial" pitchFamily="34" charset="0"/>
            </a:rPr>
            <a:t>- </a:t>
          </a:r>
          <a:r>
            <a:rPr lang="en-US" sz="1200" dirty="0" smtClean="0">
              <a:solidFill>
                <a:srgbClr val="FFBF0F"/>
              </a:solidFill>
              <a:latin typeface="Arial" pitchFamily="34" charset="0"/>
              <a:cs typeface="Arial" pitchFamily="34" charset="0"/>
            </a:rPr>
            <a:t>Minimum of R1 million</a:t>
          </a:r>
          <a:r>
            <a:rPr lang="en-US" sz="1200" dirty="0" smtClean="0">
              <a:solidFill>
                <a:srgbClr val="01415B"/>
              </a:solidFill>
              <a:latin typeface="Arial" pitchFamily="34" charset="0"/>
              <a:cs typeface="Arial" pitchFamily="34" charset="0"/>
            </a:rPr>
            <a:t> with a </a:t>
          </a:r>
          <a:r>
            <a:rPr lang="en-US" sz="1200" dirty="0" smtClean="0">
              <a:solidFill>
                <a:srgbClr val="FFBF0F"/>
              </a:solidFill>
              <a:latin typeface="Arial" pitchFamily="34" charset="0"/>
              <a:cs typeface="Arial" pitchFamily="34" charset="0"/>
            </a:rPr>
            <a:t>maximum of R1 billion</a:t>
          </a:r>
          <a:r>
            <a:rPr lang="en-US" sz="1200" dirty="0" smtClean="0">
              <a:solidFill>
                <a:srgbClr val="01415B"/>
              </a:solidFill>
              <a:latin typeface="Arial" pitchFamily="34" charset="0"/>
              <a:cs typeface="Arial" pitchFamily="34" charset="0"/>
            </a:rPr>
            <a:t> per project</a:t>
          </a:r>
        </a:p>
        <a:p>
          <a:r>
            <a:rPr lang="en-US" sz="1200" dirty="0" smtClean="0">
              <a:solidFill>
                <a:srgbClr val="01415B"/>
              </a:solidFill>
              <a:latin typeface="Arial" pitchFamily="34" charset="0"/>
              <a:cs typeface="Arial" pitchFamily="34" charset="0"/>
            </a:rPr>
            <a:t>- Own contribution will be determined </a:t>
          </a:r>
        </a:p>
        <a:p>
          <a:r>
            <a:rPr lang="en-US" sz="1200" dirty="0" smtClean="0">
              <a:solidFill>
                <a:srgbClr val="01415B"/>
              </a:solidFill>
              <a:latin typeface="Arial" pitchFamily="34" charset="0"/>
              <a:cs typeface="Arial" pitchFamily="34" charset="0"/>
            </a:rPr>
            <a:t>- First draw must occur within 1 year from approval </a:t>
          </a:r>
        </a:p>
        <a:p>
          <a:r>
            <a:rPr lang="en-US" sz="1200" dirty="0" smtClean="0">
              <a:solidFill>
                <a:srgbClr val="01415B"/>
              </a:solidFill>
              <a:latin typeface="Arial" pitchFamily="34" charset="0"/>
              <a:cs typeface="Arial" pitchFamily="34" charset="0"/>
            </a:rPr>
            <a:t>- Pricing - interest rate for loan products will be </a:t>
          </a:r>
          <a:r>
            <a:rPr lang="en-US" sz="1200" dirty="0" smtClean="0">
              <a:solidFill>
                <a:srgbClr val="FFBF0F"/>
              </a:solidFill>
              <a:latin typeface="Arial" pitchFamily="34" charset="0"/>
              <a:cs typeface="Arial" pitchFamily="34" charset="0"/>
            </a:rPr>
            <a:t>Prime less 3% </a:t>
          </a:r>
          <a:r>
            <a:rPr lang="en-US" sz="1200" dirty="0" smtClean="0">
              <a:solidFill>
                <a:srgbClr val="01415B"/>
              </a:solidFill>
              <a:latin typeface="Arial" pitchFamily="34" charset="0"/>
              <a:cs typeface="Arial" pitchFamily="34" charset="0"/>
            </a:rPr>
            <a:t>for 5 years</a:t>
          </a:r>
        </a:p>
        <a:p>
          <a:r>
            <a:rPr lang="en-US" sz="1200" dirty="0" smtClean="0">
              <a:solidFill>
                <a:srgbClr val="01415B"/>
              </a:solidFill>
              <a:latin typeface="Arial" pitchFamily="34" charset="0"/>
              <a:cs typeface="Arial" pitchFamily="34" charset="0"/>
            </a:rPr>
            <a:t>- Rate of return for equities and sharing in the upside will depend on the development impact of the business</a:t>
          </a:r>
        </a:p>
      </dgm:t>
    </dgm:pt>
    <dgm:pt modelId="{8ECED729-EA3F-447C-92F3-E3E03FC8899D}" type="parTrans" cxnId="{24DE5763-EBD6-4FD7-97D7-6B47BCBCBB47}">
      <dgm:prSet/>
      <dgm:spPr/>
      <dgm:t>
        <a:bodyPr/>
        <a:lstStyle/>
        <a:p>
          <a:endParaRPr lang="en-US"/>
        </a:p>
      </dgm:t>
    </dgm:pt>
    <dgm:pt modelId="{DDF33ECC-9885-4955-9135-10FEA29174F9}" type="sibTrans" cxnId="{24DE5763-EBD6-4FD7-97D7-6B47BCBCBB47}">
      <dgm:prSet/>
      <dgm:spPr/>
      <dgm:t>
        <a:bodyPr/>
        <a:lstStyle/>
        <a:p>
          <a:endParaRPr lang="en-US"/>
        </a:p>
      </dgm:t>
    </dgm:pt>
    <dgm:pt modelId="{DE46431F-9DC8-4EB7-A039-6EEC7330C623}" type="pres">
      <dgm:prSet presAssocID="{27A26299-3C50-416F-8905-A3D50DB22D3D}" presName="linear" presStyleCnt="0">
        <dgm:presLayoutVars>
          <dgm:animLvl val="lvl"/>
          <dgm:resizeHandles val="exact"/>
        </dgm:presLayoutVars>
      </dgm:prSet>
      <dgm:spPr/>
      <dgm:t>
        <a:bodyPr/>
        <a:lstStyle/>
        <a:p>
          <a:endParaRPr lang="en-US"/>
        </a:p>
      </dgm:t>
    </dgm:pt>
    <dgm:pt modelId="{A7CF8B50-0FA6-4B7F-9343-B5A88DFCC28B}" type="pres">
      <dgm:prSet presAssocID="{5CBD586D-B266-47C9-A3BB-26F64AA35EFD}" presName="parentText" presStyleLbl="node1" presStyleIdx="0" presStyleCnt="5" custScaleX="92924" custScaleY="31541" custLinFactY="-7603" custLinFactNeighborY="-100000">
        <dgm:presLayoutVars>
          <dgm:chMax val="0"/>
          <dgm:bulletEnabled val="1"/>
        </dgm:presLayoutVars>
      </dgm:prSet>
      <dgm:spPr/>
      <dgm:t>
        <a:bodyPr/>
        <a:lstStyle/>
        <a:p>
          <a:endParaRPr lang="en-US"/>
        </a:p>
      </dgm:t>
    </dgm:pt>
    <dgm:pt modelId="{8379AFE9-5AAA-4331-B926-E9FBD6E37411}" type="pres">
      <dgm:prSet presAssocID="{F39A2265-56EB-46B9-B01A-E2908E779DF6}" presName="spacer" presStyleCnt="0"/>
      <dgm:spPr/>
    </dgm:pt>
    <dgm:pt modelId="{C7F6EB20-A9D8-48A4-B84F-194AFF98E2D4}" type="pres">
      <dgm:prSet presAssocID="{2E6F7091-CCF0-4476-8960-3CC6554F8CFB}" presName="parentText" presStyleLbl="node1" presStyleIdx="1" presStyleCnt="5" custScaleX="92924" custScaleY="29159" custLinFactNeighborY="-50881">
        <dgm:presLayoutVars>
          <dgm:chMax val="0"/>
          <dgm:bulletEnabled val="1"/>
        </dgm:presLayoutVars>
      </dgm:prSet>
      <dgm:spPr/>
      <dgm:t>
        <a:bodyPr/>
        <a:lstStyle/>
        <a:p>
          <a:endParaRPr lang="en-US"/>
        </a:p>
      </dgm:t>
    </dgm:pt>
    <dgm:pt modelId="{281E1897-EEED-4C7D-922A-A763855AD013}" type="pres">
      <dgm:prSet presAssocID="{C4F6FB00-EC72-46EC-B557-53E623B38354}" presName="spacer" presStyleCnt="0"/>
      <dgm:spPr/>
    </dgm:pt>
    <dgm:pt modelId="{F9289E85-E306-4C8C-A9EE-55184978D5FC}" type="pres">
      <dgm:prSet presAssocID="{8C085ADB-4BC9-472E-A94E-62E90BEB1AD5}" presName="parentText" presStyleLbl="node1" presStyleIdx="2" presStyleCnt="5" custScaleX="92924" custScaleY="24094" custLinFactNeighborY="30947">
        <dgm:presLayoutVars>
          <dgm:chMax val="0"/>
          <dgm:bulletEnabled val="1"/>
        </dgm:presLayoutVars>
      </dgm:prSet>
      <dgm:spPr/>
      <dgm:t>
        <a:bodyPr/>
        <a:lstStyle/>
        <a:p>
          <a:endParaRPr lang="en-US"/>
        </a:p>
      </dgm:t>
    </dgm:pt>
    <dgm:pt modelId="{EC261114-C2BB-4152-84E9-85B2BA1323FC}" type="pres">
      <dgm:prSet presAssocID="{EAAEEA3F-6844-498F-9A31-5CCED08202B6}" presName="spacer" presStyleCnt="0"/>
      <dgm:spPr/>
    </dgm:pt>
    <dgm:pt modelId="{57678771-9C9E-43E2-9FBA-84B2F8773AD8}" type="pres">
      <dgm:prSet presAssocID="{8E1FE62C-A9F6-42B7-AF9D-4C38C4FC852D}" presName="parentText" presStyleLbl="node1" presStyleIdx="3" presStyleCnt="5" custScaleX="92924" custScaleY="60700" custLinFactNeighborY="78368">
        <dgm:presLayoutVars>
          <dgm:chMax val="0"/>
          <dgm:bulletEnabled val="1"/>
        </dgm:presLayoutVars>
      </dgm:prSet>
      <dgm:spPr/>
      <dgm:t>
        <a:bodyPr/>
        <a:lstStyle/>
        <a:p>
          <a:endParaRPr lang="en-US"/>
        </a:p>
      </dgm:t>
    </dgm:pt>
    <dgm:pt modelId="{F3950456-E08C-47F9-ABDE-D55EE3A99A12}" type="pres">
      <dgm:prSet presAssocID="{5B0DFCD0-F0CE-44D2-AB4A-30BDEE526198}" presName="spacer" presStyleCnt="0"/>
      <dgm:spPr/>
    </dgm:pt>
    <dgm:pt modelId="{60C42BB9-6F75-4CF6-ACEC-3E99E0A88B4F}" type="pres">
      <dgm:prSet presAssocID="{9BE8DB0F-0915-451F-AE5B-EACE1B7FDA72}" presName="parentText" presStyleLbl="node1" presStyleIdx="4" presStyleCnt="5" custScaleX="92924" custScaleY="106267" custLinFactY="7717" custLinFactNeighborY="100000">
        <dgm:presLayoutVars>
          <dgm:chMax val="0"/>
          <dgm:bulletEnabled val="1"/>
        </dgm:presLayoutVars>
      </dgm:prSet>
      <dgm:spPr/>
      <dgm:t>
        <a:bodyPr/>
        <a:lstStyle/>
        <a:p>
          <a:endParaRPr lang="en-US"/>
        </a:p>
      </dgm:t>
    </dgm:pt>
  </dgm:ptLst>
  <dgm:cxnLst>
    <dgm:cxn modelId="{22928E10-BCA9-46B8-84B1-B98411B6F6E5}" srcId="{27A26299-3C50-416F-8905-A3D50DB22D3D}" destId="{5CBD586D-B266-47C9-A3BB-26F64AA35EFD}" srcOrd="0" destOrd="0" parTransId="{F7E471E5-F888-4462-BF21-01B90F730D26}" sibTransId="{F39A2265-56EB-46B9-B01A-E2908E779DF6}"/>
    <dgm:cxn modelId="{1B6A6A06-3C4D-45CD-A72E-344AE37FA6B4}" srcId="{27A26299-3C50-416F-8905-A3D50DB22D3D}" destId="{2E6F7091-CCF0-4476-8960-3CC6554F8CFB}" srcOrd="1" destOrd="0" parTransId="{7D7938FA-E723-46B6-86AC-B9E13FBCF781}" sibTransId="{C4F6FB00-EC72-46EC-B557-53E623B38354}"/>
    <dgm:cxn modelId="{A5183D3B-0A35-428A-A9B6-21260A3C5015}" type="presOf" srcId="{27A26299-3C50-416F-8905-A3D50DB22D3D}" destId="{DE46431F-9DC8-4EB7-A039-6EEC7330C623}" srcOrd="0" destOrd="0" presId="urn:microsoft.com/office/officeart/2005/8/layout/vList2"/>
    <dgm:cxn modelId="{37AE16DF-17C7-4353-A5BD-9B317553EAF3}" srcId="{27A26299-3C50-416F-8905-A3D50DB22D3D}" destId="{8C085ADB-4BC9-472E-A94E-62E90BEB1AD5}" srcOrd="2" destOrd="0" parTransId="{10D694FC-8D4C-46DD-A67E-CCF96C7B55DB}" sibTransId="{EAAEEA3F-6844-498F-9A31-5CCED08202B6}"/>
    <dgm:cxn modelId="{907EAEBA-92DB-4ED8-9751-D95676E682E3}" type="presOf" srcId="{2E6F7091-CCF0-4476-8960-3CC6554F8CFB}" destId="{C7F6EB20-A9D8-48A4-B84F-194AFF98E2D4}" srcOrd="0" destOrd="0" presId="urn:microsoft.com/office/officeart/2005/8/layout/vList2"/>
    <dgm:cxn modelId="{B240EC0D-35A5-41D8-914A-832FD377E21D}" type="presOf" srcId="{5CBD586D-B266-47C9-A3BB-26F64AA35EFD}" destId="{A7CF8B50-0FA6-4B7F-9343-B5A88DFCC28B}" srcOrd="0" destOrd="0" presId="urn:microsoft.com/office/officeart/2005/8/layout/vList2"/>
    <dgm:cxn modelId="{24DE5763-EBD6-4FD7-97D7-6B47BCBCBB47}" srcId="{27A26299-3C50-416F-8905-A3D50DB22D3D}" destId="{9BE8DB0F-0915-451F-AE5B-EACE1B7FDA72}" srcOrd="4" destOrd="0" parTransId="{8ECED729-EA3F-447C-92F3-E3E03FC8899D}" sibTransId="{DDF33ECC-9885-4955-9135-10FEA29174F9}"/>
    <dgm:cxn modelId="{CA40EE54-F9A6-428C-9237-2F23529C166C}" type="presOf" srcId="{8C085ADB-4BC9-472E-A94E-62E90BEB1AD5}" destId="{F9289E85-E306-4C8C-A9EE-55184978D5FC}" srcOrd="0" destOrd="0" presId="urn:microsoft.com/office/officeart/2005/8/layout/vList2"/>
    <dgm:cxn modelId="{747D3C43-D5F9-4BB5-A324-0C2AC6F59D61}" type="presOf" srcId="{8E1FE62C-A9F6-42B7-AF9D-4C38C4FC852D}" destId="{57678771-9C9E-43E2-9FBA-84B2F8773AD8}" srcOrd="0" destOrd="0" presId="urn:microsoft.com/office/officeart/2005/8/layout/vList2"/>
    <dgm:cxn modelId="{9282EE81-CBF6-4A8E-85A7-855E92BE7E27}" type="presOf" srcId="{9BE8DB0F-0915-451F-AE5B-EACE1B7FDA72}" destId="{60C42BB9-6F75-4CF6-ACEC-3E99E0A88B4F}" srcOrd="0" destOrd="0" presId="urn:microsoft.com/office/officeart/2005/8/layout/vList2"/>
    <dgm:cxn modelId="{0CBB41A3-647D-4379-99AE-01745E78A56A}" srcId="{27A26299-3C50-416F-8905-A3D50DB22D3D}" destId="{8E1FE62C-A9F6-42B7-AF9D-4C38C4FC852D}" srcOrd="3" destOrd="0" parTransId="{AB749F19-741B-49EC-AAF0-F8F0700CB4FE}" sibTransId="{5B0DFCD0-F0CE-44D2-AB4A-30BDEE526198}"/>
    <dgm:cxn modelId="{F19C19F4-5B3A-422F-8A05-569F1311EF3F}" type="presParOf" srcId="{DE46431F-9DC8-4EB7-A039-6EEC7330C623}" destId="{A7CF8B50-0FA6-4B7F-9343-B5A88DFCC28B}" srcOrd="0" destOrd="0" presId="urn:microsoft.com/office/officeart/2005/8/layout/vList2"/>
    <dgm:cxn modelId="{EE6F6F31-18A2-4599-8BA3-F4B5C109A9A4}" type="presParOf" srcId="{DE46431F-9DC8-4EB7-A039-6EEC7330C623}" destId="{8379AFE9-5AAA-4331-B926-E9FBD6E37411}" srcOrd="1" destOrd="0" presId="urn:microsoft.com/office/officeart/2005/8/layout/vList2"/>
    <dgm:cxn modelId="{4559109E-DD49-4350-B711-855CEDD99AFA}" type="presParOf" srcId="{DE46431F-9DC8-4EB7-A039-6EEC7330C623}" destId="{C7F6EB20-A9D8-48A4-B84F-194AFF98E2D4}" srcOrd="2" destOrd="0" presId="urn:microsoft.com/office/officeart/2005/8/layout/vList2"/>
    <dgm:cxn modelId="{EB1F1D9F-B20D-4AC3-8665-460897F3ED2B}" type="presParOf" srcId="{DE46431F-9DC8-4EB7-A039-6EEC7330C623}" destId="{281E1897-EEED-4C7D-922A-A763855AD013}" srcOrd="3" destOrd="0" presId="urn:microsoft.com/office/officeart/2005/8/layout/vList2"/>
    <dgm:cxn modelId="{CBB9D126-D88C-4D3B-942A-1CF1FC2D2406}" type="presParOf" srcId="{DE46431F-9DC8-4EB7-A039-6EEC7330C623}" destId="{F9289E85-E306-4C8C-A9EE-55184978D5FC}" srcOrd="4" destOrd="0" presId="urn:microsoft.com/office/officeart/2005/8/layout/vList2"/>
    <dgm:cxn modelId="{FB558904-30BB-4AC2-BD50-F49C938F7E0C}" type="presParOf" srcId="{DE46431F-9DC8-4EB7-A039-6EEC7330C623}" destId="{EC261114-C2BB-4152-84E9-85B2BA1323FC}" srcOrd="5" destOrd="0" presId="urn:microsoft.com/office/officeart/2005/8/layout/vList2"/>
    <dgm:cxn modelId="{A8AA4C66-40BA-42AD-8198-D0362BABCC6F}" type="presParOf" srcId="{DE46431F-9DC8-4EB7-A039-6EEC7330C623}" destId="{57678771-9C9E-43E2-9FBA-84B2F8773AD8}" srcOrd="6" destOrd="0" presId="urn:microsoft.com/office/officeart/2005/8/layout/vList2"/>
    <dgm:cxn modelId="{51913C72-C73F-4A48-B0C8-C2732C867CF3}" type="presParOf" srcId="{DE46431F-9DC8-4EB7-A039-6EEC7330C623}" destId="{F3950456-E08C-47F9-ABDE-D55EE3A99A12}" srcOrd="7" destOrd="0" presId="urn:microsoft.com/office/officeart/2005/8/layout/vList2"/>
    <dgm:cxn modelId="{7EFC5B93-4F0A-48A9-ADB0-1D5EE7DF7EC2}" type="presParOf" srcId="{DE46431F-9DC8-4EB7-A039-6EEC7330C623}" destId="{60C42BB9-6F75-4CF6-ACEC-3E99E0A88B4F}"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7A26299-3C50-416F-8905-A3D50DB22D3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D586D-B266-47C9-A3BB-26F64AA35EFD}">
      <dgm:prSet phldrT="[Text]" custT="1"/>
      <dgm:spPr>
        <a:solidFill>
          <a:srgbClr val="EAEAEB"/>
        </a:solidFill>
        <a:ln>
          <a:solidFill>
            <a:srgbClr val="01415B"/>
          </a:solidFill>
        </a:ln>
      </dgm:spPr>
      <dgm:t>
        <a:bodyPr/>
        <a:lstStyle/>
        <a:p>
          <a:pPr algn="ctr"/>
          <a:r>
            <a:rPr lang="en-US" sz="2800" dirty="0" smtClean="0">
              <a:solidFill>
                <a:srgbClr val="C3261F"/>
              </a:solidFill>
            </a:rPr>
            <a:t>UIF Scheme</a:t>
          </a:r>
          <a:endParaRPr lang="en-US" sz="2800" dirty="0">
            <a:solidFill>
              <a:srgbClr val="C3261F"/>
            </a:solidFill>
          </a:endParaRPr>
        </a:p>
      </dgm:t>
    </dgm:pt>
    <dgm:pt modelId="{F7E471E5-F888-4462-BF21-01B90F730D26}" type="parTrans" cxnId="{22928E10-BCA9-46B8-84B1-B98411B6F6E5}">
      <dgm:prSet/>
      <dgm:spPr/>
      <dgm:t>
        <a:bodyPr/>
        <a:lstStyle/>
        <a:p>
          <a:endParaRPr lang="en-US"/>
        </a:p>
      </dgm:t>
    </dgm:pt>
    <dgm:pt modelId="{F39A2265-56EB-46B9-B01A-E2908E779DF6}" type="sibTrans" cxnId="{22928E10-BCA9-46B8-84B1-B98411B6F6E5}">
      <dgm:prSet/>
      <dgm:spPr/>
      <dgm:t>
        <a:bodyPr/>
        <a:lstStyle/>
        <a:p>
          <a:endParaRPr lang="en-US"/>
        </a:p>
      </dgm:t>
    </dgm:pt>
    <dgm:pt modelId="{2E6F7091-CCF0-4476-8960-3CC6554F8CFB}">
      <dgm:prSet phldrT="[Text]" custT="1"/>
      <dgm:spPr>
        <a:solidFill>
          <a:srgbClr val="EAEAEB"/>
        </a:solidFill>
        <a:ln>
          <a:solidFill>
            <a:srgbClr val="01415B"/>
          </a:solidFill>
        </a:ln>
      </dgm:spPr>
      <dgm:t>
        <a:bodyPr/>
        <a:lstStyle/>
        <a:p>
          <a:r>
            <a:rPr lang="en-US" sz="1200" dirty="0" smtClean="0">
              <a:solidFill>
                <a:srgbClr val="01415B"/>
              </a:solidFill>
            </a:rPr>
            <a:t>A </a:t>
          </a:r>
          <a:r>
            <a:rPr lang="en-US" sz="1200" dirty="0" smtClean="0">
              <a:solidFill>
                <a:srgbClr val="FFBF0F"/>
              </a:solidFill>
            </a:rPr>
            <a:t>R2 billion unsecured 5-year</a:t>
          </a:r>
          <a:r>
            <a:rPr lang="en-US" sz="1200" dirty="0" smtClean="0">
              <a:solidFill>
                <a:srgbClr val="01415B"/>
              </a:solidFill>
            </a:rPr>
            <a:t> listed private placement bond subscribed by the Unemployment Insurance Fund</a:t>
          </a:r>
        </a:p>
      </dgm:t>
    </dgm:pt>
    <dgm:pt modelId="{7D7938FA-E723-46B6-86AC-B9E13FBCF781}" type="parTrans" cxnId="{1B6A6A06-3C4D-45CD-A72E-344AE37FA6B4}">
      <dgm:prSet/>
      <dgm:spPr/>
      <dgm:t>
        <a:bodyPr/>
        <a:lstStyle/>
        <a:p>
          <a:endParaRPr lang="en-US"/>
        </a:p>
      </dgm:t>
    </dgm:pt>
    <dgm:pt modelId="{C4F6FB00-EC72-46EC-B557-53E623B38354}" type="sibTrans" cxnId="{1B6A6A06-3C4D-45CD-A72E-344AE37FA6B4}">
      <dgm:prSet/>
      <dgm:spPr/>
      <dgm:t>
        <a:bodyPr/>
        <a:lstStyle/>
        <a:p>
          <a:endParaRPr lang="en-US"/>
        </a:p>
      </dgm:t>
    </dgm:pt>
    <dgm:pt modelId="{8C085ADB-4BC9-472E-A94E-62E90BEB1AD5}">
      <dgm:prSet phldrT="[Text]" custT="1"/>
      <dgm:spPr>
        <a:solidFill>
          <a:srgbClr val="EAEAEB"/>
        </a:solidFill>
        <a:ln>
          <a:solidFill>
            <a:srgbClr val="01415B"/>
          </a:solidFill>
        </a:ln>
      </dgm:spPr>
      <dgm:t>
        <a:bodyPr/>
        <a:lstStyle/>
        <a:p>
          <a:r>
            <a:rPr lang="en-US" sz="1200" dirty="0" smtClean="0">
              <a:solidFill>
                <a:srgbClr val="01415B"/>
              </a:solidFill>
            </a:rPr>
            <a:t>To contribute towards </a:t>
          </a:r>
          <a:r>
            <a:rPr lang="en-US" sz="1200" dirty="0" smtClean="0">
              <a:solidFill>
                <a:srgbClr val="FFBF0F"/>
              </a:solidFill>
            </a:rPr>
            <a:t>sustainable job creation and retention </a:t>
          </a:r>
          <a:r>
            <a:rPr lang="en-US" sz="1200" dirty="0" smtClean="0">
              <a:solidFill>
                <a:srgbClr val="01415B"/>
              </a:solidFill>
            </a:rPr>
            <a:t>by supporting job creating transactions while providing concessionary funding</a:t>
          </a:r>
        </a:p>
      </dgm:t>
    </dgm:pt>
    <dgm:pt modelId="{10D694FC-8D4C-46DD-A67E-CCF96C7B55DB}" type="parTrans" cxnId="{37AE16DF-17C7-4353-A5BD-9B317553EAF3}">
      <dgm:prSet/>
      <dgm:spPr/>
      <dgm:t>
        <a:bodyPr/>
        <a:lstStyle/>
        <a:p>
          <a:endParaRPr lang="en-US"/>
        </a:p>
      </dgm:t>
    </dgm:pt>
    <dgm:pt modelId="{EAAEEA3F-6844-498F-9A31-5CCED08202B6}" type="sibTrans" cxnId="{37AE16DF-17C7-4353-A5BD-9B317553EAF3}">
      <dgm:prSet/>
      <dgm:spPr/>
      <dgm:t>
        <a:bodyPr/>
        <a:lstStyle/>
        <a:p>
          <a:endParaRPr lang="en-US"/>
        </a:p>
      </dgm:t>
    </dgm:pt>
    <dgm:pt modelId="{8E1FE62C-A9F6-42B7-AF9D-4C38C4FC852D}">
      <dgm:prSet phldrT="[Text]" custT="1"/>
      <dgm:spPr>
        <a:solidFill>
          <a:srgbClr val="EAEAEB"/>
        </a:solidFill>
        <a:ln>
          <a:solidFill>
            <a:srgbClr val="01415B"/>
          </a:solidFill>
        </a:ln>
      </dgm:spPr>
      <dgm:t>
        <a:bodyPr/>
        <a:lstStyle/>
        <a:p>
          <a:r>
            <a:rPr lang="en-US" sz="1200" b="1" dirty="0" smtClean="0">
              <a:solidFill>
                <a:srgbClr val="01415B"/>
              </a:solidFill>
            </a:rPr>
            <a:t>Qualifying Criteria:</a:t>
          </a:r>
        </a:p>
        <a:p>
          <a:r>
            <a:rPr lang="en-US" sz="1200" dirty="0" smtClean="0">
              <a:solidFill>
                <a:srgbClr val="01415B"/>
              </a:solidFill>
            </a:rPr>
            <a:t>- Economic merit</a:t>
          </a:r>
        </a:p>
        <a:p>
          <a:r>
            <a:rPr lang="en-US" sz="1200" dirty="0" smtClean="0">
              <a:solidFill>
                <a:srgbClr val="01415B"/>
              </a:solidFill>
            </a:rPr>
            <a:t>- Cost per permanent job created or saved must </a:t>
          </a:r>
          <a:r>
            <a:rPr lang="en-US" sz="1200" dirty="0" smtClean="0">
              <a:solidFill>
                <a:srgbClr val="FFBF0F"/>
              </a:solidFill>
            </a:rPr>
            <a:t>not exceed R450 000</a:t>
          </a:r>
        </a:p>
        <a:p>
          <a:r>
            <a:rPr lang="en-US" sz="1200" dirty="0" smtClean="0">
              <a:solidFill>
                <a:srgbClr val="01415B"/>
              </a:solidFill>
            </a:rPr>
            <a:t>- Only available to businesses operating in or expanding in South Africa.</a:t>
          </a:r>
          <a:endParaRPr lang="en-US" sz="1200" dirty="0">
            <a:solidFill>
              <a:srgbClr val="01415B"/>
            </a:solidFill>
          </a:endParaRPr>
        </a:p>
      </dgm:t>
    </dgm:pt>
    <dgm:pt modelId="{AB749F19-741B-49EC-AAF0-F8F0700CB4FE}" type="parTrans" cxnId="{0CBB41A3-647D-4379-99AE-01745E78A56A}">
      <dgm:prSet/>
      <dgm:spPr/>
      <dgm:t>
        <a:bodyPr/>
        <a:lstStyle/>
        <a:p>
          <a:endParaRPr lang="en-US"/>
        </a:p>
      </dgm:t>
    </dgm:pt>
    <dgm:pt modelId="{5B0DFCD0-F0CE-44D2-AB4A-30BDEE526198}" type="sibTrans" cxnId="{0CBB41A3-647D-4379-99AE-01745E78A56A}">
      <dgm:prSet/>
      <dgm:spPr/>
      <dgm:t>
        <a:bodyPr/>
        <a:lstStyle/>
        <a:p>
          <a:endParaRPr lang="en-US"/>
        </a:p>
      </dgm:t>
    </dgm:pt>
    <dgm:pt modelId="{9BE8DB0F-0915-451F-AE5B-EACE1B7FDA72}">
      <dgm:prSet phldrT="[Text]" custT="1"/>
      <dgm:spPr>
        <a:solidFill>
          <a:srgbClr val="EAEAEB"/>
        </a:solidFill>
        <a:ln>
          <a:solidFill>
            <a:srgbClr val="01415B"/>
          </a:solidFill>
        </a:ln>
      </dgm:spPr>
      <dgm:t>
        <a:bodyPr/>
        <a:lstStyle/>
        <a:p>
          <a:r>
            <a:rPr lang="en-US" sz="1200" b="1" dirty="0" smtClean="0">
              <a:solidFill>
                <a:srgbClr val="01415B"/>
              </a:solidFill>
              <a:latin typeface="Arial" pitchFamily="34" charset="0"/>
              <a:cs typeface="Arial" pitchFamily="34" charset="0"/>
            </a:rPr>
            <a:t>Funding provided:</a:t>
          </a:r>
        </a:p>
        <a:p>
          <a:r>
            <a:rPr lang="en-US" sz="1200" dirty="0" smtClean="0">
              <a:solidFill>
                <a:srgbClr val="01415B"/>
              </a:solidFill>
              <a:latin typeface="Arial" pitchFamily="34" charset="0"/>
              <a:cs typeface="Arial" pitchFamily="34" charset="0"/>
            </a:rPr>
            <a:t>- Across all IDC mandated sectors</a:t>
          </a:r>
        </a:p>
        <a:p>
          <a:r>
            <a:rPr lang="en-US" sz="1200" dirty="0" smtClean="0">
              <a:solidFill>
                <a:srgbClr val="01415B"/>
              </a:solidFill>
              <a:latin typeface="Arial" pitchFamily="34" charset="0"/>
              <a:cs typeface="Arial" pitchFamily="34" charset="0"/>
            </a:rPr>
            <a:t>- Start-ups and expansions, includes funding for buildings, machinery and working capital</a:t>
          </a:r>
        </a:p>
        <a:p>
          <a:r>
            <a:rPr lang="en-US" sz="1200" dirty="0" smtClean="0">
              <a:solidFill>
                <a:srgbClr val="01415B"/>
              </a:solidFill>
              <a:latin typeface="Arial" pitchFamily="34" charset="0"/>
              <a:cs typeface="Arial" pitchFamily="34" charset="0"/>
            </a:rPr>
            <a:t>- </a:t>
          </a:r>
          <a:r>
            <a:rPr lang="en-US" sz="1200" dirty="0" smtClean="0">
              <a:solidFill>
                <a:srgbClr val="FFBF0F"/>
              </a:solidFill>
              <a:latin typeface="Arial" pitchFamily="34" charset="0"/>
              <a:cs typeface="Arial" pitchFamily="34" charset="0"/>
            </a:rPr>
            <a:t>Minimum of R1 million</a:t>
          </a:r>
          <a:r>
            <a:rPr lang="en-US" sz="1200" dirty="0" smtClean="0">
              <a:solidFill>
                <a:srgbClr val="01415B"/>
              </a:solidFill>
              <a:latin typeface="Arial" pitchFamily="34" charset="0"/>
              <a:cs typeface="Arial" pitchFamily="34" charset="0"/>
            </a:rPr>
            <a:t> with a </a:t>
          </a:r>
          <a:r>
            <a:rPr lang="en-US" sz="1200" dirty="0" smtClean="0">
              <a:solidFill>
                <a:srgbClr val="FFBF0F"/>
              </a:solidFill>
              <a:latin typeface="Arial" pitchFamily="34" charset="0"/>
              <a:cs typeface="Arial" pitchFamily="34" charset="0"/>
            </a:rPr>
            <a:t>maximum of R100 million </a:t>
          </a:r>
          <a:r>
            <a:rPr lang="en-US" sz="1200" dirty="0" smtClean="0">
              <a:solidFill>
                <a:srgbClr val="01415B"/>
              </a:solidFill>
              <a:latin typeface="Arial" pitchFamily="34" charset="0"/>
              <a:cs typeface="Arial" pitchFamily="34" charset="0"/>
            </a:rPr>
            <a:t>per project</a:t>
          </a:r>
        </a:p>
        <a:p>
          <a:r>
            <a:rPr lang="en-US" sz="1200" dirty="0" smtClean="0">
              <a:solidFill>
                <a:srgbClr val="01415B"/>
              </a:solidFill>
              <a:latin typeface="Arial" pitchFamily="34" charset="0"/>
              <a:cs typeface="Arial" pitchFamily="34" charset="0"/>
            </a:rPr>
            <a:t>- Own contribution will be determined </a:t>
          </a:r>
        </a:p>
        <a:p>
          <a:r>
            <a:rPr lang="en-US" sz="1200" dirty="0" smtClean="0">
              <a:solidFill>
                <a:srgbClr val="01415B"/>
              </a:solidFill>
              <a:latin typeface="Arial" pitchFamily="34" charset="0"/>
              <a:cs typeface="Arial" pitchFamily="34" charset="0"/>
            </a:rPr>
            <a:t>- First draw must occur within 7 months from approval </a:t>
          </a:r>
        </a:p>
        <a:p>
          <a:r>
            <a:rPr lang="en-US" sz="1200" dirty="0" smtClean="0">
              <a:solidFill>
                <a:srgbClr val="FFC000"/>
              </a:solidFill>
              <a:latin typeface="Arial" pitchFamily="34" charset="0"/>
              <a:cs typeface="Arial" pitchFamily="34" charset="0"/>
            </a:rPr>
            <a:t>- Interest </a:t>
          </a:r>
          <a:r>
            <a:rPr lang="en-US" sz="1200" dirty="0" smtClean="0">
              <a:solidFill>
                <a:srgbClr val="FFBF0F"/>
              </a:solidFill>
              <a:latin typeface="Arial" pitchFamily="34" charset="0"/>
              <a:cs typeface="Arial" pitchFamily="34" charset="0"/>
            </a:rPr>
            <a:t>rates </a:t>
          </a:r>
          <a:r>
            <a:rPr lang="en-US" sz="1200" dirty="0" smtClean="0">
              <a:solidFill>
                <a:srgbClr val="01415B"/>
              </a:solidFill>
              <a:latin typeface="Arial" pitchFamily="34" charset="0"/>
              <a:cs typeface="Arial" pitchFamily="34" charset="0"/>
            </a:rPr>
            <a:t>between </a:t>
          </a:r>
          <a:r>
            <a:rPr lang="en-US" sz="1200" dirty="0" smtClean="0">
              <a:solidFill>
                <a:srgbClr val="FFBF0F"/>
              </a:solidFill>
              <a:latin typeface="Arial" pitchFamily="34" charset="0"/>
              <a:cs typeface="Arial" pitchFamily="34" charset="0"/>
            </a:rPr>
            <a:t>7.0% - 10.0% fixed</a:t>
          </a:r>
          <a:r>
            <a:rPr lang="en-US" sz="1200" dirty="0" smtClean="0">
              <a:solidFill>
                <a:srgbClr val="01415B"/>
              </a:solidFill>
              <a:latin typeface="Arial" pitchFamily="34" charset="0"/>
              <a:cs typeface="Arial" pitchFamily="34" charset="0"/>
            </a:rPr>
            <a:t>, based on the risk and developmental impact in the transaction</a:t>
          </a:r>
        </a:p>
      </dgm:t>
    </dgm:pt>
    <dgm:pt modelId="{8ECED729-EA3F-447C-92F3-E3E03FC8899D}" type="parTrans" cxnId="{24DE5763-EBD6-4FD7-97D7-6B47BCBCBB47}">
      <dgm:prSet/>
      <dgm:spPr/>
      <dgm:t>
        <a:bodyPr/>
        <a:lstStyle/>
        <a:p>
          <a:endParaRPr lang="en-US"/>
        </a:p>
      </dgm:t>
    </dgm:pt>
    <dgm:pt modelId="{DDF33ECC-9885-4955-9135-10FEA29174F9}" type="sibTrans" cxnId="{24DE5763-EBD6-4FD7-97D7-6B47BCBCBB47}">
      <dgm:prSet/>
      <dgm:spPr/>
      <dgm:t>
        <a:bodyPr/>
        <a:lstStyle/>
        <a:p>
          <a:endParaRPr lang="en-US"/>
        </a:p>
      </dgm:t>
    </dgm:pt>
    <dgm:pt modelId="{DE46431F-9DC8-4EB7-A039-6EEC7330C623}" type="pres">
      <dgm:prSet presAssocID="{27A26299-3C50-416F-8905-A3D50DB22D3D}" presName="linear" presStyleCnt="0">
        <dgm:presLayoutVars>
          <dgm:animLvl val="lvl"/>
          <dgm:resizeHandles val="exact"/>
        </dgm:presLayoutVars>
      </dgm:prSet>
      <dgm:spPr/>
      <dgm:t>
        <a:bodyPr/>
        <a:lstStyle/>
        <a:p>
          <a:endParaRPr lang="en-US"/>
        </a:p>
      </dgm:t>
    </dgm:pt>
    <dgm:pt modelId="{A7CF8B50-0FA6-4B7F-9343-B5A88DFCC28B}" type="pres">
      <dgm:prSet presAssocID="{5CBD586D-B266-47C9-A3BB-26F64AA35EFD}" presName="parentText" presStyleLbl="node1" presStyleIdx="0" presStyleCnt="5" custScaleX="92924" custScaleY="47139" custLinFactY="-7603" custLinFactNeighborY="-100000">
        <dgm:presLayoutVars>
          <dgm:chMax val="0"/>
          <dgm:bulletEnabled val="1"/>
        </dgm:presLayoutVars>
      </dgm:prSet>
      <dgm:spPr/>
      <dgm:t>
        <a:bodyPr/>
        <a:lstStyle/>
        <a:p>
          <a:endParaRPr lang="en-US"/>
        </a:p>
      </dgm:t>
    </dgm:pt>
    <dgm:pt modelId="{8379AFE9-5AAA-4331-B926-E9FBD6E37411}" type="pres">
      <dgm:prSet presAssocID="{F39A2265-56EB-46B9-B01A-E2908E779DF6}" presName="spacer" presStyleCnt="0"/>
      <dgm:spPr/>
    </dgm:pt>
    <dgm:pt modelId="{C7F6EB20-A9D8-48A4-B84F-194AFF98E2D4}" type="pres">
      <dgm:prSet presAssocID="{2E6F7091-CCF0-4476-8960-3CC6554F8CFB}" presName="parentText" presStyleLbl="node1" presStyleIdx="1" presStyleCnt="5" custScaleX="92924" custScaleY="29159" custLinFactNeighborY="-28012">
        <dgm:presLayoutVars>
          <dgm:chMax val="0"/>
          <dgm:bulletEnabled val="1"/>
        </dgm:presLayoutVars>
      </dgm:prSet>
      <dgm:spPr/>
      <dgm:t>
        <a:bodyPr/>
        <a:lstStyle/>
        <a:p>
          <a:endParaRPr lang="en-US"/>
        </a:p>
      </dgm:t>
    </dgm:pt>
    <dgm:pt modelId="{281E1897-EEED-4C7D-922A-A763855AD013}" type="pres">
      <dgm:prSet presAssocID="{C4F6FB00-EC72-46EC-B557-53E623B38354}" presName="spacer" presStyleCnt="0"/>
      <dgm:spPr/>
    </dgm:pt>
    <dgm:pt modelId="{F9289E85-E306-4C8C-A9EE-55184978D5FC}" type="pres">
      <dgm:prSet presAssocID="{8C085ADB-4BC9-472E-A94E-62E90BEB1AD5}" presName="parentText" presStyleLbl="node1" presStyleIdx="2" presStyleCnt="5" custScaleX="92924" custScaleY="24094" custLinFactNeighborY="8249">
        <dgm:presLayoutVars>
          <dgm:chMax val="0"/>
          <dgm:bulletEnabled val="1"/>
        </dgm:presLayoutVars>
      </dgm:prSet>
      <dgm:spPr/>
      <dgm:t>
        <a:bodyPr/>
        <a:lstStyle/>
        <a:p>
          <a:endParaRPr lang="en-US"/>
        </a:p>
      </dgm:t>
    </dgm:pt>
    <dgm:pt modelId="{EC261114-C2BB-4152-84E9-85B2BA1323FC}" type="pres">
      <dgm:prSet presAssocID="{EAAEEA3F-6844-498F-9A31-5CCED08202B6}" presName="spacer" presStyleCnt="0"/>
      <dgm:spPr/>
    </dgm:pt>
    <dgm:pt modelId="{57678771-9C9E-43E2-9FBA-84B2F8773AD8}" type="pres">
      <dgm:prSet presAssocID="{8E1FE62C-A9F6-42B7-AF9D-4C38C4FC852D}" presName="parentText" presStyleLbl="node1" presStyleIdx="3" presStyleCnt="5" custScaleX="92924" custScaleY="60700" custLinFactNeighborY="29879">
        <dgm:presLayoutVars>
          <dgm:chMax val="0"/>
          <dgm:bulletEnabled val="1"/>
        </dgm:presLayoutVars>
      </dgm:prSet>
      <dgm:spPr/>
      <dgm:t>
        <a:bodyPr/>
        <a:lstStyle/>
        <a:p>
          <a:endParaRPr lang="en-US"/>
        </a:p>
      </dgm:t>
    </dgm:pt>
    <dgm:pt modelId="{F3950456-E08C-47F9-ABDE-D55EE3A99A12}" type="pres">
      <dgm:prSet presAssocID="{5B0DFCD0-F0CE-44D2-AB4A-30BDEE526198}" presName="spacer" presStyleCnt="0"/>
      <dgm:spPr/>
    </dgm:pt>
    <dgm:pt modelId="{60C42BB9-6F75-4CF6-ACEC-3E99E0A88B4F}" type="pres">
      <dgm:prSet presAssocID="{9BE8DB0F-0915-451F-AE5B-EACE1B7FDA72}" presName="parentText" presStyleLbl="node1" presStyleIdx="4" presStyleCnt="5" custScaleX="92924" custScaleY="108991" custLinFactY="7717" custLinFactNeighborY="100000">
        <dgm:presLayoutVars>
          <dgm:chMax val="0"/>
          <dgm:bulletEnabled val="1"/>
        </dgm:presLayoutVars>
      </dgm:prSet>
      <dgm:spPr/>
      <dgm:t>
        <a:bodyPr/>
        <a:lstStyle/>
        <a:p>
          <a:endParaRPr lang="en-US"/>
        </a:p>
      </dgm:t>
    </dgm:pt>
  </dgm:ptLst>
  <dgm:cxnLst>
    <dgm:cxn modelId="{22928E10-BCA9-46B8-84B1-B98411B6F6E5}" srcId="{27A26299-3C50-416F-8905-A3D50DB22D3D}" destId="{5CBD586D-B266-47C9-A3BB-26F64AA35EFD}" srcOrd="0" destOrd="0" parTransId="{F7E471E5-F888-4462-BF21-01B90F730D26}" sibTransId="{F39A2265-56EB-46B9-B01A-E2908E779DF6}"/>
    <dgm:cxn modelId="{1B6A6A06-3C4D-45CD-A72E-344AE37FA6B4}" srcId="{27A26299-3C50-416F-8905-A3D50DB22D3D}" destId="{2E6F7091-CCF0-4476-8960-3CC6554F8CFB}" srcOrd="1" destOrd="0" parTransId="{7D7938FA-E723-46B6-86AC-B9E13FBCF781}" sibTransId="{C4F6FB00-EC72-46EC-B557-53E623B38354}"/>
    <dgm:cxn modelId="{37AE16DF-17C7-4353-A5BD-9B317553EAF3}" srcId="{27A26299-3C50-416F-8905-A3D50DB22D3D}" destId="{8C085ADB-4BC9-472E-A94E-62E90BEB1AD5}" srcOrd="2" destOrd="0" parTransId="{10D694FC-8D4C-46DD-A67E-CCF96C7B55DB}" sibTransId="{EAAEEA3F-6844-498F-9A31-5CCED08202B6}"/>
    <dgm:cxn modelId="{24DE5763-EBD6-4FD7-97D7-6B47BCBCBB47}" srcId="{27A26299-3C50-416F-8905-A3D50DB22D3D}" destId="{9BE8DB0F-0915-451F-AE5B-EACE1B7FDA72}" srcOrd="4" destOrd="0" parTransId="{8ECED729-EA3F-447C-92F3-E3E03FC8899D}" sibTransId="{DDF33ECC-9885-4955-9135-10FEA29174F9}"/>
    <dgm:cxn modelId="{59890D75-875D-4595-B60C-ECD40ACCE539}" type="presOf" srcId="{5CBD586D-B266-47C9-A3BB-26F64AA35EFD}" destId="{A7CF8B50-0FA6-4B7F-9343-B5A88DFCC28B}" srcOrd="0" destOrd="0" presId="urn:microsoft.com/office/officeart/2005/8/layout/vList2"/>
    <dgm:cxn modelId="{DC727DED-E50D-42A8-B0F2-4019409A9934}" type="presOf" srcId="{8E1FE62C-A9F6-42B7-AF9D-4C38C4FC852D}" destId="{57678771-9C9E-43E2-9FBA-84B2F8773AD8}" srcOrd="0" destOrd="0" presId="urn:microsoft.com/office/officeart/2005/8/layout/vList2"/>
    <dgm:cxn modelId="{82F2A044-6E8B-4150-A333-9F4D8C961E4F}" type="presOf" srcId="{2E6F7091-CCF0-4476-8960-3CC6554F8CFB}" destId="{C7F6EB20-A9D8-48A4-B84F-194AFF98E2D4}" srcOrd="0" destOrd="0" presId="urn:microsoft.com/office/officeart/2005/8/layout/vList2"/>
    <dgm:cxn modelId="{34CEA97A-3A61-4A6F-A1C2-4559A18FFD79}" type="presOf" srcId="{9BE8DB0F-0915-451F-AE5B-EACE1B7FDA72}" destId="{60C42BB9-6F75-4CF6-ACEC-3E99E0A88B4F}" srcOrd="0" destOrd="0" presId="urn:microsoft.com/office/officeart/2005/8/layout/vList2"/>
    <dgm:cxn modelId="{3534F600-C59C-42BF-B8AE-EFDD83E7F371}" type="presOf" srcId="{8C085ADB-4BC9-472E-A94E-62E90BEB1AD5}" destId="{F9289E85-E306-4C8C-A9EE-55184978D5FC}" srcOrd="0" destOrd="0" presId="urn:microsoft.com/office/officeart/2005/8/layout/vList2"/>
    <dgm:cxn modelId="{A6865664-9806-4B42-9542-DF474529F7B8}" type="presOf" srcId="{27A26299-3C50-416F-8905-A3D50DB22D3D}" destId="{DE46431F-9DC8-4EB7-A039-6EEC7330C623}" srcOrd="0" destOrd="0" presId="urn:microsoft.com/office/officeart/2005/8/layout/vList2"/>
    <dgm:cxn modelId="{0CBB41A3-647D-4379-99AE-01745E78A56A}" srcId="{27A26299-3C50-416F-8905-A3D50DB22D3D}" destId="{8E1FE62C-A9F6-42B7-AF9D-4C38C4FC852D}" srcOrd="3" destOrd="0" parTransId="{AB749F19-741B-49EC-AAF0-F8F0700CB4FE}" sibTransId="{5B0DFCD0-F0CE-44D2-AB4A-30BDEE526198}"/>
    <dgm:cxn modelId="{22B628C0-A9B2-4762-BBBB-9CC9C7AD2B13}" type="presParOf" srcId="{DE46431F-9DC8-4EB7-A039-6EEC7330C623}" destId="{A7CF8B50-0FA6-4B7F-9343-B5A88DFCC28B}" srcOrd="0" destOrd="0" presId="urn:microsoft.com/office/officeart/2005/8/layout/vList2"/>
    <dgm:cxn modelId="{6F69E85D-0229-4004-9C68-996EBCA2BB14}" type="presParOf" srcId="{DE46431F-9DC8-4EB7-A039-6EEC7330C623}" destId="{8379AFE9-5AAA-4331-B926-E9FBD6E37411}" srcOrd="1" destOrd="0" presId="urn:microsoft.com/office/officeart/2005/8/layout/vList2"/>
    <dgm:cxn modelId="{C860BECE-F5EF-4499-9576-73D167134966}" type="presParOf" srcId="{DE46431F-9DC8-4EB7-A039-6EEC7330C623}" destId="{C7F6EB20-A9D8-48A4-B84F-194AFF98E2D4}" srcOrd="2" destOrd="0" presId="urn:microsoft.com/office/officeart/2005/8/layout/vList2"/>
    <dgm:cxn modelId="{881D6D19-2DC0-4700-A8E5-C3C792B5CAB8}" type="presParOf" srcId="{DE46431F-9DC8-4EB7-A039-6EEC7330C623}" destId="{281E1897-EEED-4C7D-922A-A763855AD013}" srcOrd="3" destOrd="0" presId="urn:microsoft.com/office/officeart/2005/8/layout/vList2"/>
    <dgm:cxn modelId="{7ABAACA3-47EB-47D8-8363-A7166B81E36F}" type="presParOf" srcId="{DE46431F-9DC8-4EB7-A039-6EEC7330C623}" destId="{F9289E85-E306-4C8C-A9EE-55184978D5FC}" srcOrd="4" destOrd="0" presId="urn:microsoft.com/office/officeart/2005/8/layout/vList2"/>
    <dgm:cxn modelId="{5E3C3E9D-EB92-4266-BAE8-63F2DBA7C3DA}" type="presParOf" srcId="{DE46431F-9DC8-4EB7-A039-6EEC7330C623}" destId="{EC261114-C2BB-4152-84E9-85B2BA1323FC}" srcOrd="5" destOrd="0" presId="urn:microsoft.com/office/officeart/2005/8/layout/vList2"/>
    <dgm:cxn modelId="{0EBF97CA-444E-4ADD-B87D-4C1864AF7BDE}" type="presParOf" srcId="{DE46431F-9DC8-4EB7-A039-6EEC7330C623}" destId="{57678771-9C9E-43E2-9FBA-84B2F8773AD8}" srcOrd="6" destOrd="0" presId="urn:microsoft.com/office/officeart/2005/8/layout/vList2"/>
    <dgm:cxn modelId="{5D233D50-38BB-4B68-B9A5-844319309F40}" type="presParOf" srcId="{DE46431F-9DC8-4EB7-A039-6EEC7330C623}" destId="{F3950456-E08C-47F9-ABDE-D55EE3A99A12}" srcOrd="7" destOrd="0" presId="urn:microsoft.com/office/officeart/2005/8/layout/vList2"/>
    <dgm:cxn modelId="{BA6967FD-7E66-4F3D-A6EB-D37A27E3B39A}" type="presParOf" srcId="{DE46431F-9DC8-4EB7-A039-6EEC7330C623}" destId="{60C42BB9-6F75-4CF6-ACEC-3E99E0A88B4F}"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7A26299-3C50-416F-8905-A3D50DB22D3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5CBD586D-B266-47C9-A3BB-26F64AA35EFD}">
      <dgm:prSet phldrT="[Text]" custT="1"/>
      <dgm:spPr>
        <a:solidFill>
          <a:srgbClr val="EAEAEB"/>
        </a:solidFill>
        <a:ln>
          <a:solidFill>
            <a:srgbClr val="01415B"/>
          </a:solidFill>
        </a:ln>
      </dgm:spPr>
      <dgm:t>
        <a:bodyPr/>
        <a:lstStyle/>
        <a:p>
          <a:pPr algn="ctr"/>
          <a:r>
            <a:rPr lang="en-US" sz="2800" dirty="0" smtClean="0">
              <a:solidFill>
                <a:srgbClr val="C3261F"/>
              </a:solidFill>
            </a:rPr>
            <a:t>Manufacturing Competitiveness Enhancement Programme (MCEP)</a:t>
          </a:r>
          <a:endParaRPr lang="en-US" sz="2800" dirty="0">
            <a:solidFill>
              <a:srgbClr val="C3261F"/>
            </a:solidFill>
          </a:endParaRPr>
        </a:p>
      </dgm:t>
    </dgm:pt>
    <dgm:pt modelId="{F7E471E5-F888-4462-BF21-01B90F730D26}" type="parTrans" cxnId="{22928E10-BCA9-46B8-84B1-B98411B6F6E5}">
      <dgm:prSet/>
      <dgm:spPr/>
      <dgm:t>
        <a:bodyPr/>
        <a:lstStyle/>
        <a:p>
          <a:endParaRPr lang="en-US"/>
        </a:p>
      </dgm:t>
    </dgm:pt>
    <dgm:pt modelId="{F39A2265-56EB-46B9-B01A-E2908E779DF6}" type="sibTrans" cxnId="{22928E10-BCA9-46B8-84B1-B98411B6F6E5}">
      <dgm:prSet/>
      <dgm:spPr/>
      <dgm:t>
        <a:bodyPr/>
        <a:lstStyle/>
        <a:p>
          <a:endParaRPr lang="en-US"/>
        </a:p>
      </dgm:t>
    </dgm:pt>
    <dgm:pt modelId="{2E6F7091-CCF0-4476-8960-3CC6554F8CFB}">
      <dgm:prSet phldrT="[Text]" custT="1"/>
      <dgm:spPr>
        <a:solidFill>
          <a:srgbClr val="EAEAEB"/>
        </a:solidFill>
        <a:ln>
          <a:solidFill>
            <a:srgbClr val="01415B"/>
          </a:solidFill>
        </a:ln>
      </dgm:spPr>
      <dgm:t>
        <a:bodyPr/>
        <a:lstStyle/>
        <a:p>
          <a:r>
            <a:rPr lang="en-US" sz="1200" dirty="0" smtClean="0">
              <a:solidFill>
                <a:srgbClr val="01415B"/>
              </a:solidFill>
            </a:rPr>
            <a:t>New suite of </a:t>
          </a:r>
          <a:r>
            <a:rPr lang="en-US" sz="1200" dirty="0" smtClean="0">
              <a:solidFill>
                <a:srgbClr val="FFBF0F"/>
              </a:solidFill>
            </a:rPr>
            <a:t>incentives</a:t>
          </a:r>
          <a:r>
            <a:rPr lang="en-US" sz="1200" dirty="0" smtClean="0">
              <a:solidFill>
                <a:srgbClr val="01415B"/>
              </a:solidFill>
            </a:rPr>
            <a:t> for </a:t>
          </a:r>
          <a:r>
            <a:rPr lang="en-US" sz="1200" dirty="0" smtClean="0">
              <a:solidFill>
                <a:srgbClr val="FFBF0F"/>
              </a:solidFill>
            </a:rPr>
            <a:t>existing</a:t>
          </a:r>
          <a:r>
            <a:rPr lang="en-US" sz="1200" dirty="0" smtClean="0">
              <a:solidFill>
                <a:srgbClr val="01415B"/>
              </a:solidFill>
            </a:rPr>
            <a:t> manufacturers to </a:t>
          </a:r>
          <a:r>
            <a:rPr lang="en-US" sz="1200" dirty="0" smtClean="0">
              <a:solidFill>
                <a:srgbClr val="FFBF0F"/>
              </a:solidFill>
            </a:rPr>
            <a:t>promote competitiveness </a:t>
          </a:r>
          <a:r>
            <a:rPr lang="en-US" sz="1200" dirty="0" smtClean="0">
              <a:solidFill>
                <a:srgbClr val="01415B"/>
              </a:solidFill>
            </a:rPr>
            <a:t>in the manufacturing arena and </a:t>
          </a:r>
          <a:r>
            <a:rPr lang="en-US" sz="1200" dirty="0" smtClean="0">
              <a:solidFill>
                <a:srgbClr val="FFBF0F"/>
              </a:solidFill>
            </a:rPr>
            <a:t>ensure job retention</a:t>
          </a:r>
          <a:r>
            <a:rPr lang="en-US" sz="1200" dirty="0" smtClean="0">
              <a:solidFill>
                <a:srgbClr val="01415B"/>
              </a:solidFill>
            </a:rPr>
            <a:t> in this sector </a:t>
          </a:r>
        </a:p>
      </dgm:t>
    </dgm:pt>
    <dgm:pt modelId="{7D7938FA-E723-46B6-86AC-B9E13FBCF781}" type="parTrans" cxnId="{1B6A6A06-3C4D-45CD-A72E-344AE37FA6B4}">
      <dgm:prSet/>
      <dgm:spPr/>
      <dgm:t>
        <a:bodyPr/>
        <a:lstStyle/>
        <a:p>
          <a:endParaRPr lang="en-US"/>
        </a:p>
      </dgm:t>
    </dgm:pt>
    <dgm:pt modelId="{C4F6FB00-EC72-46EC-B557-53E623B38354}" type="sibTrans" cxnId="{1B6A6A06-3C4D-45CD-A72E-344AE37FA6B4}">
      <dgm:prSet/>
      <dgm:spPr/>
      <dgm:t>
        <a:bodyPr/>
        <a:lstStyle/>
        <a:p>
          <a:endParaRPr lang="en-US"/>
        </a:p>
      </dgm:t>
    </dgm:pt>
    <dgm:pt modelId="{8C085ADB-4BC9-472E-A94E-62E90BEB1AD5}">
      <dgm:prSet phldrT="[Text]" custT="1"/>
      <dgm:spPr>
        <a:solidFill>
          <a:srgbClr val="EAEAEB"/>
        </a:solidFill>
        <a:ln>
          <a:solidFill>
            <a:srgbClr val="01415B"/>
          </a:solidFill>
        </a:ln>
      </dgm:spPr>
      <dgm:t>
        <a:bodyPr/>
        <a:lstStyle/>
        <a:p>
          <a:r>
            <a:rPr lang="en-US" sz="1200" b="1" dirty="0" smtClean="0">
              <a:solidFill>
                <a:srgbClr val="01415B"/>
              </a:solidFill>
            </a:rPr>
            <a:t>Consists of:</a:t>
          </a:r>
        </a:p>
        <a:p>
          <a:r>
            <a:rPr lang="en-US" sz="1200" dirty="0" smtClean="0">
              <a:solidFill>
                <a:srgbClr val="01415B"/>
              </a:solidFill>
            </a:rPr>
            <a:t>- Industrial </a:t>
          </a:r>
          <a:r>
            <a:rPr lang="en-US" sz="1200" dirty="0" smtClean="0">
              <a:solidFill>
                <a:srgbClr val="FFBF0F"/>
              </a:solidFill>
            </a:rPr>
            <a:t>financing loan facilities</a:t>
          </a:r>
          <a:r>
            <a:rPr lang="en-US" sz="1200" dirty="0" smtClean="0">
              <a:solidFill>
                <a:srgbClr val="01415B"/>
              </a:solidFill>
            </a:rPr>
            <a:t> managed by the IDC; and,</a:t>
          </a:r>
        </a:p>
        <a:p>
          <a:r>
            <a:rPr lang="en-US" sz="1200" dirty="0" smtClean="0">
              <a:solidFill>
                <a:srgbClr val="01415B"/>
              </a:solidFill>
            </a:rPr>
            <a:t>- Production </a:t>
          </a:r>
          <a:r>
            <a:rPr lang="en-US" sz="1200" dirty="0" smtClean="0">
              <a:solidFill>
                <a:srgbClr val="FFBF0F"/>
              </a:solidFill>
            </a:rPr>
            <a:t>incentive grants </a:t>
          </a:r>
          <a:r>
            <a:rPr lang="en-US" sz="1200" dirty="0" smtClean="0">
              <a:solidFill>
                <a:srgbClr val="01415B"/>
              </a:solidFill>
            </a:rPr>
            <a:t>administered by the Department of Trade and Industry.</a:t>
          </a:r>
        </a:p>
      </dgm:t>
    </dgm:pt>
    <dgm:pt modelId="{10D694FC-8D4C-46DD-A67E-CCF96C7B55DB}" type="parTrans" cxnId="{37AE16DF-17C7-4353-A5BD-9B317553EAF3}">
      <dgm:prSet/>
      <dgm:spPr/>
      <dgm:t>
        <a:bodyPr/>
        <a:lstStyle/>
        <a:p>
          <a:endParaRPr lang="en-US"/>
        </a:p>
      </dgm:t>
    </dgm:pt>
    <dgm:pt modelId="{EAAEEA3F-6844-498F-9A31-5CCED08202B6}" type="sibTrans" cxnId="{37AE16DF-17C7-4353-A5BD-9B317553EAF3}">
      <dgm:prSet/>
      <dgm:spPr/>
      <dgm:t>
        <a:bodyPr/>
        <a:lstStyle/>
        <a:p>
          <a:endParaRPr lang="en-US"/>
        </a:p>
      </dgm:t>
    </dgm:pt>
    <dgm:pt modelId="{8E1FE62C-A9F6-42B7-AF9D-4C38C4FC852D}">
      <dgm:prSet phldrT="[Text]" custT="1"/>
      <dgm:spPr>
        <a:solidFill>
          <a:srgbClr val="EAEAEB"/>
        </a:solidFill>
        <a:ln>
          <a:solidFill>
            <a:srgbClr val="01415B"/>
          </a:solidFill>
        </a:ln>
      </dgm:spPr>
      <dgm:t>
        <a:bodyPr/>
        <a:lstStyle/>
        <a:p>
          <a:r>
            <a:rPr lang="en-US" sz="1200" b="1" dirty="0" smtClean="0">
              <a:solidFill>
                <a:srgbClr val="01415B"/>
              </a:solidFill>
            </a:rPr>
            <a:t>Qualifying Criteria:</a:t>
          </a:r>
        </a:p>
        <a:p>
          <a:r>
            <a:rPr lang="en-US" sz="1200" dirty="0" smtClean="0">
              <a:solidFill>
                <a:srgbClr val="01415B"/>
              </a:solidFill>
            </a:rPr>
            <a:t>- Economic merit</a:t>
          </a:r>
        </a:p>
      </dgm:t>
    </dgm:pt>
    <dgm:pt modelId="{AB749F19-741B-49EC-AAF0-F8F0700CB4FE}" type="parTrans" cxnId="{0CBB41A3-647D-4379-99AE-01745E78A56A}">
      <dgm:prSet/>
      <dgm:spPr/>
      <dgm:t>
        <a:bodyPr/>
        <a:lstStyle/>
        <a:p>
          <a:endParaRPr lang="en-US"/>
        </a:p>
      </dgm:t>
    </dgm:pt>
    <dgm:pt modelId="{5B0DFCD0-F0CE-44D2-AB4A-30BDEE526198}" type="sibTrans" cxnId="{0CBB41A3-647D-4379-99AE-01745E78A56A}">
      <dgm:prSet/>
      <dgm:spPr/>
      <dgm:t>
        <a:bodyPr/>
        <a:lstStyle/>
        <a:p>
          <a:endParaRPr lang="en-US"/>
        </a:p>
      </dgm:t>
    </dgm:pt>
    <dgm:pt modelId="{9BE8DB0F-0915-451F-AE5B-EACE1B7FDA72}">
      <dgm:prSet phldrT="[Text]" custT="1"/>
      <dgm:spPr>
        <a:solidFill>
          <a:srgbClr val="EAEAEB"/>
        </a:solidFill>
        <a:ln>
          <a:solidFill>
            <a:srgbClr val="01415B"/>
          </a:solidFill>
        </a:ln>
      </dgm:spPr>
      <dgm:t>
        <a:bodyPr/>
        <a:lstStyle/>
        <a:p>
          <a:r>
            <a:rPr lang="en-US" sz="1200" b="1" dirty="0" smtClean="0">
              <a:solidFill>
                <a:srgbClr val="01415B"/>
              </a:solidFill>
              <a:latin typeface="Arial" pitchFamily="34" charset="0"/>
              <a:cs typeface="Arial" pitchFamily="34" charset="0"/>
            </a:rPr>
            <a:t>Funding provided:</a:t>
          </a:r>
        </a:p>
        <a:p>
          <a:r>
            <a:rPr lang="en-US" sz="1200" dirty="0" smtClean="0">
              <a:solidFill>
                <a:srgbClr val="01415B"/>
              </a:solidFill>
              <a:latin typeface="Arial" pitchFamily="34" charset="0"/>
              <a:cs typeface="Arial" pitchFamily="34" charset="0"/>
            </a:rPr>
            <a:t>- </a:t>
          </a:r>
          <a:r>
            <a:rPr lang="en-US" sz="1200" dirty="0" smtClean="0">
              <a:solidFill>
                <a:srgbClr val="FFBF0F"/>
              </a:solidFill>
              <a:latin typeface="Arial" pitchFamily="34" charset="0"/>
              <a:cs typeface="Arial" pitchFamily="34" charset="0"/>
            </a:rPr>
            <a:t>South African-registered entities </a:t>
          </a:r>
          <a:r>
            <a:rPr lang="en-US" sz="1200" dirty="0" smtClean="0">
              <a:solidFill>
                <a:srgbClr val="01415B"/>
              </a:solidFill>
              <a:latin typeface="Arial" pitchFamily="34" charset="0"/>
              <a:cs typeface="Arial" pitchFamily="34" charset="0"/>
            </a:rPr>
            <a:t>with existing manufacturing operations </a:t>
          </a:r>
        </a:p>
        <a:p>
          <a:r>
            <a:rPr lang="en-US" sz="1200" dirty="0" smtClean="0">
              <a:solidFill>
                <a:srgbClr val="01415B"/>
              </a:solidFill>
              <a:latin typeface="Arial" pitchFamily="34" charset="0"/>
              <a:cs typeface="Arial" pitchFamily="34" charset="0"/>
            </a:rPr>
            <a:t>- </a:t>
          </a:r>
          <a:r>
            <a:rPr lang="en-US" sz="1200" dirty="0" smtClean="0">
              <a:solidFill>
                <a:srgbClr val="FFBF0F"/>
              </a:solidFill>
              <a:latin typeface="Arial" pitchFamily="34" charset="0"/>
              <a:cs typeface="Arial" pitchFamily="34" charset="0"/>
            </a:rPr>
            <a:t>Manufacturing operations </a:t>
          </a:r>
          <a:r>
            <a:rPr lang="en-US" sz="1200" dirty="0" smtClean="0">
              <a:solidFill>
                <a:srgbClr val="01415B"/>
              </a:solidFill>
              <a:latin typeface="Arial" pitchFamily="34" charset="0"/>
              <a:cs typeface="Arial" pitchFamily="34" charset="0"/>
            </a:rPr>
            <a:t>engaged in manufacturing, engineering services and conformity assessment services  </a:t>
          </a:r>
        </a:p>
        <a:p>
          <a:r>
            <a:rPr lang="en-US" sz="1200" dirty="0" smtClean="0">
              <a:solidFill>
                <a:srgbClr val="01415B"/>
              </a:solidFill>
              <a:latin typeface="Arial" pitchFamily="34" charset="0"/>
              <a:cs typeface="Arial" pitchFamily="34" charset="0"/>
            </a:rPr>
            <a:t>  that support manufacturing</a:t>
          </a:r>
        </a:p>
        <a:p>
          <a:r>
            <a:rPr lang="en-US" sz="1200" dirty="0" smtClean="0">
              <a:solidFill>
                <a:srgbClr val="01415B"/>
              </a:solidFill>
              <a:latin typeface="Arial" pitchFamily="34" charset="0"/>
              <a:cs typeface="Arial" pitchFamily="34" charset="0"/>
            </a:rPr>
            <a:t>- </a:t>
          </a:r>
          <a:r>
            <a:rPr lang="en-US" sz="1200" dirty="0" smtClean="0">
              <a:solidFill>
                <a:srgbClr val="FFBF0F"/>
              </a:solidFill>
              <a:latin typeface="Arial" pitchFamily="34" charset="0"/>
              <a:cs typeface="Arial" pitchFamily="34" charset="0"/>
            </a:rPr>
            <a:t>Working capital facility </a:t>
          </a:r>
          <a:r>
            <a:rPr lang="en-US" sz="1200" dirty="0" smtClean="0">
              <a:solidFill>
                <a:srgbClr val="01415B"/>
              </a:solidFill>
              <a:latin typeface="Arial" pitchFamily="34" charset="0"/>
              <a:cs typeface="Arial" pitchFamily="34" charset="0"/>
            </a:rPr>
            <a:t>of up to </a:t>
          </a:r>
          <a:r>
            <a:rPr lang="en-US" sz="1200" dirty="0" smtClean="0">
              <a:solidFill>
                <a:srgbClr val="FFBF0F"/>
              </a:solidFill>
              <a:latin typeface="Arial" pitchFamily="34" charset="0"/>
              <a:cs typeface="Arial" pitchFamily="34" charset="0"/>
            </a:rPr>
            <a:t>R50 million</a:t>
          </a:r>
          <a:r>
            <a:rPr lang="en-US" sz="1200" dirty="0" smtClean="0">
              <a:solidFill>
                <a:srgbClr val="01415B"/>
              </a:solidFill>
              <a:latin typeface="Arial" pitchFamily="34" charset="0"/>
              <a:cs typeface="Arial" pitchFamily="34" charset="0"/>
            </a:rPr>
            <a:t>, over a term of up to </a:t>
          </a:r>
          <a:r>
            <a:rPr lang="en-US" sz="1200" dirty="0" smtClean="0">
              <a:solidFill>
                <a:srgbClr val="FFBF0F"/>
              </a:solidFill>
              <a:latin typeface="Arial" pitchFamily="34" charset="0"/>
              <a:cs typeface="Arial" pitchFamily="34" charset="0"/>
            </a:rPr>
            <a:t>four years</a:t>
          </a:r>
          <a:r>
            <a:rPr lang="en-US" sz="1200" dirty="0" smtClean="0">
              <a:solidFill>
                <a:srgbClr val="01415B"/>
              </a:solidFill>
              <a:latin typeface="Arial" pitchFamily="34" charset="0"/>
              <a:cs typeface="Arial" pitchFamily="34" charset="0"/>
            </a:rPr>
            <a:t>, at </a:t>
          </a:r>
          <a:r>
            <a:rPr lang="en-US" sz="1200" dirty="0" smtClean="0">
              <a:solidFill>
                <a:srgbClr val="FFBF0F"/>
              </a:solidFill>
              <a:latin typeface="Arial" pitchFamily="34" charset="0"/>
              <a:cs typeface="Arial" pitchFamily="34" charset="0"/>
            </a:rPr>
            <a:t>4% interest</a:t>
          </a:r>
        </a:p>
        <a:p>
          <a:r>
            <a:rPr lang="en-US" sz="1200" dirty="0" smtClean="0">
              <a:solidFill>
                <a:srgbClr val="01415B"/>
              </a:solidFill>
              <a:latin typeface="Arial" pitchFamily="34" charset="0"/>
              <a:cs typeface="Arial" pitchFamily="34" charset="0"/>
            </a:rPr>
            <a:t>- Own contribution will be determined </a:t>
          </a:r>
        </a:p>
        <a:p>
          <a:r>
            <a:rPr lang="en-US" sz="1200" dirty="0" smtClean="0">
              <a:solidFill>
                <a:srgbClr val="01415B"/>
              </a:solidFill>
              <a:latin typeface="Arial" pitchFamily="34" charset="0"/>
              <a:cs typeface="Arial" pitchFamily="34" charset="0"/>
            </a:rPr>
            <a:t>- First draw must occur within 7 months from approval </a:t>
          </a:r>
        </a:p>
      </dgm:t>
    </dgm:pt>
    <dgm:pt modelId="{8ECED729-EA3F-447C-92F3-E3E03FC8899D}" type="parTrans" cxnId="{24DE5763-EBD6-4FD7-97D7-6B47BCBCBB47}">
      <dgm:prSet/>
      <dgm:spPr/>
      <dgm:t>
        <a:bodyPr/>
        <a:lstStyle/>
        <a:p>
          <a:endParaRPr lang="en-US"/>
        </a:p>
      </dgm:t>
    </dgm:pt>
    <dgm:pt modelId="{DDF33ECC-9885-4955-9135-10FEA29174F9}" type="sibTrans" cxnId="{24DE5763-EBD6-4FD7-97D7-6B47BCBCBB47}">
      <dgm:prSet/>
      <dgm:spPr/>
      <dgm:t>
        <a:bodyPr/>
        <a:lstStyle/>
        <a:p>
          <a:endParaRPr lang="en-US"/>
        </a:p>
      </dgm:t>
    </dgm:pt>
    <dgm:pt modelId="{DE46431F-9DC8-4EB7-A039-6EEC7330C623}" type="pres">
      <dgm:prSet presAssocID="{27A26299-3C50-416F-8905-A3D50DB22D3D}" presName="linear" presStyleCnt="0">
        <dgm:presLayoutVars>
          <dgm:animLvl val="lvl"/>
          <dgm:resizeHandles val="exact"/>
        </dgm:presLayoutVars>
      </dgm:prSet>
      <dgm:spPr/>
      <dgm:t>
        <a:bodyPr/>
        <a:lstStyle/>
        <a:p>
          <a:endParaRPr lang="en-US"/>
        </a:p>
      </dgm:t>
    </dgm:pt>
    <dgm:pt modelId="{A7CF8B50-0FA6-4B7F-9343-B5A88DFCC28B}" type="pres">
      <dgm:prSet presAssocID="{5CBD586D-B266-47C9-A3BB-26F64AA35EFD}" presName="parentText" presStyleLbl="node1" presStyleIdx="0" presStyleCnt="5" custScaleX="92924" custScaleY="56342" custLinFactY="-7603" custLinFactNeighborY="-100000">
        <dgm:presLayoutVars>
          <dgm:chMax val="0"/>
          <dgm:bulletEnabled val="1"/>
        </dgm:presLayoutVars>
      </dgm:prSet>
      <dgm:spPr/>
      <dgm:t>
        <a:bodyPr/>
        <a:lstStyle/>
        <a:p>
          <a:endParaRPr lang="en-US"/>
        </a:p>
      </dgm:t>
    </dgm:pt>
    <dgm:pt modelId="{8379AFE9-5AAA-4331-B926-E9FBD6E37411}" type="pres">
      <dgm:prSet presAssocID="{F39A2265-56EB-46B9-B01A-E2908E779DF6}" presName="spacer" presStyleCnt="0"/>
      <dgm:spPr/>
    </dgm:pt>
    <dgm:pt modelId="{C7F6EB20-A9D8-48A4-B84F-194AFF98E2D4}" type="pres">
      <dgm:prSet presAssocID="{2E6F7091-CCF0-4476-8960-3CC6554F8CFB}" presName="parentText" presStyleLbl="node1" presStyleIdx="1" presStyleCnt="5" custScaleX="92924" custScaleY="45069" custLinFactNeighborY="-11995">
        <dgm:presLayoutVars>
          <dgm:chMax val="0"/>
          <dgm:bulletEnabled val="1"/>
        </dgm:presLayoutVars>
      </dgm:prSet>
      <dgm:spPr/>
      <dgm:t>
        <a:bodyPr/>
        <a:lstStyle/>
        <a:p>
          <a:endParaRPr lang="en-US"/>
        </a:p>
      </dgm:t>
    </dgm:pt>
    <dgm:pt modelId="{281E1897-EEED-4C7D-922A-A763855AD013}" type="pres">
      <dgm:prSet presAssocID="{C4F6FB00-EC72-46EC-B557-53E623B38354}" presName="spacer" presStyleCnt="0"/>
      <dgm:spPr/>
    </dgm:pt>
    <dgm:pt modelId="{F9289E85-E306-4C8C-A9EE-55184978D5FC}" type="pres">
      <dgm:prSet presAssocID="{8C085ADB-4BC9-472E-A94E-62E90BEB1AD5}" presName="parentText" presStyleLbl="node1" presStyleIdx="2" presStyleCnt="5" custScaleX="92924" custScaleY="59531" custLinFactNeighborY="-32351">
        <dgm:presLayoutVars>
          <dgm:chMax val="0"/>
          <dgm:bulletEnabled val="1"/>
        </dgm:presLayoutVars>
      </dgm:prSet>
      <dgm:spPr/>
      <dgm:t>
        <a:bodyPr/>
        <a:lstStyle/>
        <a:p>
          <a:endParaRPr lang="en-US"/>
        </a:p>
      </dgm:t>
    </dgm:pt>
    <dgm:pt modelId="{EC261114-C2BB-4152-84E9-85B2BA1323FC}" type="pres">
      <dgm:prSet presAssocID="{EAAEEA3F-6844-498F-9A31-5CCED08202B6}" presName="spacer" presStyleCnt="0"/>
      <dgm:spPr/>
    </dgm:pt>
    <dgm:pt modelId="{57678771-9C9E-43E2-9FBA-84B2F8773AD8}" type="pres">
      <dgm:prSet presAssocID="{8E1FE62C-A9F6-42B7-AF9D-4C38C4FC852D}" presName="parentText" presStyleLbl="node1" presStyleIdx="3" presStyleCnt="5" custScaleX="92924" custScaleY="42516" custLinFactNeighborY="-4291">
        <dgm:presLayoutVars>
          <dgm:chMax val="0"/>
          <dgm:bulletEnabled val="1"/>
        </dgm:presLayoutVars>
      </dgm:prSet>
      <dgm:spPr/>
      <dgm:t>
        <a:bodyPr/>
        <a:lstStyle/>
        <a:p>
          <a:endParaRPr lang="en-US"/>
        </a:p>
      </dgm:t>
    </dgm:pt>
    <dgm:pt modelId="{F3950456-E08C-47F9-ABDE-D55EE3A99A12}" type="pres">
      <dgm:prSet presAssocID="{5B0DFCD0-F0CE-44D2-AB4A-30BDEE526198}" presName="spacer" presStyleCnt="0"/>
      <dgm:spPr/>
    </dgm:pt>
    <dgm:pt modelId="{60C42BB9-6F75-4CF6-ACEC-3E99E0A88B4F}" type="pres">
      <dgm:prSet presAssocID="{9BE8DB0F-0915-451F-AE5B-EACE1B7FDA72}" presName="parentText" presStyleLbl="node1" presStyleIdx="4" presStyleCnt="5" custScaleX="92924" custScaleY="121498" custLinFactY="7717" custLinFactNeighborY="100000">
        <dgm:presLayoutVars>
          <dgm:chMax val="0"/>
          <dgm:bulletEnabled val="1"/>
        </dgm:presLayoutVars>
      </dgm:prSet>
      <dgm:spPr/>
      <dgm:t>
        <a:bodyPr/>
        <a:lstStyle/>
        <a:p>
          <a:endParaRPr lang="en-US"/>
        </a:p>
      </dgm:t>
    </dgm:pt>
  </dgm:ptLst>
  <dgm:cxnLst>
    <dgm:cxn modelId="{B77B9CA7-3D67-4CE3-B809-1D7F0A2E4C7A}" type="presOf" srcId="{5CBD586D-B266-47C9-A3BB-26F64AA35EFD}" destId="{A7CF8B50-0FA6-4B7F-9343-B5A88DFCC28B}" srcOrd="0" destOrd="0" presId="urn:microsoft.com/office/officeart/2005/8/layout/vList2"/>
    <dgm:cxn modelId="{22928E10-BCA9-46B8-84B1-B98411B6F6E5}" srcId="{27A26299-3C50-416F-8905-A3D50DB22D3D}" destId="{5CBD586D-B266-47C9-A3BB-26F64AA35EFD}" srcOrd="0" destOrd="0" parTransId="{F7E471E5-F888-4462-BF21-01B90F730D26}" sibTransId="{F39A2265-56EB-46B9-B01A-E2908E779DF6}"/>
    <dgm:cxn modelId="{1B6A6A06-3C4D-45CD-A72E-344AE37FA6B4}" srcId="{27A26299-3C50-416F-8905-A3D50DB22D3D}" destId="{2E6F7091-CCF0-4476-8960-3CC6554F8CFB}" srcOrd="1" destOrd="0" parTransId="{7D7938FA-E723-46B6-86AC-B9E13FBCF781}" sibTransId="{C4F6FB00-EC72-46EC-B557-53E623B38354}"/>
    <dgm:cxn modelId="{0A80B594-1B04-443B-B18D-85478FBC335A}" type="presOf" srcId="{8E1FE62C-A9F6-42B7-AF9D-4C38C4FC852D}" destId="{57678771-9C9E-43E2-9FBA-84B2F8773AD8}" srcOrd="0" destOrd="0" presId="urn:microsoft.com/office/officeart/2005/8/layout/vList2"/>
    <dgm:cxn modelId="{37AE16DF-17C7-4353-A5BD-9B317553EAF3}" srcId="{27A26299-3C50-416F-8905-A3D50DB22D3D}" destId="{8C085ADB-4BC9-472E-A94E-62E90BEB1AD5}" srcOrd="2" destOrd="0" parTransId="{10D694FC-8D4C-46DD-A67E-CCF96C7B55DB}" sibTransId="{EAAEEA3F-6844-498F-9A31-5CCED08202B6}"/>
    <dgm:cxn modelId="{24DE5763-EBD6-4FD7-97D7-6B47BCBCBB47}" srcId="{27A26299-3C50-416F-8905-A3D50DB22D3D}" destId="{9BE8DB0F-0915-451F-AE5B-EACE1B7FDA72}" srcOrd="4" destOrd="0" parTransId="{8ECED729-EA3F-447C-92F3-E3E03FC8899D}" sibTransId="{DDF33ECC-9885-4955-9135-10FEA29174F9}"/>
    <dgm:cxn modelId="{85E08318-304C-4D88-BBEC-506F7A4BDCA9}" type="presOf" srcId="{9BE8DB0F-0915-451F-AE5B-EACE1B7FDA72}" destId="{60C42BB9-6F75-4CF6-ACEC-3E99E0A88B4F}" srcOrd="0" destOrd="0" presId="urn:microsoft.com/office/officeart/2005/8/layout/vList2"/>
    <dgm:cxn modelId="{6CC35B27-1E4A-4EC1-8385-58D6C010C672}" type="presOf" srcId="{2E6F7091-CCF0-4476-8960-3CC6554F8CFB}" destId="{C7F6EB20-A9D8-48A4-B84F-194AFF98E2D4}" srcOrd="0" destOrd="0" presId="urn:microsoft.com/office/officeart/2005/8/layout/vList2"/>
    <dgm:cxn modelId="{A13ECC97-94C7-482D-AC9A-22713BCC2DE4}" type="presOf" srcId="{27A26299-3C50-416F-8905-A3D50DB22D3D}" destId="{DE46431F-9DC8-4EB7-A039-6EEC7330C623}" srcOrd="0" destOrd="0" presId="urn:microsoft.com/office/officeart/2005/8/layout/vList2"/>
    <dgm:cxn modelId="{FE1E1BC7-532B-40F5-A732-DFB403ADA6D7}" type="presOf" srcId="{8C085ADB-4BC9-472E-A94E-62E90BEB1AD5}" destId="{F9289E85-E306-4C8C-A9EE-55184978D5FC}" srcOrd="0" destOrd="0" presId="urn:microsoft.com/office/officeart/2005/8/layout/vList2"/>
    <dgm:cxn modelId="{0CBB41A3-647D-4379-99AE-01745E78A56A}" srcId="{27A26299-3C50-416F-8905-A3D50DB22D3D}" destId="{8E1FE62C-A9F6-42B7-AF9D-4C38C4FC852D}" srcOrd="3" destOrd="0" parTransId="{AB749F19-741B-49EC-AAF0-F8F0700CB4FE}" sibTransId="{5B0DFCD0-F0CE-44D2-AB4A-30BDEE526198}"/>
    <dgm:cxn modelId="{456D7DDA-70F0-4E63-89FA-1824BF9C53A8}" type="presParOf" srcId="{DE46431F-9DC8-4EB7-A039-6EEC7330C623}" destId="{A7CF8B50-0FA6-4B7F-9343-B5A88DFCC28B}" srcOrd="0" destOrd="0" presId="urn:microsoft.com/office/officeart/2005/8/layout/vList2"/>
    <dgm:cxn modelId="{F3CC02FA-3A8F-41AD-A17E-65A485DBCD43}" type="presParOf" srcId="{DE46431F-9DC8-4EB7-A039-6EEC7330C623}" destId="{8379AFE9-5AAA-4331-B926-E9FBD6E37411}" srcOrd="1" destOrd="0" presId="urn:microsoft.com/office/officeart/2005/8/layout/vList2"/>
    <dgm:cxn modelId="{E95DFF20-AFAA-4FC6-9152-81FF77820BE9}" type="presParOf" srcId="{DE46431F-9DC8-4EB7-A039-6EEC7330C623}" destId="{C7F6EB20-A9D8-48A4-B84F-194AFF98E2D4}" srcOrd="2" destOrd="0" presId="urn:microsoft.com/office/officeart/2005/8/layout/vList2"/>
    <dgm:cxn modelId="{F68BAC91-A85D-4669-B279-CC4618713C5D}" type="presParOf" srcId="{DE46431F-9DC8-4EB7-A039-6EEC7330C623}" destId="{281E1897-EEED-4C7D-922A-A763855AD013}" srcOrd="3" destOrd="0" presId="urn:microsoft.com/office/officeart/2005/8/layout/vList2"/>
    <dgm:cxn modelId="{556F2CBC-F531-4CB6-BCD4-83AC2EF0E03B}" type="presParOf" srcId="{DE46431F-9DC8-4EB7-A039-6EEC7330C623}" destId="{F9289E85-E306-4C8C-A9EE-55184978D5FC}" srcOrd="4" destOrd="0" presId="urn:microsoft.com/office/officeart/2005/8/layout/vList2"/>
    <dgm:cxn modelId="{BEEA4DE7-0CC8-4B75-B149-CEEB48DE1BF9}" type="presParOf" srcId="{DE46431F-9DC8-4EB7-A039-6EEC7330C623}" destId="{EC261114-C2BB-4152-84E9-85B2BA1323FC}" srcOrd="5" destOrd="0" presId="urn:microsoft.com/office/officeart/2005/8/layout/vList2"/>
    <dgm:cxn modelId="{5ACD86B5-40A5-4AE0-BEC3-BB66F6FFBC86}" type="presParOf" srcId="{DE46431F-9DC8-4EB7-A039-6EEC7330C623}" destId="{57678771-9C9E-43E2-9FBA-84B2F8773AD8}" srcOrd="6" destOrd="0" presId="urn:microsoft.com/office/officeart/2005/8/layout/vList2"/>
    <dgm:cxn modelId="{1395494C-CA0B-4182-9873-434A5CACB91B}" type="presParOf" srcId="{DE46431F-9DC8-4EB7-A039-6EEC7330C623}" destId="{F3950456-E08C-47F9-ABDE-D55EE3A99A12}" srcOrd="7" destOrd="0" presId="urn:microsoft.com/office/officeart/2005/8/layout/vList2"/>
    <dgm:cxn modelId="{862E1A64-A631-43E0-B868-D6470493351B}" type="presParOf" srcId="{DE46431F-9DC8-4EB7-A039-6EEC7330C623}" destId="{60C42BB9-6F75-4CF6-ACEC-3E99E0A88B4F}"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256855-14E2-4696-A013-FF7A61BD36B7}">
      <dsp:nvSpPr>
        <dsp:cNvPr id="0" name=""/>
        <dsp:cNvSpPr/>
      </dsp:nvSpPr>
      <dsp:spPr>
        <a:xfrm>
          <a:off x="216021" y="2530"/>
          <a:ext cx="6300197" cy="872758"/>
        </a:xfrm>
        <a:prstGeom prst="rect">
          <a:avLst/>
        </a:prstGeom>
        <a:solidFill>
          <a:srgbClr val="D8D8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GB" sz="1600" kern="1200" dirty="0" smtClean="0">
              <a:solidFill>
                <a:srgbClr val="01415B"/>
              </a:solidFill>
              <a:latin typeface="+mj-lt"/>
            </a:rPr>
            <a:t>IDC was </a:t>
          </a:r>
          <a:r>
            <a:rPr lang="en-GB" sz="1600" kern="1200" dirty="0" smtClean="0">
              <a:solidFill>
                <a:srgbClr val="800000"/>
              </a:solidFill>
              <a:latin typeface="+mj-lt"/>
            </a:rPr>
            <a:t>established in 1940</a:t>
          </a:r>
          <a:r>
            <a:rPr lang="en-GB" sz="1600" kern="1200" dirty="0" smtClean="0">
              <a:solidFill>
                <a:srgbClr val="01415B"/>
              </a:solidFill>
              <a:latin typeface="+mj-lt"/>
            </a:rPr>
            <a:t> with the aim of developing South African industry through the Industrial Development Corporation Act (No. 22 of 1940)</a:t>
          </a:r>
          <a:endParaRPr lang="en-US" sz="1600" kern="1200" dirty="0"/>
        </a:p>
      </dsp:txBody>
      <dsp:txXfrm>
        <a:off x="216021" y="2530"/>
        <a:ext cx="6300197" cy="872758"/>
      </dsp:txXfrm>
    </dsp:sp>
    <dsp:sp modelId="{F83D41F3-9123-49E8-AB74-C39D34033ADD}">
      <dsp:nvSpPr>
        <dsp:cNvPr id="0" name=""/>
        <dsp:cNvSpPr/>
      </dsp:nvSpPr>
      <dsp:spPr>
        <a:xfrm>
          <a:off x="216021" y="1020748"/>
          <a:ext cx="6300197" cy="872758"/>
        </a:xfrm>
        <a:prstGeom prst="rect">
          <a:avLst/>
        </a:prstGeom>
        <a:solidFill>
          <a:srgbClr val="D8D8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solidFill>
                <a:srgbClr val="01415B"/>
              </a:solidFill>
              <a:latin typeface="+mj-lt"/>
            </a:rPr>
            <a:t>The </a:t>
          </a:r>
          <a:r>
            <a:rPr lang="en-US" sz="1600" kern="1200" dirty="0" smtClean="0">
              <a:solidFill>
                <a:srgbClr val="800000"/>
              </a:solidFill>
              <a:latin typeface="+mj-lt"/>
            </a:rPr>
            <a:t>vision</a:t>
          </a:r>
          <a:r>
            <a:rPr lang="en-US" sz="1600" kern="1200" dirty="0" smtClean="0">
              <a:solidFill>
                <a:srgbClr val="01415B"/>
              </a:solidFill>
              <a:latin typeface="+mj-lt"/>
            </a:rPr>
            <a:t> of the IDC is to be the primary source of </a:t>
          </a:r>
          <a:r>
            <a:rPr lang="en-US" sz="1600" kern="1200" dirty="0" smtClean="0">
              <a:solidFill>
                <a:srgbClr val="800000"/>
              </a:solidFill>
              <a:latin typeface="+mj-lt"/>
            </a:rPr>
            <a:t>commercially sustainable industrial development and innovation</a:t>
          </a:r>
          <a:r>
            <a:rPr lang="en-US" sz="1600" kern="1200" dirty="0" smtClean="0">
              <a:solidFill>
                <a:srgbClr val="01415B"/>
              </a:solidFill>
              <a:latin typeface="+mj-lt"/>
            </a:rPr>
            <a:t> to the benefit of South Africa and the rest of the African continent;</a:t>
          </a:r>
          <a:endParaRPr lang="en-US" sz="1600" kern="1200" dirty="0"/>
        </a:p>
      </dsp:txBody>
      <dsp:txXfrm>
        <a:off x="216021" y="1020748"/>
        <a:ext cx="6300197" cy="872758"/>
      </dsp:txXfrm>
    </dsp:sp>
    <dsp:sp modelId="{3B29359F-8F64-4DE5-B6CB-5F1B97FAF89B}">
      <dsp:nvSpPr>
        <dsp:cNvPr id="0" name=""/>
        <dsp:cNvSpPr/>
      </dsp:nvSpPr>
      <dsp:spPr>
        <a:xfrm>
          <a:off x="216021" y="2038967"/>
          <a:ext cx="6300197" cy="872758"/>
        </a:xfrm>
        <a:prstGeom prst="rect">
          <a:avLst/>
        </a:prstGeom>
        <a:solidFill>
          <a:srgbClr val="D8D8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solidFill>
                <a:srgbClr val="01415B"/>
              </a:solidFill>
              <a:latin typeface="+mj-lt"/>
            </a:rPr>
            <a:t>The IDC is a </a:t>
          </a:r>
          <a:r>
            <a:rPr lang="en-US" sz="1600" kern="1200" dirty="0" smtClean="0">
              <a:solidFill>
                <a:srgbClr val="800000"/>
              </a:solidFill>
              <a:latin typeface="+mj-lt"/>
            </a:rPr>
            <a:t>self-financing</a:t>
          </a:r>
          <a:r>
            <a:rPr lang="en-US" sz="1600" kern="1200" dirty="0" smtClean="0">
              <a:solidFill>
                <a:srgbClr val="01415B"/>
              </a:solidFill>
              <a:latin typeface="+mj-lt"/>
            </a:rPr>
            <a:t> national development finance institution whose primary objectives are to contribute to the generation of </a:t>
          </a:r>
          <a:r>
            <a:rPr lang="en-US" sz="1600" kern="1200" dirty="0" smtClean="0">
              <a:solidFill>
                <a:srgbClr val="800000"/>
              </a:solidFill>
              <a:latin typeface="+mj-lt"/>
            </a:rPr>
            <a:t>balanced, sustainable economic growth</a:t>
          </a:r>
          <a:r>
            <a:rPr lang="en-US" sz="1600" kern="1200" dirty="0" smtClean="0">
              <a:solidFill>
                <a:srgbClr val="01415B"/>
              </a:solidFill>
              <a:latin typeface="+mj-lt"/>
            </a:rPr>
            <a:t> in Africa and to the economic empowerment of the South African population, thereby promoting the economic prosperity of all citizens.</a:t>
          </a:r>
          <a:endParaRPr lang="en-US" sz="1600" kern="1200" dirty="0"/>
        </a:p>
      </dsp:txBody>
      <dsp:txXfrm>
        <a:off x="216021" y="2038967"/>
        <a:ext cx="6300197" cy="872758"/>
      </dsp:txXfrm>
    </dsp:sp>
    <dsp:sp modelId="{3B714DDA-9C59-4DC6-8101-399040842591}">
      <dsp:nvSpPr>
        <dsp:cNvPr id="0" name=""/>
        <dsp:cNvSpPr/>
      </dsp:nvSpPr>
      <dsp:spPr>
        <a:xfrm>
          <a:off x="216021" y="3057185"/>
          <a:ext cx="6300197" cy="872758"/>
        </a:xfrm>
        <a:prstGeom prst="rect">
          <a:avLst/>
        </a:prstGeom>
        <a:solidFill>
          <a:srgbClr val="D8D8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solidFill>
                <a:srgbClr val="01415B"/>
              </a:solidFill>
              <a:latin typeface="+mj-lt"/>
            </a:rPr>
            <a:t>The IDC achieves this by </a:t>
          </a:r>
          <a:r>
            <a:rPr lang="en-US" sz="1600" kern="1200" dirty="0" smtClean="0">
              <a:solidFill>
                <a:srgbClr val="800000"/>
              </a:solidFill>
              <a:latin typeface="+mj-lt"/>
            </a:rPr>
            <a:t>promoting entrepreneurship </a:t>
          </a:r>
          <a:r>
            <a:rPr lang="en-US" sz="1600" kern="1200" dirty="0" smtClean="0">
              <a:solidFill>
                <a:srgbClr val="01415B"/>
              </a:solidFill>
              <a:latin typeface="+mj-lt"/>
            </a:rPr>
            <a:t>through the </a:t>
          </a:r>
          <a:r>
            <a:rPr lang="en-US" sz="1600" kern="1200" dirty="0" smtClean="0">
              <a:solidFill>
                <a:srgbClr val="800000"/>
              </a:solidFill>
              <a:latin typeface="+mj-lt"/>
            </a:rPr>
            <a:t>building of competitive industries and enterprises</a:t>
          </a:r>
          <a:r>
            <a:rPr lang="en-US" sz="1600" kern="1200" dirty="0" smtClean="0">
              <a:solidFill>
                <a:srgbClr val="01415B"/>
              </a:solidFill>
              <a:latin typeface="+mj-lt"/>
            </a:rPr>
            <a:t> based on </a:t>
          </a:r>
          <a:r>
            <a:rPr lang="en-US" sz="1600" kern="1200" dirty="0" smtClean="0">
              <a:solidFill>
                <a:srgbClr val="800000"/>
              </a:solidFill>
              <a:latin typeface="+mj-lt"/>
            </a:rPr>
            <a:t>sound business principles</a:t>
          </a:r>
          <a:r>
            <a:rPr lang="en-US" sz="1600" kern="1200" dirty="0" smtClean="0">
              <a:solidFill>
                <a:srgbClr val="01415B"/>
              </a:solidFill>
              <a:latin typeface="+mj-lt"/>
            </a:rPr>
            <a:t>.</a:t>
          </a:r>
          <a:endParaRPr lang="en-US" sz="1600" kern="1200" dirty="0"/>
        </a:p>
      </dsp:txBody>
      <dsp:txXfrm>
        <a:off x="216021" y="3057185"/>
        <a:ext cx="6300197" cy="872758"/>
      </dsp:txXfrm>
    </dsp:sp>
    <dsp:sp modelId="{9673BFCF-9140-4FBE-9482-E96632DB14F8}">
      <dsp:nvSpPr>
        <dsp:cNvPr id="0" name=""/>
        <dsp:cNvSpPr/>
      </dsp:nvSpPr>
      <dsp:spPr>
        <a:xfrm>
          <a:off x="216021" y="4075404"/>
          <a:ext cx="6300197" cy="872758"/>
        </a:xfrm>
        <a:prstGeom prst="rect">
          <a:avLst/>
        </a:prstGeom>
        <a:solidFill>
          <a:srgbClr val="D8D8D7"/>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US" sz="1600" kern="1200" dirty="0" smtClean="0">
              <a:solidFill>
                <a:srgbClr val="800000"/>
              </a:solidFill>
              <a:latin typeface="+mj-lt"/>
            </a:rPr>
            <a:t>IDC pays income tax </a:t>
          </a:r>
          <a:r>
            <a:rPr lang="en-US" sz="1600" kern="1200" dirty="0" smtClean="0">
              <a:solidFill>
                <a:srgbClr val="01415B"/>
              </a:solidFill>
              <a:latin typeface="+mj-lt"/>
            </a:rPr>
            <a:t>at corporate rates and </a:t>
          </a:r>
          <a:r>
            <a:rPr lang="en-US" sz="1600" kern="1200" dirty="0" smtClean="0">
              <a:solidFill>
                <a:srgbClr val="800000"/>
              </a:solidFill>
              <a:latin typeface="+mj-lt"/>
            </a:rPr>
            <a:t>dividends</a:t>
          </a:r>
          <a:r>
            <a:rPr lang="en-US" sz="1600" kern="1200" dirty="0" smtClean="0">
              <a:solidFill>
                <a:srgbClr val="01415B"/>
              </a:solidFill>
              <a:latin typeface="+mj-lt"/>
            </a:rPr>
            <a:t> to the shareholder.</a:t>
          </a:r>
          <a:endParaRPr lang="en-US" sz="1600" kern="1200" dirty="0"/>
        </a:p>
      </dsp:txBody>
      <dsp:txXfrm>
        <a:off x="216021" y="4075404"/>
        <a:ext cx="6300197" cy="8727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B6BD13-764B-4DD5-BB0B-CFA36BADBB29}">
      <dsp:nvSpPr>
        <dsp:cNvPr id="0" name=""/>
        <dsp:cNvSpPr/>
      </dsp:nvSpPr>
      <dsp:spPr>
        <a:xfrm>
          <a:off x="0" y="639990"/>
          <a:ext cx="2106234" cy="3724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lvl="0" algn="r" defTabSz="1422400">
            <a:lnSpc>
              <a:spcPct val="90000"/>
            </a:lnSpc>
            <a:spcBef>
              <a:spcPct val="0"/>
            </a:spcBef>
            <a:spcAft>
              <a:spcPct val="35000"/>
            </a:spcAft>
          </a:pPr>
          <a:r>
            <a:rPr lang="en-US" sz="3200" kern="1200" dirty="0" smtClean="0">
              <a:solidFill>
                <a:srgbClr val="01415B"/>
              </a:solidFill>
            </a:rPr>
            <a:t>Vision</a:t>
          </a:r>
          <a:endParaRPr lang="en-US" sz="3200" kern="1200" dirty="0">
            <a:solidFill>
              <a:srgbClr val="01415B"/>
            </a:solidFill>
          </a:endParaRPr>
        </a:p>
      </dsp:txBody>
      <dsp:txXfrm>
        <a:off x="0" y="639990"/>
        <a:ext cx="2106234" cy="372410"/>
      </dsp:txXfrm>
    </dsp:sp>
    <dsp:sp modelId="{09F3933D-0166-499B-B9E2-4AE52A0AF545}">
      <dsp:nvSpPr>
        <dsp:cNvPr id="0" name=""/>
        <dsp:cNvSpPr/>
      </dsp:nvSpPr>
      <dsp:spPr>
        <a:xfrm>
          <a:off x="2106233" y="430509"/>
          <a:ext cx="421246" cy="791371"/>
        </a:xfrm>
        <a:prstGeom prst="leftBrace">
          <a:avLst>
            <a:gd name="adj1" fmla="val 35000"/>
            <a:gd name="adj2" fmla="val 50000"/>
          </a:avLst>
        </a:prstGeom>
        <a:noFill/>
        <a:ln w="25400" cap="flat" cmpd="sng" algn="ctr">
          <a:solidFill>
            <a:srgbClr val="01415B"/>
          </a:solidFill>
          <a:prstDash val="solid"/>
        </a:ln>
        <a:effectLst/>
      </dsp:spPr>
      <dsp:style>
        <a:lnRef idx="2">
          <a:scrgbClr r="0" g="0" b="0"/>
        </a:lnRef>
        <a:fillRef idx="0">
          <a:scrgbClr r="0" g="0" b="0"/>
        </a:fillRef>
        <a:effectRef idx="0">
          <a:scrgbClr r="0" g="0" b="0"/>
        </a:effectRef>
        <a:fontRef idx="minor"/>
      </dsp:style>
    </dsp:sp>
    <dsp:sp modelId="{1213B8B0-8118-4FC9-A6A8-512ECE33D650}">
      <dsp:nvSpPr>
        <dsp:cNvPr id="0" name=""/>
        <dsp:cNvSpPr/>
      </dsp:nvSpPr>
      <dsp:spPr>
        <a:xfrm>
          <a:off x="2695979" y="1186"/>
          <a:ext cx="5728956" cy="1650017"/>
        </a:xfrm>
        <a:prstGeom prst="rect">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To lead in the development of the </a:t>
          </a:r>
          <a:r>
            <a:rPr lang="en-US" sz="2000" kern="1200" dirty="0" smtClean="0">
              <a:solidFill>
                <a:srgbClr val="C3261F"/>
              </a:solidFill>
            </a:rPr>
            <a:t>complete manufacturing downstream value-chain</a:t>
          </a:r>
          <a:r>
            <a:rPr lang="en-US" sz="2000" kern="1200" dirty="0" smtClean="0"/>
            <a:t> of the ferrous and non-ferrous metals sectors</a:t>
          </a:r>
          <a:endParaRPr lang="en-US" sz="2000" kern="1200" dirty="0"/>
        </a:p>
        <a:p>
          <a:pPr marL="228600" lvl="1" indent="-228600" algn="l" defTabSz="889000">
            <a:lnSpc>
              <a:spcPct val="90000"/>
            </a:lnSpc>
            <a:spcBef>
              <a:spcPct val="0"/>
            </a:spcBef>
            <a:spcAft>
              <a:spcPct val="15000"/>
            </a:spcAft>
            <a:buChar char="••"/>
          </a:pPr>
          <a:endParaRPr lang="en-US" sz="2000" kern="1200" dirty="0"/>
        </a:p>
      </dsp:txBody>
      <dsp:txXfrm>
        <a:off x="2695979" y="1186"/>
        <a:ext cx="5728956" cy="1650017"/>
      </dsp:txXfrm>
    </dsp:sp>
    <dsp:sp modelId="{9598F6F8-FD7C-439C-BCA9-656812D581CB}">
      <dsp:nvSpPr>
        <dsp:cNvPr id="0" name=""/>
        <dsp:cNvSpPr/>
      </dsp:nvSpPr>
      <dsp:spPr>
        <a:xfrm>
          <a:off x="0" y="2812574"/>
          <a:ext cx="2106234" cy="3724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lvl="0" algn="r" defTabSz="1422400">
            <a:lnSpc>
              <a:spcPct val="90000"/>
            </a:lnSpc>
            <a:spcBef>
              <a:spcPct val="0"/>
            </a:spcBef>
            <a:spcAft>
              <a:spcPct val="35000"/>
            </a:spcAft>
          </a:pPr>
          <a:r>
            <a:rPr lang="en-US" sz="3200" kern="1200" dirty="0" smtClean="0">
              <a:solidFill>
                <a:srgbClr val="01415B"/>
              </a:solidFill>
            </a:rPr>
            <a:t>Mission</a:t>
          </a:r>
          <a:endParaRPr lang="en-US" sz="3200" kern="1200" dirty="0">
            <a:solidFill>
              <a:srgbClr val="01415B"/>
            </a:solidFill>
          </a:endParaRPr>
        </a:p>
      </dsp:txBody>
      <dsp:txXfrm>
        <a:off x="0" y="2812574"/>
        <a:ext cx="2106234" cy="372410"/>
      </dsp:txXfrm>
    </dsp:sp>
    <dsp:sp modelId="{4E5B1D92-3176-4C58-BD1B-A52445AD37D8}">
      <dsp:nvSpPr>
        <dsp:cNvPr id="0" name=""/>
        <dsp:cNvSpPr/>
      </dsp:nvSpPr>
      <dsp:spPr>
        <a:xfrm>
          <a:off x="2106233" y="2184132"/>
          <a:ext cx="421246" cy="1629294"/>
        </a:xfrm>
        <a:prstGeom prst="leftBrace">
          <a:avLst>
            <a:gd name="adj1" fmla="val 35000"/>
            <a:gd name="adj2" fmla="val 50000"/>
          </a:avLst>
        </a:prstGeom>
        <a:noFill/>
        <a:ln w="25400" cap="flat" cmpd="sng" algn="ctr">
          <a:solidFill>
            <a:srgbClr val="01415B"/>
          </a:solidFill>
          <a:prstDash val="solid"/>
        </a:ln>
        <a:effectLst/>
      </dsp:spPr>
      <dsp:style>
        <a:lnRef idx="2">
          <a:scrgbClr r="0" g="0" b="0"/>
        </a:lnRef>
        <a:fillRef idx="0">
          <a:scrgbClr r="0" g="0" b="0"/>
        </a:fillRef>
        <a:effectRef idx="0">
          <a:scrgbClr r="0" g="0" b="0"/>
        </a:effectRef>
        <a:fontRef idx="minor"/>
      </dsp:style>
    </dsp:sp>
    <dsp:sp modelId="{86D95FC7-3A52-4C48-861D-EBEA2EF18CFE}">
      <dsp:nvSpPr>
        <dsp:cNvPr id="0" name=""/>
        <dsp:cNvSpPr/>
      </dsp:nvSpPr>
      <dsp:spPr>
        <a:xfrm>
          <a:off x="2695979" y="1626286"/>
          <a:ext cx="5728956" cy="2672580"/>
        </a:xfrm>
        <a:prstGeom prst="rect">
          <a:avLst/>
        </a:prstGeom>
        <a:solidFill>
          <a:schemeClr val="bg1">
            <a:lumMod val="6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smtClean="0"/>
            <a:t>To </a:t>
          </a:r>
          <a:r>
            <a:rPr lang="en-US" sz="2000" kern="1200" dirty="0" smtClean="0">
              <a:solidFill>
                <a:srgbClr val="C3261F"/>
              </a:solidFill>
            </a:rPr>
            <a:t>develop and support</a:t>
          </a:r>
          <a:r>
            <a:rPr lang="en-US" sz="2000" kern="1200" dirty="0" smtClean="0"/>
            <a:t> viable downstream developments and value-adding to the ferrous and non-ferrous metals sectors to </a:t>
          </a:r>
          <a:r>
            <a:rPr lang="en-US" sz="2000" kern="1200" dirty="0" smtClean="0">
              <a:solidFill>
                <a:srgbClr val="C3261F"/>
              </a:solidFill>
            </a:rPr>
            <a:t>improve competitiveness </a:t>
          </a:r>
          <a:r>
            <a:rPr lang="en-US" sz="2000" kern="1200" dirty="0" smtClean="0"/>
            <a:t>and </a:t>
          </a:r>
          <a:r>
            <a:rPr lang="en-US" sz="2000" kern="1200" dirty="0" smtClean="0">
              <a:solidFill>
                <a:srgbClr val="C3261F"/>
              </a:solidFill>
            </a:rPr>
            <a:t>increase the capacity </a:t>
          </a:r>
          <a:r>
            <a:rPr lang="en-US" sz="2000" kern="1200" dirty="0" smtClean="0"/>
            <a:t>of the metals industry in South Africa and the rest of Africa by working pro-actively, cost-effectively and taking more risk – a tolerant approach.</a:t>
          </a:r>
          <a:endParaRPr lang="en-US" sz="2000" kern="1200" dirty="0"/>
        </a:p>
        <a:p>
          <a:pPr marL="228600" lvl="1" indent="-228600" algn="l" defTabSz="889000">
            <a:lnSpc>
              <a:spcPct val="90000"/>
            </a:lnSpc>
            <a:spcBef>
              <a:spcPct val="0"/>
            </a:spcBef>
            <a:spcAft>
              <a:spcPct val="15000"/>
            </a:spcAft>
            <a:buChar char="••"/>
          </a:pPr>
          <a:endParaRPr lang="en-US" sz="2000" kern="1200" dirty="0"/>
        </a:p>
      </dsp:txBody>
      <dsp:txXfrm>
        <a:off x="2695979" y="1626286"/>
        <a:ext cx="5728956" cy="267258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diagrams.loki3.com/BracketList+Icon">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VerticalAccentList">
  <dgm:title val=""/>
  <dgm:desc val=""/>
  <dgm:catLst>
    <dgm:cat type="list" pri="16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dgm:chPref/>
      <dgm:dir/>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constrLst>
      <dgm:constr type="primFontSz" for="des" forName="parenttext" refType="primFontSz" refFor="des" refForName="childtext" op="gte"/>
      <dgm:constr type="w" for="ch" forName="composite" refType="w"/>
      <dgm:constr type="h" for="ch" forName="composite" refType="h"/>
      <dgm:constr type="w" for="ch" forName="parallelogramComposite" refType="w"/>
      <dgm:constr type="h" for="ch" forName="parallelogramComposite" refType="h"/>
      <dgm:constr type="w" for="ch" forName="parenttextcomposite" refType="w" fact="0.9"/>
      <dgm:constr type="h" for="ch" forName="parenttextcomposite" refType="h" fact="0.6"/>
      <dgm:constr type="h" for="ch" forName="sibTrans" refType="h" refFor="ch" refForName="composite" op="equ" fact="0.02"/>
      <dgm:constr type="h" for="ch" forName="sibTrans" op="equ"/>
    </dgm:constrLst>
    <dgm:forEach name="nodesForEach" axis="ch" ptType="node">
      <dgm:layoutNode name="parenttextcomposite">
        <dgm:alg type="composite">
          <dgm:param type="ar" val="11"/>
        </dgm:alg>
        <dgm:shape xmlns:r="http://schemas.openxmlformats.org/officeDocument/2006/relationships" r:blip="">
          <dgm:adjLst/>
        </dgm:shape>
        <dgm:constrLst>
          <dgm:constr type="h" for="ch" forName="parenttext" refType="h"/>
          <dgm:constr type="w" for="ch" forName="parenttext" refType="w"/>
        </dgm:constrLst>
        <dgm:layoutNode name="parenttext" styleLbl="revTx">
          <dgm:varLst>
            <dgm:chMax/>
            <dgm:chPref val="2"/>
            <dgm:bulletEnabled val="1"/>
          </dgm:varLst>
          <dgm:choose name="Name4">
            <dgm:if name="Name5" func="var" arg="dir" op="equ" val="norm">
              <dgm:alg type="tx">
                <dgm:param type="parTxLTRAlign" val="l"/>
                <dgm:param type="txAnchorVert" val="b"/>
              </dgm:alg>
            </dgm:if>
            <dgm:else name="Name6">
              <dgm:alg type="tx">
                <dgm:param type="parTxLTRAlign" val="r"/>
                <dgm:param type="txAnchorVert" val="b"/>
              </dgm:alg>
            </dgm:else>
          </dgm:choose>
          <dgm:shape xmlns:r="http://schemas.openxmlformats.org/officeDocument/2006/relationships" type="rect" r:blip="">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choose name="Name7">
        <dgm:if name="Name8" axis="ch" ptType="node" func="cnt" op="gte" val="1">
          <dgm:layoutNode name="composite">
            <dgm:alg type="composite">
              <dgm:param type="ar" val="6"/>
            </dgm:alg>
            <dgm:shape xmlns:r="http://schemas.openxmlformats.org/officeDocument/2006/relationships" r:blip="">
              <dgm:adjLst/>
            </dgm:shape>
            <dgm:choose name="Name9">
              <dgm:if name="Name10" func="var" arg="dir" op="equ" val="norm">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301"/>
                  <dgm:constr type="t" for="ch" forName="childtext" refType="h" fact="0.1"/>
                  <dgm:constr type="w" for="ch" forName="childtext" refType="w" fact="0.9117"/>
                  <dgm:constr type="h" for="ch" forName="childtext" refType="h" fact="0.8"/>
                </dgm:constrLst>
              </dgm:if>
              <dgm:else name="Name11">
                <dgm:constrLst>
                  <dgm:constr type="l" for="ch" forName="chevron1" refType="w" fact="0.0301"/>
                  <dgm:constr type="t" for="ch" forName="chevron1" refType="h" fact="0"/>
                  <dgm:constr type="w" for="ch" forName="chevron1" refType="w" fact="0.2106"/>
                  <dgm:constr type="h" for="ch" forName="chevron1" refType="h"/>
                  <dgm:constr type="l" for="ch" forName="chevron2" refType="w" fact="0.1566"/>
                  <dgm:constr type="t" for="ch" forName="chevron2" refType="h" fact="0"/>
                  <dgm:constr type="w" for="ch" forName="chevron2" refType="w" fact="0.2106"/>
                  <dgm:constr type="h" for="ch" forName="chevron2" refType="h"/>
                  <dgm:constr type="l" for="ch" forName="chevron3" refType="w" fact="0.2832"/>
                  <dgm:constr type="t" for="ch" forName="chevron3" refType="h" fact="0"/>
                  <dgm:constr type="w" for="ch" forName="chevron3" refType="w" fact="0.2106"/>
                  <dgm:constr type="h" for="ch" forName="chevron3" refType="h"/>
                  <dgm:constr type="l" for="ch" forName="chevron4" refType="w" fact="0.4097"/>
                  <dgm:constr type="t" for="ch" forName="chevron4" refType="h" fact="0"/>
                  <dgm:constr type="w" for="ch" forName="chevron4" refType="w" fact="0.2106"/>
                  <dgm:constr type="h" for="ch" forName="chevron4" refType="h"/>
                  <dgm:constr type="l" for="ch" forName="chevron5" refType="w" fact="0.5363"/>
                  <dgm:constr type="t" for="ch" forName="chevron5" refType="h" fact="0"/>
                  <dgm:constr type="w" for="ch" forName="chevron5" refType="w" fact="0.2106"/>
                  <dgm:constr type="h" for="ch" forName="chevron5" refType="h"/>
                  <dgm:constr type="l" for="ch" forName="chevron6" refType="w" fact="0.6628"/>
                  <dgm:constr type="t" for="ch" forName="chevron6" refType="h" fact="0"/>
                  <dgm:constr type="w" for="ch" forName="chevron6" refType="w" fact="0.2106"/>
                  <dgm:constr type="h" for="ch" forName="chevron6" refType="h"/>
                  <dgm:constr type="l" for="ch" forName="chevron7" refType="w" fact="0.7894"/>
                  <dgm:constr type="t" for="ch" forName="chevron7" refType="h" fact="0"/>
                  <dgm:constr type="w" for="ch" forName="chevron7" refType="w" fact="0.2106"/>
                  <dgm:constr type="h" for="ch" forName="chevron7" refType="h"/>
                  <dgm:constr type="l" for="ch" forName="childtext" refType="w" fact="0.0883"/>
                  <dgm:constr type="t" for="ch" forName="childtext" refType="h" fact="0.1"/>
                  <dgm:constr type="w" for="ch" forName="childtext" refType="w" fact="0.9117"/>
                  <dgm:constr type="h" for="ch" forName="childtext" refType="h" fact="0.8"/>
                </dgm:constrLst>
              </dgm:else>
            </dgm:choose>
            <dgm:ruleLst/>
            <dgm:layoutNode name="chevron1" styleLbl="alignNode1">
              <dgm:alg type="sp"/>
              <dgm:choose name="Name12">
                <dgm:if name="Name13" func="var" arg="dir" op="equ" val="norm">
                  <dgm:shape xmlns:r="http://schemas.openxmlformats.org/officeDocument/2006/relationships" type="chevron" r:blip="">
                    <dgm:adjLst>
                      <dgm:adj idx="1" val="0.7061"/>
                    </dgm:adjLst>
                  </dgm:shape>
                </dgm:if>
                <dgm:else name="Name14">
                  <dgm:shape xmlns:r="http://schemas.openxmlformats.org/officeDocument/2006/relationships" rot="180" type="chevron" r:blip="">
                    <dgm:adjLst>
                      <dgm:adj idx="1" val="0.7061"/>
                    </dgm:adjLst>
                  </dgm:shape>
                </dgm:else>
              </dgm:choose>
              <dgm:presOf/>
            </dgm:layoutNode>
            <dgm:layoutNode name="chevron2" styleLbl="alignNode1">
              <dgm:alg type="sp"/>
              <dgm:choose name="Name15">
                <dgm:if name="Name16" func="var" arg="dir" op="equ" val="norm">
                  <dgm:shape xmlns:r="http://schemas.openxmlformats.org/officeDocument/2006/relationships" type="chevron" r:blip="">
                    <dgm:adjLst>
                      <dgm:adj idx="1" val="0.7061"/>
                    </dgm:adjLst>
                  </dgm:shape>
                </dgm:if>
                <dgm:else name="Name17">
                  <dgm:shape xmlns:r="http://schemas.openxmlformats.org/officeDocument/2006/relationships" rot="180" type="chevron" r:blip="">
                    <dgm:adjLst>
                      <dgm:adj idx="1" val="0.7061"/>
                    </dgm:adjLst>
                  </dgm:shape>
                </dgm:else>
              </dgm:choose>
              <dgm:presOf/>
            </dgm:layoutNode>
            <dgm:layoutNode name="chevron3" styleLbl="alignNode1">
              <dgm:alg type="sp"/>
              <dgm:choose name="Name18">
                <dgm:if name="Name19" func="var" arg="dir" op="equ" val="norm">
                  <dgm:shape xmlns:r="http://schemas.openxmlformats.org/officeDocument/2006/relationships" type="chevron" r:blip="">
                    <dgm:adjLst>
                      <dgm:adj idx="1" val="0.7061"/>
                    </dgm:adjLst>
                  </dgm:shape>
                </dgm:if>
                <dgm:else name="Name20">
                  <dgm:shape xmlns:r="http://schemas.openxmlformats.org/officeDocument/2006/relationships" rot="180" type="chevron" r:blip="">
                    <dgm:adjLst>
                      <dgm:adj idx="1" val="0.7061"/>
                    </dgm:adjLst>
                  </dgm:shape>
                </dgm:else>
              </dgm:choose>
              <dgm:presOf/>
            </dgm:layoutNode>
            <dgm:layoutNode name="chevron4" styleLbl="alignNode1">
              <dgm:alg type="sp"/>
              <dgm:choose name="Name21">
                <dgm:if name="Name22" func="var" arg="dir" op="equ" val="norm">
                  <dgm:shape xmlns:r="http://schemas.openxmlformats.org/officeDocument/2006/relationships" type="chevron" r:blip="">
                    <dgm:adjLst>
                      <dgm:adj idx="1" val="0.7061"/>
                    </dgm:adjLst>
                  </dgm:shape>
                </dgm:if>
                <dgm:else name="Name23">
                  <dgm:shape xmlns:r="http://schemas.openxmlformats.org/officeDocument/2006/relationships" rot="180" type="chevron" r:blip="">
                    <dgm:adjLst>
                      <dgm:adj idx="1" val="0.7061"/>
                    </dgm:adjLst>
                  </dgm:shape>
                </dgm:else>
              </dgm:choose>
              <dgm:presOf/>
            </dgm:layoutNode>
            <dgm:layoutNode name="chevron5" styleLbl="alignNode1">
              <dgm:alg type="sp"/>
              <dgm:choose name="Name24">
                <dgm:if name="Name25" func="var" arg="dir" op="equ" val="norm">
                  <dgm:shape xmlns:r="http://schemas.openxmlformats.org/officeDocument/2006/relationships" type="chevron" r:blip="">
                    <dgm:adjLst>
                      <dgm:adj idx="1" val="0.7061"/>
                    </dgm:adjLst>
                  </dgm:shape>
                </dgm:if>
                <dgm:else name="Name26">
                  <dgm:shape xmlns:r="http://schemas.openxmlformats.org/officeDocument/2006/relationships" rot="180" type="chevron" r:blip="">
                    <dgm:adjLst>
                      <dgm:adj idx="1" val="0.7061"/>
                    </dgm:adjLst>
                  </dgm:shape>
                </dgm:else>
              </dgm:choose>
              <dgm:presOf/>
            </dgm:layoutNode>
            <dgm:layoutNode name="chevron6" styleLbl="alignNode1">
              <dgm:alg type="sp"/>
              <dgm:choose name="Name27">
                <dgm:if name="Name28" func="var" arg="dir" op="equ" val="norm">
                  <dgm:shape xmlns:r="http://schemas.openxmlformats.org/officeDocument/2006/relationships" type="chevron" r:blip="">
                    <dgm:adjLst>
                      <dgm:adj idx="1" val="0.7061"/>
                    </dgm:adjLst>
                  </dgm:shape>
                </dgm:if>
                <dgm:else name="Name29">
                  <dgm:shape xmlns:r="http://schemas.openxmlformats.org/officeDocument/2006/relationships" rot="180" type="chevron" r:blip="">
                    <dgm:adjLst>
                      <dgm:adj idx="1" val="0.7061"/>
                    </dgm:adjLst>
                  </dgm:shape>
                </dgm:else>
              </dgm:choose>
              <dgm:presOf/>
            </dgm:layoutNode>
            <dgm:layoutNode name="chevron7" styleLbl="alignNode1">
              <dgm:alg type="sp"/>
              <dgm:choose name="Name30">
                <dgm:if name="Name31" func="var" arg="dir" op="equ" val="norm">
                  <dgm:shape xmlns:r="http://schemas.openxmlformats.org/officeDocument/2006/relationships" type="chevron" r:blip="">
                    <dgm:adjLst>
                      <dgm:adj idx="1" val="0.7061"/>
                    </dgm:adjLst>
                  </dgm:shape>
                </dgm:if>
                <dgm:else name="Name32">
                  <dgm:shape xmlns:r="http://schemas.openxmlformats.org/officeDocument/2006/relationships" rot="180" type="chevron" r:blip="">
                    <dgm:adjLst>
                      <dgm:adj idx="1" val="0.7061"/>
                    </dgm:adjLst>
                  </dgm:shape>
                </dgm:else>
              </dgm:choose>
              <dgm:presOf/>
            </dgm:layoutNode>
            <dgm:layoutNode name="childtext" styleLbl="solidFgAcc1">
              <dgm:varLst>
                <dgm:chMax/>
                <dgm:chPref val="0"/>
                <dgm:bulletEnabled val="1"/>
              </dgm:varLst>
              <dgm:choose name="Name33">
                <dgm:if name="Name34" func="var" arg="dir" op="equ" val="norm">
                  <dgm:alg type="tx">
                    <dgm:param type="parTxLTRAlign" val="l"/>
                    <dgm:param type="txAnchorVertCh" val="t"/>
                  </dgm:alg>
                </dgm:if>
                <dgm:else name="Name35">
                  <dgm:alg type="tx">
                    <dgm:param type="parTxLTRAlign" val="r"/>
                    <dgm:param type="shpTxLTRAlignCh" val="r"/>
                    <dgm:param type="txAnchorVertCh" val="t"/>
                  </dgm:alg>
                </dgm:else>
              </dgm:choose>
              <dgm:shape xmlns:r="http://schemas.openxmlformats.org/officeDocument/2006/relationships" type="rect" r:blip="">
                <dgm:adjLst/>
              </dgm:shape>
              <dgm:presOf axis="des" ptType="node"/>
              <dgm:constrLst>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dgm:if>
        <dgm:else name="Name36">
          <dgm:layoutNode name="parallelogramComposite">
            <dgm:alg type="composite">
              <dgm:param type="ar" val="50"/>
            </dgm:alg>
            <dgm:shape xmlns:r="http://schemas.openxmlformats.org/officeDocument/2006/relationships" r:blip="">
              <dgm:adjLst/>
            </dgm:shape>
            <dgm:constrLst>
              <dgm:constr type="l" for="ch" forName="parallelogram1" refType="w" fact="0"/>
              <dgm:constr type="t" for="ch" forName="parallelogram1" refType="h" fact="0"/>
              <dgm:constr type="w" for="ch" forName="parallelogram1" refType="w" fact="0.12"/>
              <dgm:constr type="h" for="ch" forName="parallelogram1" refType="h"/>
              <dgm:constr type="l" for="ch" forName="parallelogram2" refType="w" fact="0.127"/>
              <dgm:constr type="t" for="ch" forName="parallelogram2" refType="h" fact="0"/>
              <dgm:constr type="w" for="ch" forName="parallelogram2" refType="w" fact="0.12"/>
              <dgm:constr type="h" for="ch" forName="parallelogram2" refType="h"/>
              <dgm:constr type="l" for="ch" forName="parallelogram3" refType="w" fact="0.254"/>
              <dgm:constr type="t" for="ch" forName="parallelogram3" refType="h" fact="0"/>
              <dgm:constr type="w" for="ch" forName="parallelogram3" refType="w" fact="0.12"/>
              <dgm:constr type="h" for="ch" forName="parallelogram3" refType="h"/>
              <dgm:constr type="l" for="ch" forName="parallelogram4" refType="w" fact="0.381"/>
              <dgm:constr type="t" for="ch" forName="parallelogram4" refType="h" fact="0"/>
              <dgm:constr type="w" for="ch" forName="parallelogram4" refType="w" fact="0.12"/>
              <dgm:constr type="h" for="ch" forName="parallelogram4" refType="h"/>
              <dgm:constr type="l" for="ch" forName="parallelogram5" refType="w" fact="0.508"/>
              <dgm:constr type="t" for="ch" forName="parallelogram5" refType="h" fact="0"/>
              <dgm:constr type="w" for="ch" forName="parallelogram5" refType="w" fact="0.12"/>
              <dgm:constr type="h" for="ch" forName="parallelogram5" refType="h"/>
              <dgm:constr type="l" for="ch" forName="parallelogram6" refType="w" fact="0.635"/>
              <dgm:constr type="t" for="ch" forName="parallelogram6" refType="h" fact="0"/>
              <dgm:constr type="w" for="ch" forName="parallelogram6" refType="w" fact="0.12"/>
              <dgm:constr type="h" for="ch" forName="parallelogram6" refType="h"/>
              <dgm:constr type="l" for="ch" forName="parallelogram7" refType="w" fact="0.762"/>
              <dgm:constr type="t" for="ch" forName="parallelogram7" refType="h" fact="0"/>
              <dgm:constr type="w" for="ch" forName="parallelogram7" refType="w" fact="0.12"/>
              <dgm:constr type="h" for="ch" forName="parallelogram7" refType="h"/>
            </dgm:constrLst>
            <dgm:ruleLst/>
            <dgm:layoutNode name="parallelogram1" styleLbl="alignNode1">
              <dgm:alg type="sp"/>
              <dgm:shape xmlns:r="http://schemas.openxmlformats.org/officeDocument/2006/relationships" type="parallelogram" r:blip="">
                <dgm:adjLst>
                  <dgm:adj idx="1" val="1.4084"/>
                </dgm:adjLst>
              </dgm:shape>
              <dgm:presOf/>
            </dgm:layoutNode>
            <dgm:layoutNode name="parallelogram2" styleLbl="alignNode1">
              <dgm:alg type="sp"/>
              <dgm:shape xmlns:r="http://schemas.openxmlformats.org/officeDocument/2006/relationships" type="parallelogram" r:blip="">
                <dgm:adjLst>
                  <dgm:adj idx="1" val="1.4084"/>
                </dgm:adjLst>
              </dgm:shape>
              <dgm:presOf/>
            </dgm:layoutNode>
            <dgm:layoutNode name="parallelogram3" styleLbl="alignNode1">
              <dgm:alg type="sp"/>
              <dgm:shape xmlns:r="http://schemas.openxmlformats.org/officeDocument/2006/relationships" type="parallelogram" r:blip="">
                <dgm:adjLst>
                  <dgm:adj idx="1" val="1.4084"/>
                </dgm:adjLst>
              </dgm:shape>
              <dgm:presOf/>
            </dgm:layoutNode>
            <dgm:layoutNode name="parallelogram4" styleLbl="alignNode1">
              <dgm:alg type="sp"/>
              <dgm:shape xmlns:r="http://schemas.openxmlformats.org/officeDocument/2006/relationships" type="parallelogram" r:blip="">
                <dgm:adjLst>
                  <dgm:adj idx="1" val="1.4084"/>
                </dgm:adjLst>
              </dgm:shape>
              <dgm:presOf/>
            </dgm:layoutNode>
            <dgm:layoutNode name="parallelogram5" styleLbl="alignNode1">
              <dgm:alg type="sp"/>
              <dgm:shape xmlns:r="http://schemas.openxmlformats.org/officeDocument/2006/relationships" type="parallelogram" r:blip="">
                <dgm:adjLst>
                  <dgm:adj idx="1" val="1.4084"/>
                </dgm:adjLst>
              </dgm:shape>
              <dgm:presOf/>
            </dgm:layoutNode>
            <dgm:layoutNode name="parallelogram6" styleLbl="alignNode1">
              <dgm:alg type="sp"/>
              <dgm:shape xmlns:r="http://schemas.openxmlformats.org/officeDocument/2006/relationships" type="parallelogram" r:blip="">
                <dgm:adjLst>
                  <dgm:adj idx="1" val="1.4084"/>
                </dgm:adjLst>
              </dgm:shape>
              <dgm:presOf/>
            </dgm:layoutNode>
            <dgm:layoutNode name="parallelogram7" styleLbl="alignNode1">
              <dgm:alg type="sp"/>
              <dgm:shape xmlns:r="http://schemas.openxmlformats.org/officeDocument/2006/relationships" type="parallelogram" r:blip="">
                <dgm:adjLst>
                  <dgm:adj idx="1" val="1.4084"/>
                </dgm:adjLst>
              </dgm:shape>
              <dgm:presOf/>
            </dgm:layoutNode>
          </dgm:layoutNode>
        </dgm:else>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List1#1">
  <dgm:title val=""/>
  <dgm:desc val=""/>
  <dgm:catLst>
    <dgm:cat type="list" pri="2000"/>
    <dgm:cat type="picture" pri="2500"/>
    <dgm:cat type="pictureconvert" pri="25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4958" cy="496888"/>
          </a:xfrm>
          <a:prstGeom prst="rect">
            <a:avLst/>
          </a:prstGeom>
        </p:spPr>
        <p:txBody>
          <a:bodyPr vert="horz" lIns="91440" tIns="45720" rIns="91440" bIns="45720" rtlCol="0"/>
          <a:lstStyle>
            <a:lvl1pPr algn="l">
              <a:defRPr sz="1200"/>
            </a:lvl1pPr>
          </a:lstStyle>
          <a:p>
            <a:endParaRPr lang="en-ZA" dirty="0"/>
          </a:p>
        </p:txBody>
      </p:sp>
      <p:sp>
        <p:nvSpPr>
          <p:cNvPr id="3" name="Date Placeholder 2"/>
          <p:cNvSpPr>
            <a:spLocks noGrp="1"/>
          </p:cNvSpPr>
          <p:nvPr>
            <p:ph type="dt" sz="quarter" idx="1"/>
          </p:nvPr>
        </p:nvSpPr>
        <p:spPr>
          <a:xfrm>
            <a:off x="3851098" y="0"/>
            <a:ext cx="2944958" cy="496888"/>
          </a:xfrm>
          <a:prstGeom prst="rect">
            <a:avLst/>
          </a:prstGeom>
        </p:spPr>
        <p:txBody>
          <a:bodyPr vert="horz" lIns="91440" tIns="45720" rIns="91440" bIns="45720" rtlCol="0"/>
          <a:lstStyle>
            <a:lvl1pPr algn="r">
              <a:defRPr sz="1200"/>
            </a:lvl1pPr>
          </a:lstStyle>
          <a:p>
            <a:fld id="{22217483-6923-4241-AF47-E17D70F0660D}" type="datetimeFigureOut">
              <a:rPr lang="en-ZA" smtClean="0"/>
              <a:pPr/>
              <a:t>2014/05/22</a:t>
            </a:fld>
            <a:endParaRPr lang="en-ZA" dirty="0"/>
          </a:p>
        </p:txBody>
      </p:sp>
      <p:sp>
        <p:nvSpPr>
          <p:cNvPr id="4" name="Footer Placeholder 3"/>
          <p:cNvSpPr>
            <a:spLocks noGrp="1"/>
          </p:cNvSpPr>
          <p:nvPr>
            <p:ph type="ftr" sz="quarter" idx="2"/>
          </p:nvPr>
        </p:nvSpPr>
        <p:spPr>
          <a:xfrm>
            <a:off x="0" y="9428165"/>
            <a:ext cx="2944958" cy="496887"/>
          </a:xfrm>
          <a:prstGeom prst="rect">
            <a:avLst/>
          </a:prstGeom>
        </p:spPr>
        <p:txBody>
          <a:bodyPr vert="horz" lIns="91440" tIns="45720" rIns="91440" bIns="45720" rtlCol="0" anchor="b"/>
          <a:lstStyle>
            <a:lvl1pPr algn="l">
              <a:defRPr sz="1200"/>
            </a:lvl1pPr>
          </a:lstStyle>
          <a:p>
            <a:endParaRPr lang="en-ZA" dirty="0"/>
          </a:p>
        </p:txBody>
      </p:sp>
      <p:sp>
        <p:nvSpPr>
          <p:cNvPr id="5" name="Slide Number Placeholder 4"/>
          <p:cNvSpPr>
            <a:spLocks noGrp="1"/>
          </p:cNvSpPr>
          <p:nvPr>
            <p:ph type="sldNum" sz="quarter" idx="3"/>
          </p:nvPr>
        </p:nvSpPr>
        <p:spPr>
          <a:xfrm>
            <a:off x="3851098" y="9428165"/>
            <a:ext cx="2944958" cy="496887"/>
          </a:xfrm>
          <a:prstGeom prst="rect">
            <a:avLst/>
          </a:prstGeom>
        </p:spPr>
        <p:txBody>
          <a:bodyPr vert="horz" lIns="91440" tIns="45720" rIns="91440" bIns="45720" rtlCol="0" anchor="b"/>
          <a:lstStyle>
            <a:lvl1pPr algn="r">
              <a:defRPr sz="1200"/>
            </a:lvl1pPr>
          </a:lstStyle>
          <a:p>
            <a:fld id="{F512CA8E-AB00-40C4-BDFF-C92EBC8616DE}" type="slidenum">
              <a:rPr lang="en-ZA" smtClean="0"/>
              <a:pPr/>
              <a:t>‹#›</a:t>
            </a:fld>
            <a:endParaRPr lang="en-ZA" dirty="0"/>
          </a:p>
        </p:txBody>
      </p:sp>
    </p:spTree>
    <p:extLst>
      <p:ext uri="{BB962C8B-B14F-4D97-AF65-F5344CB8AC3E}">
        <p14:creationId xmlns:p14="http://schemas.microsoft.com/office/powerpoint/2010/main" val="377786852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hdr" sz="quarter"/>
          </p:nvPr>
        </p:nvSpPr>
        <p:spPr bwMode="auto">
          <a:xfrm>
            <a:off x="1"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n-GB" dirty="0"/>
          </a:p>
        </p:txBody>
      </p:sp>
      <p:sp>
        <p:nvSpPr>
          <p:cNvPr id="10243" name="Rectangle 3"/>
          <p:cNvSpPr>
            <a:spLocks noGrp="1" noChangeArrowheads="1"/>
          </p:cNvSpPr>
          <p:nvPr>
            <p:ph type="dt" idx="1"/>
          </p:nvPr>
        </p:nvSpPr>
        <p:spPr bwMode="auto">
          <a:xfrm>
            <a:off x="3849688" y="0"/>
            <a:ext cx="2946400" cy="4968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Arial" pitchFamily="34" charset="0"/>
              </a:defRPr>
            </a:lvl1pPr>
          </a:lstStyle>
          <a:p>
            <a:pPr>
              <a:defRPr/>
            </a:pPr>
            <a:endParaRPr lang="en-GB" dirty="0"/>
          </a:p>
        </p:txBody>
      </p:sp>
      <p:sp>
        <p:nvSpPr>
          <p:cNvPr id="6144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0245" name="Rectangle 5"/>
          <p:cNvSpPr>
            <a:spLocks noGrp="1" noChangeArrowheads="1"/>
          </p:cNvSpPr>
          <p:nvPr>
            <p:ph type="body" sz="quarter" idx="3"/>
          </p:nvPr>
        </p:nvSpPr>
        <p:spPr bwMode="auto">
          <a:xfrm>
            <a:off x="679452" y="4714878"/>
            <a:ext cx="5438775" cy="4467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10246" name="Rectangle 6"/>
          <p:cNvSpPr>
            <a:spLocks noGrp="1" noChangeArrowheads="1"/>
          </p:cNvSpPr>
          <p:nvPr>
            <p:ph type="ftr" sz="quarter" idx="4"/>
          </p:nvPr>
        </p:nvSpPr>
        <p:spPr bwMode="auto">
          <a:xfrm>
            <a:off x="1" y="9428166"/>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Arial" pitchFamily="34" charset="0"/>
              </a:defRPr>
            </a:lvl1pPr>
          </a:lstStyle>
          <a:p>
            <a:pPr>
              <a:defRPr/>
            </a:pPr>
            <a:endParaRPr lang="en-GB" dirty="0"/>
          </a:p>
        </p:txBody>
      </p:sp>
      <p:sp>
        <p:nvSpPr>
          <p:cNvPr id="10247" name="Rectangle 7"/>
          <p:cNvSpPr>
            <a:spLocks noGrp="1" noChangeArrowheads="1"/>
          </p:cNvSpPr>
          <p:nvPr>
            <p:ph type="sldNum" sz="quarter" idx="5"/>
          </p:nvPr>
        </p:nvSpPr>
        <p:spPr bwMode="auto">
          <a:xfrm>
            <a:off x="3849688" y="9428166"/>
            <a:ext cx="2946400" cy="496887"/>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Arial" pitchFamily="34" charset="0"/>
              </a:defRPr>
            </a:lvl1pPr>
          </a:lstStyle>
          <a:p>
            <a:pPr>
              <a:defRPr/>
            </a:pPr>
            <a:fld id="{60E848E5-2029-4492-B787-AEA87F08F58E}" type="slidenum">
              <a:rPr lang="en-GB"/>
              <a:pPr>
                <a:defRPr/>
              </a:pPr>
              <a:t>‹#›</a:t>
            </a:fld>
            <a:endParaRPr lang="en-GB" dirty="0"/>
          </a:p>
        </p:txBody>
      </p:sp>
    </p:spTree>
    <p:extLst>
      <p:ext uri="{BB962C8B-B14F-4D97-AF65-F5344CB8AC3E}">
        <p14:creationId xmlns:p14="http://schemas.microsoft.com/office/powerpoint/2010/main" val="11792688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a:ln/>
        </p:spPr>
      </p:sp>
      <p:sp>
        <p:nvSpPr>
          <p:cNvPr id="62467" name="Notes Placeholder 2"/>
          <p:cNvSpPr>
            <a:spLocks noGrp="1"/>
          </p:cNvSpPr>
          <p:nvPr>
            <p:ph type="body" idx="1"/>
          </p:nvPr>
        </p:nvSpPr>
        <p:spPr>
          <a:noFill/>
          <a:ln/>
        </p:spPr>
        <p:txBody>
          <a:bodyPr/>
          <a:lstStyle/>
          <a:p>
            <a:pPr eaLnBrk="1" hangingPunct="1"/>
            <a:endParaRPr lang="en-US" dirty="0" smtClean="0">
              <a:latin typeface="Arial" charset="0"/>
              <a:cs typeface="Arial" charset="0"/>
            </a:endParaRPr>
          </a:p>
        </p:txBody>
      </p:sp>
      <p:sp>
        <p:nvSpPr>
          <p:cNvPr id="62468" name="Slide Number Placeholder 3"/>
          <p:cNvSpPr>
            <a:spLocks noGrp="1"/>
          </p:cNvSpPr>
          <p:nvPr>
            <p:ph type="sldNum" sz="quarter" idx="5"/>
          </p:nvPr>
        </p:nvSpPr>
        <p:spPr>
          <a:noFill/>
        </p:spPr>
        <p:txBody>
          <a:bodyPr/>
          <a:lstStyle/>
          <a:p>
            <a:fld id="{86B626CF-9C72-4080-8825-24FA826FD5DE}" type="slidenum">
              <a:rPr lang="en-GB" smtClean="0">
                <a:latin typeface="Arial" charset="0"/>
                <a:cs typeface="Arial" charset="0"/>
              </a:rPr>
              <a:pPr/>
              <a:t>1</a:t>
            </a:fld>
            <a:endParaRPr lang="en-GB" dirty="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6E3429-FF28-400C-9C78-181142ECCA0D}" type="slidenum">
              <a:rPr lang="en-GB"/>
              <a:pPr/>
              <a:t>2</a:t>
            </a:fld>
            <a:endParaRPr lang="en-GB" dirty="0"/>
          </a:p>
        </p:txBody>
      </p:sp>
      <p:sp>
        <p:nvSpPr>
          <p:cNvPr id="71682" name="Rectangle 2"/>
          <p:cNvSpPr>
            <a:spLocks noGrp="1" noRot="1" noChangeAspect="1" noChangeArrowheads="1" noTextEdit="1"/>
          </p:cNvSpPr>
          <p:nvPr>
            <p:ph type="sldImg"/>
          </p:nvPr>
        </p:nvSpPr>
        <p:spPr>
          <a:xfrm>
            <a:off x="968375" y="766763"/>
            <a:ext cx="4911725" cy="3684587"/>
          </a:xfrm>
          <a:ln/>
        </p:spPr>
      </p:sp>
      <p:sp>
        <p:nvSpPr>
          <p:cNvPr id="71683" name="Rectangle 3"/>
          <p:cNvSpPr>
            <a:spLocks noGrp="1" noChangeArrowheads="1"/>
          </p:cNvSpPr>
          <p:nvPr>
            <p:ph type="body" idx="1"/>
          </p:nvPr>
        </p:nvSpPr>
        <p:spPr>
          <a:xfrm>
            <a:off x="925514" y="4683128"/>
            <a:ext cx="4997450" cy="4525963"/>
          </a:xfrm>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p:cNvSpPr>
            <a:spLocks noGrp="1" noRot="1" noChangeAspect="1" noTextEdit="1"/>
          </p:cNvSpPr>
          <p:nvPr>
            <p:ph type="sldImg"/>
          </p:nvPr>
        </p:nvSpPr>
        <p:spPr>
          <a:ln/>
        </p:spPr>
      </p:sp>
      <p:sp>
        <p:nvSpPr>
          <p:cNvPr id="19458" name="Notes Placeholder 2"/>
          <p:cNvSpPr>
            <a:spLocks noGrp="1"/>
          </p:cNvSpPr>
          <p:nvPr>
            <p:ph type="body" idx="1"/>
          </p:nvPr>
        </p:nvSpPr>
        <p:spPr>
          <a:noFill/>
          <a:ln/>
        </p:spPr>
        <p:txBody>
          <a:bodyPr/>
          <a:lstStyle/>
          <a:p>
            <a:pPr eaLnBrk="1" hangingPunct="1"/>
            <a:endParaRPr lang="en-US" dirty="0" smtClean="0">
              <a:latin typeface="Arial" charset="0"/>
              <a:cs typeface="Arial" charset="0"/>
            </a:endParaRPr>
          </a:p>
        </p:txBody>
      </p:sp>
      <p:sp>
        <p:nvSpPr>
          <p:cNvPr id="19459" name="Slide Number Placeholder 3"/>
          <p:cNvSpPr>
            <a:spLocks noGrp="1"/>
          </p:cNvSpPr>
          <p:nvPr>
            <p:ph type="sldNum" sz="quarter" idx="5"/>
          </p:nvPr>
        </p:nvSpPr>
        <p:spPr>
          <a:noFill/>
        </p:spPr>
        <p:txBody>
          <a:bodyPr/>
          <a:lstStyle/>
          <a:p>
            <a:fld id="{8C9AE79F-ED35-493F-9530-9F93E6C5C6B1}" type="slidenum">
              <a:rPr lang="en-GB" smtClean="0">
                <a:latin typeface="Arial" charset="0"/>
                <a:cs typeface="Arial" charset="0"/>
              </a:rPr>
              <a:pPr/>
              <a:t>3</a:t>
            </a:fld>
            <a:endParaRPr lang="en-GB" dirty="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93EECE-6E3B-47E8-ACCE-A3CC00A81165}" type="slidenum">
              <a:rPr lang="en-GB"/>
              <a:pPr/>
              <a:t>15</a:t>
            </a:fld>
            <a:endParaRPr lang="en-GB" dirty="0"/>
          </a:p>
        </p:txBody>
      </p:sp>
      <p:sp>
        <p:nvSpPr>
          <p:cNvPr id="1369090" name="Rectangle 2"/>
          <p:cNvSpPr>
            <a:spLocks noGrp="1" noRot="1" noChangeAspect="1" noChangeArrowheads="1" noTextEdit="1"/>
          </p:cNvSpPr>
          <p:nvPr>
            <p:ph type="sldImg"/>
          </p:nvPr>
        </p:nvSpPr>
        <p:spPr>
          <a:ln/>
        </p:spPr>
      </p:sp>
      <p:sp>
        <p:nvSpPr>
          <p:cNvPr id="1369091" name="Rectangle 3"/>
          <p:cNvSpPr>
            <a:spLocks noGrp="1" noChangeArrowheads="1"/>
          </p:cNvSpPr>
          <p:nvPr>
            <p:ph type="body" idx="1"/>
          </p:nvPr>
        </p:nvSpPr>
        <p:spPr/>
        <p:txBody>
          <a:bodyPr/>
          <a:lstStyle/>
          <a:p>
            <a:r>
              <a:rPr lang="en-US" dirty="0" smtClean="0"/>
              <a:t>Don’t call the R10bn a “scheme” – rather say allocating R10bn</a:t>
            </a:r>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p:spPr>
        <p:txBody>
          <a:bodyPr/>
          <a:lstStyle/>
          <a:p>
            <a:pPr eaLnBrk="1" hangingPunct="1"/>
            <a:endParaRPr lang="en-US" dirty="0" smtClean="0">
              <a:latin typeface="Arial" charset="0"/>
              <a:cs typeface="Arial" charset="0"/>
            </a:endParaRPr>
          </a:p>
        </p:txBody>
      </p:sp>
      <p:sp>
        <p:nvSpPr>
          <p:cNvPr id="39940" name="Slide Number Placeholder 3"/>
          <p:cNvSpPr>
            <a:spLocks noGrp="1"/>
          </p:cNvSpPr>
          <p:nvPr>
            <p:ph type="sldNum" sz="quarter" idx="5"/>
          </p:nvPr>
        </p:nvSpPr>
        <p:spPr>
          <a:noFill/>
        </p:spPr>
        <p:txBody>
          <a:bodyPr/>
          <a:lstStyle/>
          <a:p>
            <a:fld id="{E0C4B972-5F17-421B-A6E6-1033E0E52B1B}" type="slidenum">
              <a:rPr lang="en-GB" smtClean="0">
                <a:latin typeface="Arial" charset="0"/>
                <a:cs typeface="Arial" charset="0"/>
              </a:rPr>
              <a:pPr/>
              <a:t>16</a:t>
            </a:fld>
            <a:endParaRPr lang="en-GB" dirty="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BCD319FB-FE2D-460B-8439-7D13099433AD}" type="slidenum">
              <a:rPr lang="en-GB" smtClean="0">
                <a:latin typeface="Arial" charset="0"/>
                <a:cs typeface="Arial" charset="0"/>
              </a:rPr>
              <a:pPr/>
              <a:t>21</a:t>
            </a:fld>
            <a:endParaRPr lang="en-GB" dirty="0" smtClean="0">
              <a:latin typeface="Arial" charset="0"/>
              <a:cs typeface="Arial" charset="0"/>
            </a:endParaRPr>
          </a:p>
        </p:txBody>
      </p:sp>
      <p:sp>
        <p:nvSpPr>
          <p:cNvPr id="80899" name="Rectangle 2"/>
          <p:cNvSpPr>
            <a:spLocks noGrp="1" noRot="1" noChangeAspect="1" noChangeArrowheads="1" noTextEdit="1"/>
          </p:cNvSpPr>
          <p:nvPr>
            <p:ph type="sldImg"/>
          </p:nvPr>
        </p:nvSpPr>
        <p:spPr>
          <a:xfrm>
            <a:off x="966788" y="766763"/>
            <a:ext cx="4914900" cy="3686175"/>
          </a:xfrm>
          <a:ln/>
        </p:spPr>
      </p:sp>
      <p:sp>
        <p:nvSpPr>
          <p:cNvPr id="80900" name="Rectangle 3"/>
          <p:cNvSpPr>
            <a:spLocks noGrp="1" noChangeArrowheads="1"/>
          </p:cNvSpPr>
          <p:nvPr>
            <p:ph type="body" idx="1"/>
          </p:nvPr>
        </p:nvSpPr>
        <p:spPr>
          <a:xfrm>
            <a:off x="923927" y="4683127"/>
            <a:ext cx="5000625" cy="4525963"/>
          </a:xfrm>
          <a:noFill/>
          <a:ln/>
        </p:spPr>
        <p:txBody>
          <a:bodyPr/>
          <a:lstStyle/>
          <a:p>
            <a:pPr eaLnBrk="1" hangingPunct="1"/>
            <a:endParaRPr lang="en-US" dirty="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6" descr="T2IBXXXXXA IDC ppt.jpg"/>
          <p:cNvPicPr>
            <a:picLocks noChangeAspect="1"/>
          </p:cNvPicPr>
          <p:nvPr userDrawn="1"/>
        </p:nvPicPr>
        <p:blipFill>
          <a:blip r:embed="rId2" cstate="print"/>
          <a:srcRect/>
          <a:stretch>
            <a:fillRect/>
          </a:stretch>
        </p:blipFill>
        <p:spPr bwMode="auto">
          <a:xfrm>
            <a:off x="0" y="19050"/>
            <a:ext cx="9144000" cy="6838950"/>
          </a:xfrm>
          <a:prstGeom prst="rect">
            <a:avLst/>
          </a:prstGeom>
          <a:noFill/>
          <a:ln w="9525">
            <a:noFill/>
            <a:miter lim="800000"/>
            <a:headEnd/>
            <a:tailEnd/>
          </a:ln>
        </p:spPr>
      </p:pic>
      <p:pic>
        <p:nvPicPr>
          <p:cNvPr id="5" name="Picture 7" descr="IDC_AdSig2b_RGB_logo.jpg"/>
          <p:cNvPicPr>
            <a:picLocks noChangeAspect="1"/>
          </p:cNvPicPr>
          <p:nvPr userDrawn="1"/>
        </p:nvPicPr>
        <p:blipFill>
          <a:blip r:embed="rId3" cstate="print"/>
          <a:srcRect/>
          <a:stretch>
            <a:fillRect/>
          </a:stretch>
        </p:blipFill>
        <p:spPr bwMode="auto">
          <a:xfrm>
            <a:off x="7010400" y="471488"/>
            <a:ext cx="1781175" cy="595312"/>
          </a:xfrm>
          <a:prstGeom prst="rect">
            <a:avLst/>
          </a:prstGeom>
          <a:noFill/>
          <a:ln w="9525">
            <a:noFill/>
            <a:miter lim="800000"/>
            <a:headEnd/>
            <a:tailEnd/>
          </a:ln>
        </p:spPr>
      </p:pic>
      <p:sp>
        <p:nvSpPr>
          <p:cNvPr id="5123" name="Rectangle 3"/>
          <p:cNvSpPr>
            <a:spLocks noGrp="1" noChangeArrowheads="1"/>
          </p:cNvSpPr>
          <p:nvPr>
            <p:ph type="ctrTitle"/>
          </p:nvPr>
        </p:nvSpPr>
        <p:spPr>
          <a:xfrm>
            <a:off x="533400" y="1524000"/>
            <a:ext cx="7819491" cy="1066800"/>
          </a:xfrm>
          <a:ln w="12700" algn="ctr"/>
        </p:spPr>
        <p:txBody>
          <a:bodyPr wrap="none" tIns="45720" bIns="45720"/>
          <a:lstStyle>
            <a:lvl1pPr>
              <a:defRPr>
                <a:solidFill>
                  <a:srgbClr val="005780"/>
                </a:solidFill>
              </a:defRPr>
            </a:lvl1pPr>
          </a:lstStyle>
          <a:p>
            <a:r>
              <a:rPr lang="en-GB" dirty="0"/>
              <a:t>Click to edit Master title style</a:t>
            </a:r>
          </a:p>
        </p:txBody>
      </p:sp>
      <p:sp>
        <p:nvSpPr>
          <p:cNvPr id="5124" name="Rectangle 4"/>
          <p:cNvSpPr>
            <a:spLocks noGrp="1" noChangeArrowheads="1"/>
          </p:cNvSpPr>
          <p:nvPr>
            <p:ph type="subTitle" idx="1"/>
          </p:nvPr>
        </p:nvSpPr>
        <p:spPr>
          <a:xfrm>
            <a:off x="454025" y="2092325"/>
            <a:ext cx="5794375" cy="803275"/>
          </a:xfrm>
        </p:spPr>
        <p:txBody>
          <a:bodyPr lIns="182880" anchor="ctr"/>
          <a:lstStyle>
            <a:lvl1pPr marL="0" indent="0">
              <a:buFontTx/>
              <a:buNone/>
              <a:defRPr sz="2000">
                <a:solidFill>
                  <a:schemeClr val="tx1">
                    <a:lumMod val="50000"/>
                    <a:lumOff val="50000"/>
                  </a:schemeClr>
                </a:solidFill>
                <a:latin typeface="Arial Narrow" pitchFamily="34" charset="0"/>
              </a:defRPr>
            </a:lvl1pPr>
          </a:lstStyle>
          <a:p>
            <a:r>
              <a:rPr lang="en-GB" dirty="0"/>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Slide Number Placeholder 2"/>
          <p:cNvSpPr txBox="1">
            <a:spLocks noGrp="1"/>
          </p:cNvSpPr>
          <p:nvPr userDrawn="1"/>
        </p:nvSpPr>
        <p:spPr bwMode="auto">
          <a:xfrm>
            <a:off x="7419975" y="6638925"/>
            <a:ext cx="1758950" cy="457200"/>
          </a:xfrm>
          <a:prstGeom prst="rect">
            <a:avLst/>
          </a:prstGeom>
          <a:noFill/>
          <a:ln w="9525">
            <a:noFill/>
            <a:miter lim="800000"/>
            <a:headEnd/>
            <a:tailEnd/>
          </a:ln>
        </p:spPr>
        <p:txBody>
          <a:bodyPr/>
          <a:lstStyle/>
          <a:p>
            <a:pPr algn="r">
              <a:defRPr/>
            </a:pPr>
            <a:fld id="{B4FC3226-C355-4B6D-9B3D-BB1E23BB44A4}" type="slidenum">
              <a:rPr lang="en-US" sz="1100">
                <a:solidFill>
                  <a:srgbClr val="003366"/>
                </a:solidFill>
                <a:latin typeface="Arial" pitchFamily="34" charset="0"/>
                <a:cs typeface="Arial" pitchFamily="34" charset="0"/>
              </a:rPr>
              <a:pPr algn="r">
                <a:defRPr/>
              </a:pPr>
              <a:t>‹#›</a:t>
            </a:fld>
            <a:endParaRPr lang="en-GB" sz="1100" dirty="0">
              <a:solidFill>
                <a:srgbClr val="003366"/>
              </a:solidFill>
              <a:latin typeface="Arial" pitchFamily="34" charset="0"/>
              <a:cs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3038" y="1738313"/>
            <a:ext cx="4352925" cy="4429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78363" y="1738313"/>
            <a:ext cx="4354512" cy="4429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Slide Number Placeholder 2"/>
          <p:cNvSpPr txBox="1">
            <a:spLocks noGrp="1"/>
          </p:cNvSpPr>
          <p:nvPr userDrawn="1"/>
        </p:nvSpPr>
        <p:spPr bwMode="auto">
          <a:xfrm>
            <a:off x="8643938" y="6638925"/>
            <a:ext cx="534987" cy="457200"/>
          </a:xfrm>
          <a:prstGeom prst="rect">
            <a:avLst/>
          </a:prstGeom>
          <a:noFill/>
          <a:ln w="9525">
            <a:noFill/>
            <a:miter lim="800000"/>
            <a:headEnd/>
            <a:tailEnd/>
          </a:ln>
        </p:spPr>
        <p:txBody>
          <a:bodyPr/>
          <a:lstStyle/>
          <a:p>
            <a:pPr algn="r">
              <a:defRPr/>
            </a:pPr>
            <a:fld id="{E29A5414-D95D-4852-8F66-EE650B828C22}" type="slidenum">
              <a:rPr lang="en-US" sz="1100">
                <a:solidFill>
                  <a:srgbClr val="003366"/>
                </a:solidFill>
                <a:latin typeface="+mj-lt"/>
                <a:cs typeface="Arial" pitchFamily="34" charset="0"/>
              </a:rPr>
              <a:pPr algn="r">
                <a:defRPr/>
              </a:pPr>
              <a:t>‹#›</a:t>
            </a:fld>
            <a:endParaRPr lang="en-GB" sz="1100" dirty="0">
              <a:solidFill>
                <a:srgbClr val="003366"/>
              </a:solidFill>
              <a:latin typeface="+mj-lt"/>
              <a:cs typeface="Arial" pitchFamily="34" charset="0"/>
            </a:endParaRPr>
          </a:p>
        </p:txBody>
      </p:sp>
      <p:sp>
        <p:nvSpPr>
          <p:cNvPr id="2" name="Title 1"/>
          <p:cNvSpPr>
            <a:spLocks noGrp="1"/>
          </p:cNvSpPr>
          <p:nvPr>
            <p:ph type="title"/>
          </p:nvPr>
        </p:nvSpPr>
        <p:spPr/>
        <p:txBody>
          <a:bodyPr/>
          <a:lstStyle/>
          <a:p>
            <a:r>
              <a:rPr lang="en-US" smtClean="0"/>
              <a:t>Click to edit Master title style</a:t>
            </a:r>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8313" y="652463"/>
            <a:ext cx="2214562" cy="55149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3038" y="652463"/>
            <a:ext cx="6492875" cy="5514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73038" y="652463"/>
            <a:ext cx="6362700" cy="877887"/>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173038" y="1738313"/>
            <a:ext cx="8859837" cy="4429125"/>
          </a:xfrm>
        </p:spPr>
        <p:txBody>
          <a:bodyPr/>
          <a:lstStyle/>
          <a:p>
            <a:pPr lvl="0"/>
            <a:endParaRPr lang="en-GB" noProof="0"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2916" y="652463"/>
            <a:ext cx="6362700" cy="877887"/>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172916" y="1738314"/>
            <a:ext cx="4359520" cy="4429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73112" y="1738313"/>
            <a:ext cx="4359519" cy="21383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73112" y="4029076"/>
            <a:ext cx="4359519" cy="2138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owerpoint1"/>
          <p:cNvPicPr>
            <a:picLocks noChangeAspect="1" noChangeArrowheads="1"/>
          </p:cNvPicPr>
          <p:nvPr/>
        </p:nvPicPr>
        <p:blipFill>
          <a:blip r:embed="rId2" cstate="print"/>
          <a:srcRect/>
          <a:stretch>
            <a:fillRect/>
          </a:stretch>
        </p:blipFill>
        <p:spPr bwMode="auto">
          <a:xfrm>
            <a:off x="0" y="0"/>
            <a:ext cx="9142413" cy="6669088"/>
          </a:xfrm>
          <a:prstGeom prst="rect">
            <a:avLst/>
          </a:prstGeom>
          <a:noFill/>
          <a:ln w="9525">
            <a:noFill/>
            <a:miter lim="800000"/>
            <a:headEnd/>
            <a:tailEnd/>
          </a:ln>
        </p:spPr>
      </p:pic>
      <p:sp>
        <p:nvSpPr>
          <p:cNvPr id="5123" name="Rectangle 3"/>
          <p:cNvSpPr>
            <a:spLocks noGrp="1" noChangeArrowheads="1"/>
          </p:cNvSpPr>
          <p:nvPr>
            <p:ph type="ctrTitle"/>
          </p:nvPr>
        </p:nvSpPr>
        <p:spPr>
          <a:xfrm>
            <a:off x="314325" y="2646363"/>
            <a:ext cx="4683125" cy="1066800"/>
          </a:xfrm>
          <a:ln w="12700" algn="ctr"/>
        </p:spPr>
        <p:txBody>
          <a:bodyPr wrap="none" tIns="45720" bIns="45720"/>
          <a:lstStyle>
            <a:lvl1pPr>
              <a:defRPr>
                <a:solidFill>
                  <a:schemeClr val="bg1"/>
                </a:solidFill>
              </a:defRPr>
            </a:lvl1pPr>
          </a:lstStyle>
          <a:p>
            <a:r>
              <a:rPr lang="en-US" smtClean="0"/>
              <a:t>Click to edit Master title style</a:t>
            </a:r>
            <a:endParaRPr lang="en-GB"/>
          </a:p>
        </p:txBody>
      </p:sp>
      <p:sp>
        <p:nvSpPr>
          <p:cNvPr id="5124" name="Rectangle 4"/>
          <p:cNvSpPr>
            <a:spLocks noGrp="1" noChangeArrowheads="1"/>
          </p:cNvSpPr>
          <p:nvPr>
            <p:ph type="subTitle" idx="1"/>
          </p:nvPr>
        </p:nvSpPr>
        <p:spPr>
          <a:xfrm>
            <a:off x="234950" y="3751263"/>
            <a:ext cx="3470275" cy="803275"/>
          </a:xfrm>
        </p:spPr>
        <p:txBody>
          <a:bodyPr lIns="182880" anchor="ctr"/>
          <a:lstStyle>
            <a:lvl1pPr marL="0" indent="0">
              <a:buFontTx/>
              <a:buNone/>
              <a:defRPr sz="2000">
                <a:solidFill>
                  <a:schemeClr val="bg1"/>
                </a:solidFill>
                <a:latin typeface="Arial Narrow" pitchFamily="34" charset="0"/>
              </a:defRPr>
            </a:lvl1pPr>
          </a:lstStyle>
          <a:p>
            <a:r>
              <a:rPr lang="en-US" smtClean="0"/>
              <a:t>Click to edit Master subtitle style</a:t>
            </a:r>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3038" y="1738313"/>
            <a:ext cx="4352925" cy="4429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78363" y="1738313"/>
            <a:ext cx="4354512" cy="4429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73038" y="-44548"/>
            <a:ext cx="6362700" cy="711279"/>
          </a:xfrm>
        </p:spPr>
        <p:txBody>
          <a:bodyPr/>
          <a:lstStyle/>
          <a:p>
            <a:r>
              <a:rPr lang="en-US" dirty="0" smtClean="0"/>
              <a:t>Click to edit Master title style</a:t>
            </a:r>
            <a:endParaRPr lang="en-GB" dirty="0"/>
          </a:p>
        </p:txBody>
      </p:sp>
    </p:spTree>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8313" y="652463"/>
            <a:ext cx="2214562" cy="55149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3038" y="652463"/>
            <a:ext cx="6492875" cy="5514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73038" y="652463"/>
            <a:ext cx="6362700" cy="877887"/>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173038" y="1738313"/>
            <a:ext cx="8859837" cy="4429125"/>
          </a:xfrm>
        </p:spPr>
        <p:txBody>
          <a:bodyPr/>
          <a:lstStyle/>
          <a:p>
            <a:pPr lvl="0"/>
            <a:r>
              <a:rPr lang="en-US" noProof="0" dirty="0" smtClean="0"/>
              <a:t>Click icon to add table</a:t>
            </a:r>
            <a:endParaRPr lang="en-GB" noProof="0"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2916" y="652463"/>
            <a:ext cx="6362700" cy="877887"/>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172916" y="1738314"/>
            <a:ext cx="4359520" cy="4429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73112" y="1738313"/>
            <a:ext cx="4359519" cy="21383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73112" y="4029076"/>
            <a:ext cx="4359519" cy="2138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owerpoint1"/>
          <p:cNvPicPr>
            <a:picLocks noChangeAspect="1" noChangeArrowheads="1"/>
          </p:cNvPicPr>
          <p:nvPr/>
        </p:nvPicPr>
        <p:blipFill>
          <a:blip r:embed="rId2" cstate="print"/>
          <a:srcRect/>
          <a:stretch>
            <a:fillRect/>
          </a:stretch>
        </p:blipFill>
        <p:spPr bwMode="auto">
          <a:xfrm>
            <a:off x="0" y="0"/>
            <a:ext cx="9142413" cy="6669088"/>
          </a:xfrm>
          <a:prstGeom prst="rect">
            <a:avLst/>
          </a:prstGeom>
          <a:noFill/>
          <a:ln w="9525">
            <a:noFill/>
            <a:miter lim="800000"/>
            <a:headEnd/>
            <a:tailEnd/>
          </a:ln>
        </p:spPr>
      </p:pic>
      <p:sp>
        <p:nvSpPr>
          <p:cNvPr id="5123" name="Rectangle 3"/>
          <p:cNvSpPr>
            <a:spLocks noGrp="1" noChangeArrowheads="1"/>
          </p:cNvSpPr>
          <p:nvPr>
            <p:ph type="ctrTitle"/>
          </p:nvPr>
        </p:nvSpPr>
        <p:spPr>
          <a:xfrm>
            <a:off x="314325" y="2646363"/>
            <a:ext cx="4683125" cy="1066800"/>
          </a:xfrm>
          <a:ln w="12700" algn="ctr"/>
        </p:spPr>
        <p:txBody>
          <a:bodyPr wrap="none" tIns="45720" bIns="45720"/>
          <a:lstStyle>
            <a:lvl1pPr>
              <a:defRPr>
                <a:solidFill>
                  <a:schemeClr val="bg1"/>
                </a:solidFill>
              </a:defRPr>
            </a:lvl1pPr>
          </a:lstStyle>
          <a:p>
            <a:r>
              <a:rPr lang="en-US" smtClean="0"/>
              <a:t>Click to edit Master title style</a:t>
            </a:r>
            <a:endParaRPr lang="en-GB"/>
          </a:p>
        </p:txBody>
      </p:sp>
      <p:sp>
        <p:nvSpPr>
          <p:cNvPr id="5124" name="Rectangle 4"/>
          <p:cNvSpPr>
            <a:spLocks noGrp="1" noChangeArrowheads="1"/>
          </p:cNvSpPr>
          <p:nvPr>
            <p:ph type="subTitle" idx="1"/>
          </p:nvPr>
        </p:nvSpPr>
        <p:spPr>
          <a:xfrm>
            <a:off x="234950" y="3751263"/>
            <a:ext cx="3470275" cy="803275"/>
          </a:xfrm>
        </p:spPr>
        <p:txBody>
          <a:bodyPr lIns="182880" anchor="ctr"/>
          <a:lstStyle>
            <a:lvl1pPr marL="0" indent="0">
              <a:buFontTx/>
              <a:buNone/>
              <a:defRPr sz="2000">
                <a:solidFill>
                  <a:schemeClr val="bg1"/>
                </a:solidFill>
                <a:latin typeface="Arial Narrow" pitchFamily="34" charset="0"/>
              </a:defRPr>
            </a:lvl1pPr>
          </a:lstStyle>
          <a:p>
            <a:r>
              <a:rPr lang="en-US" smtClean="0"/>
              <a:t>Click to edit Master subtitle style</a:t>
            </a:r>
            <a:endParaRPr lang="en-GB"/>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3038" y="1738313"/>
            <a:ext cx="4352925" cy="4429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78363" y="1738313"/>
            <a:ext cx="4354512" cy="4429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73038" y="-44548"/>
            <a:ext cx="6362700" cy="711279"/>
          </a:xfrm>
        </p:spPr>
        <p:txBody>
          <a:bodyPr/>
          <a:lstStyle/>
          <a:p>
            <a:r>
              <a:rPr lang="en-US" dirty="0" smtClean="0"/>
              <a:t>Click to edit Master title style</a:t>
            </a:r>
            <a:endParaRPr lang="en-GB" dirty="0"/>
          </a:p>
        </p:txBody>
      </p:sp>
    </p:spTree>
  </p:cSld>
  <p:clrMapOvr>
    <a:masterClrMapping/>
  </p:clrMapOvr>
  <p:hf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smtClean="0"/>
              <a:t>Click icon to add picture</a:t>
            </a:r>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18313" y="652463"/>
            <a:ext cx="2214562" cy="55149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3038" y="652463"/>
            <a:ext cx="6492875" cy="55149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73038" y="652463"/>
            <a:ext cx="6362700" cy="877887"/>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173038" y="1738313"/>
            <a:ext cx="8859837" cy="4429125"/>
          </a:xfrm>
        </p:spPr>
        <p:txBody>
          <a:bodyPr/>
          <a:lstStyle/>
          <a:p>
            <a:pPr lvl="0"/>
            <a:r>
              <a:rPr lang="en-US" noProof="0" dirty="0" smtClean="0"/>
              <a:t>Click icon to add table</a:t>
            </a:r>
            <a:endParaRPr lang="en-GB" noProof="0"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72916" y="652463"/>
            <a:ext cx="6362700" cy="877887"/>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172916" y="1738314"/>
            <a:ext cx="4359520" cy="44291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quarter" idx="2"/>
          </p:nvPr>
        </p:nvSpPr>
        <p:spPr>
          <a:xfrm>
            <a:off x="4673112" y="1738313"/>
            <a:ext cx="4359519" cy="21383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Content Placeholder 4"/>
          <p:cNvSpPr>
            <a:spLocks noGrp="1"/>
          </p:cNvSpPr>
          <p:nvPr>
            <p:ph sz="quarter" idx="3"/>
          </p:nvPr>
        </p:nvSpPr>
        <p:spPr>
          <a:xfrm>
            <a:off x="4673112" y="4029076"/>
            <a:ext cx="4359519" cy="2138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image" Target="../media/image5.jpeg"/><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5" Type="http://schemas.openxmlformats.org/officeDocument/2006/relationships/image" Target="../media/image5.jpeg"/><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pic>
        <p:nvPicPr>
          <p:cNvPr id="2050" name="Picture 4" descr="T2IBXXXXX IDC ppt2.jpg"/>
          <p:cNvPicPr>
            <a:picLocks noChangeAspect="1"/>
          </p:cNvPicPr>
          <p:nvPr/>
        </p:nvPicPr>
        <p:blipFill>
          <a:blip r:embed="rId15" cstate="print"/>
          <a:srcRect/>
          <a:stretch>
            <a:fillRect/>
          </a:stretch>
        </p:blipFill>
        <p:spPr bwMode="auto">
          <a:xfrm>
            <a:off x="0" y="0"/>
            <a:ext cx="9144000" cy="6858000"/>
          </a:xfrm>
          <a:prstGeom prst="rect">
            <a:avLst/>
          </a:prstGeom>
          <a:noFill/>
          <a:ln w="9525">
            <a:noFill/>
            <a:miter lim="800000"/>
            <a:headEnd/>
            <a:tailEnd/>
          </a:ln>
        </p:spPr>
      </p:pic>
      <p:sp>
        <p:nvSpPr>
          <p:cNvPr id="2051" name="Rectangle 3"/>
          <p:cNvSpPr>
            <a:spLocks noGrp="1" noChangeArrowheads="1"/>
          </p:cNvSpPr>
          <p:nvPr>
            <p:ph type="title"/>
          </p:nvPr>
        </p:nvSpPr>
        <p:spPr bwMode="auto">
          <a:xfrm>
            <a:off x="173038" y="76200"/>
            <a:ext cx="6362700" cy="877888"/>
          </a:xfrm>
          <a:prstGeom prst="rect">
            <a:avLst/>
          </a:prstGeom>
          <a:noFill/>
          <a:ln w="9525">
            <a:noFill/>
            <a:miter lim="800000"/>
            <a:headEnd/>
            <a:tailEnd/>
          </a:ln>
        </p:spPr>
        <p:txBody>
          <a:bodyPr vert="horz" wrap="square" lIns="91440" tIns="36000" rIns="91440" bIns="36000" numCol="1" anchor="ctr" anchorCtr="0" compatLnSpc="1">
            <a:prstTxWarp prst="textNoShape">
              <a:avLst/>
            </a:prstTxWarp>
          </a:bodyPr>
          <a:lstStyle/>
          <a:p>
            <a:pPr lvl="0"/>
            <a:r>
              <a:rPr lang="en-GB" smtClean="0"/>
              <a:t>Click to edit Master title style</a:t>
            </a:r>
          </a:p>
        </p:txBody>
      </p:sp>
      <p:sp>
        <p:nvSpPr>
          <p:cNvPr id="2052" name="Rectangle 4"/>
          <p:cNvSpPr>
            <a:spLocks noGrp="1" noChangeArrowheads="1"/>
          </p:cNvSpPr>
          <p:nvPr>
            <p:ph type="body" idx="1"/>
          </p:nvPr>
        </p:nvSpPr>
        <p:spPr bwMode="auto">
          <a:xfrm>
            <a:off x="173038" y="1738313"/>
            <a:ext cx="8859837" cy="4429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pic>
        <p:nvPicPr>
          <p:cNvPr id="2053" name="Picture 5" descr="IDC_AdSig2b_RGB_logo.jpg"/>
          <p:cNvPicPr>
            <a:picLocks noChangeAspect="1"/>
          </p:cNvPicPr>
          <p:nvPr/>
        </p:nvPicPr>
        <p:blipFill>
          <a:blip r:embed="rId16" cstate="print"/>
          <a:srcRect/>
          <a:stretch>
            <a:fillRect/>
          </a:stretch>
        </p:blipFill>
        <p:spPr bwMode="auto">
          <a:xfrm>
            <a:off x="7010400" y="471488"/>
            <a:ext cx="1781175" cy="596900"/>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79" r:id="rId1"/>
    <p:sldLayoutId id="2147483780" r:id="rId2"/>
    <p:sldLayoutId id="2147483745" r:id="rId3"/>
    <p:sldLayoutId id="2147483746" r:id="rId4"/>
    <p:sldLayoutId id="2147483747" r:id="rId5"/>
    <p:sldLayoutId id="2147483781" r:id="rId6"/>
    <p:sldLayoutId id="2147483748" r:id="rId7"/>
    <p:sldLayoutId id="2147483749" r:id="rId8"/>
    <p:sldLayoutId id="2147483750" r:id="rId9"/>
    <p:sldLayoutId id="2147483751" r:id="rId10"/>
    <p:sldLayoutId id="2147483752" r:id="rId11"/>
    <p:sldLayoutId id="2147483753" r:id="rId12"/>
    <p:sldLayoutId id="2147483754" r:id="rId13"/>
  </p:sldLayoutIdLst>
  <p:txStyles>
    <p:titleStyle>
      <a:lvl1pPr algn="l" rtl="0" eaLnBrk="0" fontAlgn="base" hangingPunct="0">
        <a:lnSpc>
          <a:spcPct val="85000"/>
        </a:lnSpc>
        <a:spcBef>
          <a:spcPct val="0"/>
        </a:spcBef>
        <a:spcAft>
          <a:spcPct val="0"/>
        </a:spcAft>
        <a:defRPr sz="2200" b="1">
          <a:solidFill>
            <a:srgbClr val="005780"/>
          </a:solidFill>
          <a:latin typeface="+mj-lt"/>
          <a:ea typeface="+mj-ea"/>
          <a:cs typeface="+mj-cs"/>
        </a:defRPr>
      </a:lvl1pPr>
      <a:lvl2pPr algn="l" rtl="0" eaLnBrk="0" fontAlgn="base" hangingPunct="0">
        <a:lnSpc>
          <a:spcPct val="85000"/>
        </a:lnSpc>
        <a:spcBef>
          <a:spcPct val="0"/>
        </a:spcBef>
        <a:spcAft>
          <a:spcPct val="0"/>
        </a:spcAft>
        <a:defRPr sz="2200" b="1">
          <a:solidFill>
            <a:srgbClr val="005780"/>
          </a:solidFill>
          <a:latin typeface="Arial Narrow" pitchFamily="34" charset="0"/>
        </a:defRPr>
      </a:lvl2pPr>
      <a:lvl3pPr algn="l" rtl="0" eaLnBrk="0" fontAlgn="base" hangingPunct="0">
        <a:lnSpc>
          <a:spcPct val="85000"/>
        </a:lnSpc>
        <a:spcBef>
          <a:spcPct val="0"/>
        </a:spcBef>
        <a:spcAft>
          <a:spcPct val="0"/>
        </a:spcAft>
        <a:defRPr sz="2200" b="1">
          <a:solidFill>
            <a:srgbClr val="005780"/>
          </a:solidFill>
          <a:latin typeface="Arial Narrow" pitchFamily="34" charset="0"/>
        </a:defRPr>
      </a:lvl3pPr>
      <a:lvl4pPr algn="l" rtl="0" eaLnBrk="0" fontAlgn="base" hangingPunct="0">
        <a:lnSpc>
          <a:spcPct val="85000"/>
        </a:lnSpc>
        <a:spcBef>
          <a:spcPct val="0"/>
        </a:spcBef>
        <a:spcAft>
          <a:spcPct val="0"/>
        </a:spcAft>
        <a:defRPr sz="2200" b="1">
          <a:solidFill>
            <a:srgbClr val="005780"/>
          </a:solidFill>
          <a:latin typeface="Arial Narrow" pitchFamily="34" charset="0"/>
        </a:defRPr>
      </a:lvl4pPr>
      <a:lvl5pPr algn="l" rtl="0" eaLnBrk="0" fontAlgn="base" hangingPunct="0">
        <a:lnSpc>
          <a:spcPct val="85000"/>
        </a:lnSpc>
        <a:spcBef>
          <a:spcPct val="0"/>
        </a:spcBef>
        <a:spcAft>
          <a:spcPct val="0"/>
        </a:spcAft>
        <a:defRPr sz="2200" b="1">
          <a:solidFill>
            <a:srgbClr val="005780"/>
          </a:solidFill>
          <a:latin typeface="Arial Narrow" pitchFamily="34" charset="0"/>
        </a:defRPr>
      </a:lvl5pPr>
      <a:lvl6pPr marL="457200" algn="l" rtl="0" eaLnBrk="0" fontAlgn="base" hangingPunct="0">
        <a:lnSpc>
          <a:spcPct val="85000"/>
        </a:lnSpc>
        <a:spcBef>
          <a:spcPct val="0"/>
        </a:spcBef>
        <a:spcAft>
          <a:spcPct val="0"/>
        </a:spcAft>
        <a:defRPr sz="2600" b="1">
          <a:solidFill>
            <a:schemeClr val="bg1"/>
          </a:solidFill>
          <a:latin typeface="Arial Narrow" pitchFamily="34" charset="0"/>
        </a:defRPr>
      </a:lvl6pPr>
      <a:lvl7pPr marL="914400" algn="l" rtl="0" eaLnBrk="0" fontAlgn="base" hangingPunct="0">
        <a:lnSpc>
          <a:spcPct val="85000"/>
        </a:lnSpc>
        <a:spcBef>
          <a:spcPct val="0"/>
        </a:spcBef>
        <a:spcAft>
          <a:spcPct val="0"/>
        </a:spcAft>
        <a:defRPr sz="2600" b="1">
          <a:solidFill>
            <a:schemeClr val="bg1"/>
          </a:solidFill>
          <a:latin typeface="Arial Narrow" pitchFamily="34" charset="0"/>
        </a:defRPr>
      </a:lvl7pPr>
      <a:lvl8pPr marL="1371600" algn="l" rtl="0" eaLnBrk="0" fontAlgn="base" hangingPunct="0">
        <a:lnSpc>
          <a:spcPct val="85000"/>
        </a:lnSpc>
        <a:spcBef>
          <a:spcPct val="0"/>
        </a:spcBef>
        <a:spcAft>
          <a:spcPct val="0"/>
        </a:spcAft>
        <a:defRPr sz="2600" b="1">
          <a:solidFill>
            <a:schemeClr val="bg1"/>
          </a:solidFill>
          <a:latin typeface="Arial Narrow" pitchFamily="34" charset="0"/>
        </a:defRPr>
      </a:lvl8pPr>
      <a:lvl9pPr marL="1828800" algn="l" rtl="0" eaLnBrk="0" fontAlgn="base" hangingPunct="0">
        <a:lnSpc>
          <a:spcPct val="85000"/>
        </a:lnSpc>
        <a:spcBef>
          <a:spcPct val="0"/>
        </a:spcBef>
        <a:spcAft>
          <a:spcPct val="0"/>
        </a:spcAft>
        <a:defRPr sz="2600" b="1">
          <a:solidFill>
            <a:schemeClr val="bg1"/>
          </a:solidFill>
          <a:latin typeface="Arial Narrow" pitchFamily="34" charset="0"/>
        </a:defRPr>
      </a:lvl9pPr>
    </p:titleStyle>
    <p:bodyStyle>
      <a:lvl1pPr marL="195263" indent="-195263" algn="l" rtl="0" eaLnBrk="0" fontAlgn="base" hangingPunct="0">
        <a:lnSpc>
          <a:spcPct val="95000"/>
        </a:lnSpc>
        <a:spcBef>
          <a:spcPct val="30000"/>
        </a:spcBef>
        <a:spcAft>
          <a:spcPct val="0"/>
        </a:spcAft>
        <a:buClr>
          <a:srgbClr val="678D9D"/>
        </a:buClr>
        <a:buChar char="•"/>
        <a:defRPr sz="3200" b="1">
          <a:solidFill>
            <a:srgbClr val="005780"/>
          </a:solidFill>
          <a:latin typeface="+mn-lt"/>
          <a:ea typeface="+mn-ea"/>
          <a:cs typeface="+mn-cs"/>
        </a:defRPr>
      </a:lvl1pPr>
      <a:lvl2pPr marL="571500" indent="-185738" algn="l" rtl="0" eaLnBrk="0" fontAlgn="base" hangingPunct="0">
        <a:lnSpc>
          <a:spcPct val="95000"/>
        </a:lnSpc>
        <a:spcBef>
          <a:spcPct val="30000"/>
        </a:spcBef>
        <a:spcAft>
          <a:spcPct val="0"/>
        </a:spcAft>
        <a:buClr>
          <a:srgbClr val="678D9D"/>
        </a:buClr>
        <a:buChar char="–"/>
        <a:defRPr sz="1600">
          <a:solidFill>
            <a:srgbClr val="005780"/>
          </a:solidFill>
          <a:latin typeface="+mn-lt"/>
        </a:defRPr>
      </a:lvl2pPr>
      <a:lvl3pPr marL="952500" indent="-190500" algn="l" rtl="0" eaLnBrk="0" fontAlgn="base" hangingPunct="0">
        <a:lnSpc>
          <a:spcPct val="95000"/>
        </a:lnSpc>
        <a:spcBef>
          <a:spcPct val="30000"/>
        </a:spcBef>
        <a:spcAft>
          <a:spcPct val="0"/>
        </a:spcAft>
        <a:buClr>
          <a:srgbClr val="678D9D"/>
        </a:buClr>
        <a:buFont typeface="Wingdings" pitchFamily="2" charset="2"/>
        <a:buChar char=""/>
        <a:defRPr sz="1400">
          <a:solidFill>
            <a:srgbClr val="005780"/>
          </a:solidFill>
          <a:latin typeface="+mn-lt"/>
        </a:defRPr>
      </a:lvl3pPr>
      <a:lvl4pPr marL="1333500" indent="-190500" algn="l" rtl="0" eaLnBrk="0" fontAlgn="base" hangingPunct="0">
        <a:lnSpc>
          <a:spcPct val="95000"/>
        </a:lnSpc>
        <a:spcBef>
          <a:spcPct val="30000"/>
        </a:spcBef>
        <a:spcAft>
          <a:spcPct val="0"/>
        </a:spcAft>
        <a:buClr>
          <a:srgbClr val="678D9D"/>
        </a:buClr>
        <a:buFont typeface="Symbol" pitchFamily="18" charset="2"/>
        <a:buChar char="-"/>
        <a:defRPr sz="1200">
          <a:solidFill>
            <a:srgbClr val="005780"/>
          </a:solidFill>
          <a:latin typeface="+mn-lt"/>
        </a:defRPr>
      </a:lvl4pPr>
      <a:lvl5pPr marL="19431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5pPr>
      <a:lvl6pPr marL="24003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6pPr>
      <a:lvl7pPr marL="28575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7pPr>
      <a:lvl8pPr marL="33147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8pPr>
      <a:lvl9pPr marL="37719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074" name="Rectangle 3"/>
          <p:cNvSpPr>
            <a:spLocks noGrp="1" noChangeArrowheads="1"/>
          </p:cNvSpPr>
          <p:nvPr>
            <p:ph type="title"/>
          </p:nvPr>
        </p:nvSpPr>
        <p:spPr bwMode="auto">
          <a:xfrm>
            <a:off x="173038" y="3175"/>
            <a:ext cx="6362700" cy="711200"/>
          </a:xfrm>
          <a:prstGeom prst="rect">
            <a:avLst/>
          </a:prstGeom>
          <a:noFill/>
          <a:ln w="9525">
            <a:noFill/>
            <a:miter lim="800000"/>
            <a:headEnd/>
            <a:tailEnd/>
          </a:ln>
        </p:spPr>
        <p:txBody>
          <a:bodyPr vert="horz" wrap="square" lIns="91440" tIns="36000" rIns="91440" bIns="36000" numCol="1" anchor="ctr" anchorCtr="0" compatLnSpc="1">
            <a:prstTxWarp prst="textNoShape">
              <a:avLst/>
            </a:prstTxWarp>
          </a:bodyPr>
          <a:lstStyle/>
          <a:p>
            <a:pPr lvl="0"/>
            <a:r>
              <a:rPr lang="en-US" smtClean="0"/>
              <a:t>Click to edit Master title style</a:t>
            </a:r>
            <a:endParaRPr lang="en-GB" smtClean="0"/>
          </a:p>
        </p:txBody>
      </p:sp>
      <p:sp>
        <p:nvSpPr>
          <p:cNvPr id="3075" name="Rectangle 4"/>
          <p:cNvSpPr>
            <a:spLocks noGrp="1" noChangeArrowheads="1"/>
          </p:cNvSpPr>
          <p:nvPr>
            <p:ph type="body" idx="1"/>
          </p:nvPr>
        </p:nvSpPr>
        <p:spPr bwMode="auto">
          <a:xfrm>
            <a:off x="173038" y="1738313"/>
            <a:ext cx="8859837" cy="4429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pic>
        <p:nvPicPr>
          <p:cNvPr id="3076" name="Picture 4" descr="IDC_Sig_Hor_RGB_2.jpg"/>
          <p:cNvPicPr>
            <a:picLocks noChangeAspect="1"/>
          </p:cNvPicPr>
          <p:nvPr/>
        </p:nvPicPr>
        <p:blipFill>
          <a:blip r:embed="rId15" cstate="print"/>
          <a:srcRect/>
          <a:stretch>
            <a:fillRect/>
          </a:stretch>
        </p:blipFill>
        <p:spPr bwMode="auto">
          <a:xfrm>
            <a:off x="7643813" y="0"/>
            <a:ext cx="1500187" cy="590550"/>
          </a:xfrm>
          <a:prstGeom prst="rect">
            <a:avLst/>
          </a:prstGeom>
          <a:noFill/>
          <a:ln w="9525">
            <a:noFill/>
            <a:miter lim="800000"/>
            <a:headEnd/>
            <a:tailEnd/>
          </a:ln>
        </p:spPr>
      </p:pic>
      <p:cxnSp>
        <p:nvCxnSpPr>
          <p:cNvPr id="3077" name="Straight Connector 6"/>
          <p:cNvCxnSpPr>
            <a:cxnSpLocks noChangeShapeType="1"/>
          </p:cNvCxnSpPr>
          <p:nvPr/>
        </p:nvCxnSpPr>
        <p:spPr bwMode="auto">
          <a:xfrm>
            <a:off x="0" y="571500"/>
            <a:ext cx="9144000" cy="0"/>
          </a:xfrm>
          <a:prstGeom prst="line">
            <a:avLst/>
          </a:prstGeom>
          <a:noFill/>
          <a:ln w="12700" algn="ctr">
            <a:solidFill>
              <a:srgbClr val="005780"/>
            </a:solidFill>
            <a:round/>
            <a:headEnd type="none" w="sm" len="sm"/>
            <a:tailEnd/>
          </a:ln>
        </p:spPr>
      </p:cxnSp>
      <p:sp>
        <p:nvSpPr>
          <p:cNvPr id="9" name="TextBox 8"/>
          <p:cNvSpPr txBox="1"/>
          <p:nvPr/>
        </p:nvSpPr>
        <p:spPr>
          <a:xfrm>
            <a:off x="8828088" y="6626225"/>
            <a:ext cx="355600" cy="260350"/>
          </a:xfrm>
          <a:prstGeom prst="rect">
            <a:avLst/>
          </a:prstGeom>
          <a:noFill/>
        </p:spPr>
        <p:txBody>
          <a:bodyPr wrap="none">
            <a:spAutoFit/>
          </a:bodyPr>
          <a:lstStyle/>
          <a:p>
            <a:pPr algn="r" fontAlgn="auto">
              <a:spcBef>
                <a:spcPts val="0"/>
              </a:spcBef>
              <a:spcAft>
                <a:spcPts val="0"/>
              </a:spcAft>
              <a:defRPr/>
            </a:pPr>
            <a:fld id="{0F889D56-8878-45CF-967C-B65B3D3A5AEB}" type="slidenum">
              <a:rPr lang="en-GB" sz="1100">
                <a:solidFill>
                  <a:srgbClr val="005780"/>
                </a:solidFill>
                <a:latin typeface="Arial"/>
                <a:cs typeface="+mn-cs"/>
              </a:rPr>
              <a:pPr algn="r" fontAlgn="auto">
                <a:spcBef>
                  <a:spcPts val="0"/>
                </a:spcBef>
                <a:spcAft>
                  <a:spcPts val="0"/>
                </a:spcAft>
                <a:defRPr/>
              </a:pPr>
              <a:t>‹#›</a:t>
            </a:fld>
            <a:endParaRPr lang="en-US" sz="1100" dirty="0">
              <a:solidFill>
                <a:srgbClr val="005780"/>
              </a:solidFill>
              <a:latin typeface="Arial"/>
              <a:cs typeface="+mn-cs"/>
            </a:endParaRPr>
          </a:p>
        </p:txBody>
      </p:sp>
    </p:spTree>
  </p:cSld>
  <p:clrMap bg1="lt1" tx1="dk1" bg2="lt2" tx2="dk2" accent1="accent1" accent2="accent2" accent3="accent3" accent4="accent4" accent5="accent5" accent6="accent6" hlink="hlink" folHlink="folHlink"/>
  <p:sldLayoutIdLst>
    <p:sldLayoutId id="2147483783"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 id="2147483765" r:id="rId12"/>
    <p:sldLayoutId id="2147483766" r:id="rId13"/>
  </p:sldLayoutIdLst>
  <p:txStyles>
    <p:titleStyle>
      <a:lvl1pPr algn="l" rtl="0" eaLnBrk="0" fontAlgn="base" hangingPunct="0">
        <a:lnSpc>
          <a:spcPct val="85000"/>
        </a:lnSpc>
        <a:spcBef>
          <a:spcPct val="0"/>
        </a:spcBef>
        <a:spcAft>
          <a:spcPct val="0"/>
        </a:spcAft>
        <a:defRPr sz="2600" b="1">
          <a:solidFill>
            <a:srgbClr val="005780"/>
          </a:solidFill>
          <a:latin typeface="+mj-lt"/>
          <a:ea typeface="+mj-ea"/>
          <a:cs typeface="+mj-cs"/>
        </a:defRPr>
      </a:lvl1pPr>
      <a:lvl2pPr algn="l" rtl="0" eaLnBrk="0" fontAlgn="base" hangingPunct="0">
        <a:lnSpc>
          <a:spcPct val="85000"/>
        </a:lnSpc>
        <a:spcBef>
          <a:spcPct val="0"/>
        </a:spcBef>
        <a:spcAft>
          <a:spcPct val="0"/>
        </a:spcAft>
        <a:defRPr sz="2600" b="1">
          <a:solidFill>
            <a:srgbClr val="005780"/>
          </a:solidFill>
          <a:latin typeface="Arial Narrow" pitchFamily="34" charset="0"/>
        </a:defRPr>
      </a:lvl2pPr>
      <a:lvl3pPr algn="l" rtl="0" eaLnBrk="0" fontAlgn="base" hangingPunct="0">
        <a:lnSpc>
          <a:spcPct val="85000"/>
        </a:lnSpc>
        <a:spcBef>
          <a:spcPct val="0"/>
        </a:spcBef>
        <a:spcAft>
          <a:spcPct val="0"/>
        </a:spcAft>
        <a:defRPr sz="2600" b="1">
          <a:solidFill>
            <a:srgbClr val="005780"/>
          </a:solidFill>
          <a:latin typeface="Arial Narrow" pitchFamily="34" charset="0"/>
        </a:defRPr>
      </a:lvl3pPr>
      <a:lvl4pPr algn="l" rtl="0" eaLnBrk="0" fontAlgn="base" hangingPunct="0">
        <a:lnSpc>
          <a:spcPct val="85000"/>
        </a:lnSpc>
        <a:spcBef>
          <a:spcPct val="0"/>
        </a:spcBef>
        <a:spcAft>
          <a:spcPct val="0"/>
        </a:spcAft>
        <a:defRPr sz="2600" b="1">
          <a:solidFill>
            <a:srgbClr val="005780"/>
          </a:solidFill>
          <a:latin typeface="Arial Narrow" pitchFamily="34" charset="0"/>
        </a:defRPr>
      </a:lvl4pPr>
      <a:lvl5pPr algn="l" rtl="0" eaLnBrk="0" fontAlgn="base" hangingPunct="0">
        <a:lnSpc>
          <a:spcPct val="85000"/>
        </a:lnSpc>
        <a:spcBef>
          <a:spcPct val="0"/>
        </a:spcBef>
        <a:spcAft>
          <a:spcPct val="0"/>
        </a:spcAft>
        <a:defRPr sz="2600" b="1">
          <a:solidFill>
            <a:srgbClr val="005780"/>
          </a:solidFill>
          <a:latin typeface="Arial Narrow" pitchFamily="34" charset="0"/>
        </a:defRPr>
      </a:lvl5pPr>
      <a:lvl6pPr marL="457200" algn="l" rtl="0" eaLnBrk="1" fontAlgn="base" hangingPunct="1">
        <a:lnSpc>
          <a:spcPct val="85000"/>
        </a:lnSpc>
        <a:spcBef>
          <a:spcPct val="0"/>
        </a:spcBef>
        <a:spcAft>
          <a:spcPct val="0"/>
        </a:spcAft>
        <a:defRPr sz="2600" b="1">
          <a:solidFill>
            <a:schemeClr val="bg1"/>
          </a:solidFill>
          <a:latin typeface="Arial Narrow" pitchFamily="34" charset="0"/>
        </a:defRPr>
      </a:lvl6pPr>
      <a:lvl7pPr marL="914400" algn="l" rtl="0" eaLnBrk="1" fontAlgn="base" hangingPunct="1">
        <a:lnSpc>
          <a:spcPct val="85000"/>
        </a:lnSpc>
        <a:spcBef>
          <a:spcPct val="0"/>
        </a:spcBef>
        <a:spcAft>
          <a:spcPct val="0"/>
        </a:spcAft>
        <a:defRPr sz="2600" b="1">
          <a:solidFill>
            <a:schemeClr val="bg1"/>
          </a:solidFill>
          <a:latin typeface="Arial Narrow" pitchFamily="34" charset="0"/>
        </a:defRPr>
      </a:lvl7pPr>
      <a:lvl8pPr marL="1371600" algn="l" rtl="0" eaLnBrk="1" fontAlgn="base" hangingPunct="1">
        <a:lnSpc>
          <a:spcPct val="85000"/>
        </a:lnSpc>
        <a:spcBef>
          <a:spcPct val="0"/>
        </a:spcBef>
        <a:spcAft>
          <a:spcPct val="0"/>
        </a:spcAft>
        <a:defRPr sz="2600" b="1">
          <a:solidFill>
            <a:schemeClr val="bg1"/>
          </a:solidFill>
          <a:latin typeface="Arial Narrow" pitchFamily="34" charset="0"/>
        </a:defRPr>
      </a:lvl8pPr>
      <a:lvl9pPr marL="1828800" algn="l" rtl="0" eaLnBrk="1" fontAlgn="base" hangingPunct="1">
        <a:lnSpc>
          <a:spcPct val="85000"/>
        </a:lnSpc>
        <a:spcBef>
          <a:spcPct val="0"/>
        </a:spcBef>
        <a:spcAft>
          <a:spcPct val="0"/>
        </a:spcAft>
        <a:defRPr sz="2600" b="1">
          <a:solidFill>
            <a:schemeClr val="bg1"/>
          </a:solidFill>
          <a:latin typeface="Arial Narrow" pitchFamily="34" charset="0"/>
        </a:defRPr>
      </a:lvl9pPr>
    </p:titleStyle>
    <p:bodyStyle>
      <a:lvl1pPr marL="195263" indent="-195263" algn="l" rtl="0" eaLnBrk="0" fontAlgn="base" hangingPunct="0">
        <a:lnSpc>
          <a:spcPct val="95000"/>
        </a:lnSpc>
        <a:spcBef>
          <a:spcPct val="30000"/>
        </a:spcBef>
        <a:spcAft>
          <a:spcPct val="0"/>
        </a:spcAft>
        <a:buClr>
          <a:srgbClr val="678D9D"/>
        </a:buClr>
        <a:buChar char="•"/>
        <a:defRPr sz="3200" b="1">
          <a:solidFill>
            <a:srgbClr val="01415B"/>
          </a:solidFill>
          <a:latin typeface="+mn-lt"/>
          <a:ea typeface="+mn-ea"/>
          <a:cs typeface="+mn-cs"/>
        </a:defRPr>
      </a:lvl1pPr>
      <a:lvl2pPr marL="571500" indent="-185738" algn="l" rtl="0" eaLnBrk="0" fontAlgn="base" hangingPunct="0">
        <a:lnSpc>
          <a:spcPct val="95000"/>
        </a:lnSpc>
        <a:spcBef>
          <a:spcPct val="30000"/>
        </a:spcBef>
        <a:spcAft>
          <a:spcPct val="0"/>
        </a:spcAft>
        <a:buClr>
          <a:srgbClr val="678D9D"/>
        </a:buClr>
        <a:buChar char="–"/>
        <a:defRPr sz="1600">
          <a:solidFill>
            <a:srgbClr val="01415B"/>
          </a:solidFill>
          <a:latin typeface="+mn-lt"/>
        </a:defRPr>
      </a:lvl2pPr>
      <a:lvl3pPr marL="952500" indent="-190500" algn="l" rtl="0" eaLnBrk="0" fontAlgn="base" hangingPunct="0">
        <a:lnSpc>
          <a:spcPct val="95000"/>
        </a:lnSpc>
        <a:spcBef>
          <a:spcPct val="30000"/>
        </a:spcBef>
        <a:spcAft>
          <a:spcPct val="0"/>
        </a:spcAft>
        <a:buClr>
          <a:srgbClr val="678D9D"/>
        </a:buClr>
        <a:buFont typeface="Wingdings" pitchFamily="2" charset="2"/>
        <a:buChar char=""/>
        <a:defRPr sz="1400">
          <a:solidFill>
            <a:srgbClr val="01415B"/>
          </a:solidFill>
          <a:latin typeface="+mn-lt"/>
        </a:defRPr>
      </a:lvl3pPr>
      <a:lvl4pPr marL="1333500" indent="-190500" algn="l" rtl="0" eaLnBrk="0" fontAlgn="base" hangingPunct="0">
        <a:lnSpc>
          <a:spcPct val="95000"/>
        </a:lnSpc>
        <a:spcBef>
          <a:spcPct val="30000"/>
        </a:spcBef>
        <a:spcAft>
          <a:spcPct val="0"/>
        </a:spcAft>
        <a:buClr>
          <a:srgbClr val="678D9D"/>
        </a:buClr>
        <a:buFont typeface="Symbol" pitchFamily="18" charset="2"/>
        <a:buChar char="-"/>
        <a:defRPr sz="1200">
          <a:solidFill>
            <a:srgbClr val="01415B"/>
          </a:solidFill>
          <a:latin typeface="+mn-lt"/>
        </a:defRPr>
      </a:lvl4pPr>
      <a:lvl5pPr marL="19431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5pPr>
      <a:lvl6pPr marL="24003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6pPr>
      <a:lvl7pPr marL="28575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7pPr>
      <a:lvl8pPr marL="33147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8pPr>
      <a:lvl9pPr marL="37719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bwMode="auto">
          <a:xfrm>
            <a:off x="173038" y="3175"/>
            <a:ext cx="6362700" cy="711200"/>
          </a:xfrm>
          <a:prstGeom prst="rect">
            <a:avLst/>
          </a:prstGeom>
          <a:noFill/>
          <a:ln w="9525">
            <a:noFill/>
            <a:miter lim="800000"/>
            <a:headEnd/>
            <a:tailEnd/>
          </a:ln>
        </p:spPr>
        <p:txBody>
          <a:bodyPr vert="horz" wrap="square" lIns="91440" tIns="36000" rIns="91440" bIns="36000" numCol="1" anchor="ctr" anchorCtr="0" compatLnSpc="1">
            <a:prstTxWarp prst="textNoShape">
              <a:avLst/>
            </a:prstTxWarp>
          </a:bodyPr>
          <a:lstStyle/>
          <a:p>
            <a:pPr lvl="0"/>
            <a:r>
              <a:rPr lang="en-US" smtClean="0"/>
              <a:t>Click to edit Master title style</a:t>
            </a:r>
            <a:endParaRPr lang="en-GB" smtClean="0"/>
          </a:p>
        </p:txBody>
      </p:sp>
      <p:sp>
        <p:nvSpPr>
          <p:cNvPr id="4099" name="Rectangle 4"/>
          <p:cNvSpPr>
            <a:spLocks noGrp="1" noChangeArrowheads="1"/>
          </p:cNvSpPr>
          <p:nvPr>
            <p:ph type="body" idx="1"/>
          </p:nvPr>
        </p:nvSpPr>
        <p:spPr bwMode="auto">
          <a:xfrm>
            <a:off x="173038" y="1738313"/>
            <a:ext cx="8859837" cy="44291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p:txBody>
      </p:sp>
      <p:pic>
        <p:nvPicPr>
          <p:cNvPr id="4100" name="Picture 4" descr="IDC_Sig_Hor_RGB_2.jpg"/>
          <p:cNvPicPr>
            <a:picLocks noChangeAspect="1"/>
          </p:cNvPicPr>
          <p:nvPr/>
        </p:nvPicPr>
        <p:blipFill>
          <a:blip r:embed="rId15" cstate="print"/>
          <a:srcRect/>
          <a:stretch>
            <a:fillRect/>
          </a:stretch>
        </p:blipFill>
        <p:spPr bwMode="auto">
          <a:xfrm>
            <a:off x="7643813" y="0"/>
            <a:ext cx="1500187" cy="590550"/>
          </a:xfrm>
          <a:prstGeom prst="rect">
            <a:avLst/>
          </a:prstGeom>
          <a:noFill/>
          <a:ln w="9525">
            <a:noFill/>
            <a:miter lim="800000"/>
            <a:headEnd/>
            <a:tailEnd/>
          </a:ln>
        </p:spPr>
      </p:pic>
      <p:cxnSp>
        <p:nvCxnSpPr>
          <p:cNvPr id="4101" name="Straight Connector 6"/>
          <p:cNvCxnSpPr>
            <a:cxnSpLocks noChangeShapeType="1"/>
          </p:cNvCxnSpPr>
          <p:nvPr/>
        </p:nvCxnSpPr>
        <p:spPr bwMode="auto">
          <a:xfrm>
            <a:off x="0" y="571500"/>
            <a:ext cx="9144000" cy="0"/>
          </a:xfrm>
          <a:prstGeom prst="line">
            <a:avLst/>
          </a:prstGeom>
          <a:noFill/>
          <a:ln w="12700" algn="ctr">
            <a:solidFill>
              <a:srgbClr val="005780"/>
            </a:solidFill>
            <a:round/>
            <a:headEnd type="none" w="sm" len="sm"/>
            <a:tailEnd/>
          </a:ln>
        </p:spPr>
      </p:cxnSp>
      <p:sp>
        <p:nvSpPr>
          <p:cNvPr id="9" name="TextBox 8"/>
          <p:cNvSpPr txBox="1"/>
          <p:nvPr/>
        </p:nvSpPr>
        <p:spPr>
          <a:xfrm>
            <a:off x="8828088" y="6626225"/>
            <a:ext cx="355600" cy="260350"/>
          </a:xfrm>
          <a:prstGeom prst="rect">
            <a:avLst/>
          </a:prstGeom>
          <a:noFill/>
        </p:spPr>
        <p:txBody>
          <a:bodyPr wrap="none">
            <a:spAutoFit/>
          </a:bodyPr>
          <a:lstStyle/>
          <a:p>
            <a:pPr algn="r" fontAlgn="auto">
              <a:spcBef>
                <a:spcPts val="0"/>
              </a:spcBef>
              <a:spcAft>
                <a:spcPts val="0"/>
              </a:spcAft>
              <a:defRPr/>
            </a:pPr>
            <a:fld id="{26A67AD8-0A0A-45A2-BD8C-11AB34776E88}" type="slidenum">
              <a:rPr lang="en-GB" sz="1100">
                <a:solidFill>
                  <a:srgbClr val="005780"/>
                </a:solidFill>
                <a:latin typeface="Arial"/>
                <a:cs typeface="Arial" pitchFamily="34" charset="0"/>
              </a:rPr>
              <a:pPr algn="r" fontAlgn="auto">
                <a:spcBef>
                  <a:spcPts val="0"/>
                </a:spcBef>
                <a:spcAft>
                  <a:spcPts val="0"/>
                </a:spcAft>
                <a:defRPr/>
              </a:pPr>
              <a:t>‹#›</a:t>
            </a:fld>
            <a:endParaRPr lang="en-US" sz="1100" dirty="0">
              <a:solidFill>
                <a:srgbClr val="005780"/>
              </a:solidFill>
              <a:latin typeface="Arial"/>
              <a:cs typeface="Arial" pitchFamily="34" charset="0"/>
            </a:endParaRPr>
          </a:p>
        </p:txBody>
      </p:sp>
    </p:spTree>
  </p:cSld>
  <p:clrMap bg1="lt1" tx1="dk1" bg2="lt2" tx2="dk2" accent1="accent1" accent2="accent2" accent3="accent3" accent4="accent4" accent5="accent5" accent6="accent6" hlink="hlink" folHlink="folHlink"/>
  <p:sldLayoutIdLst>
    <p:sldLayoutId id="2147483784"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 id="2147483778" r:id="rId13"/>
  </p:sldLayoutIdLst>
  <p:txStyles>
    <p:titleStyle>
      <a:lvl1pPr algn="l" rtl="0" eaLnBrk="0" fontAlgn="base" hangingPunct="0">
        <a:lnSpc>
          <a:spcPct val="85000"/>
        </a:lnSpc>
        <a:spcBef>
          <a:spcPct val="0"/>
        </a:spcBef>
        <a:spcAft>
          <a:spcPct val="0"/>
        </a:spcAft>
        <a:defRPr sz="2600" b="1">
          <a:solidFill>
            <a:srgbClr val="005780"/>
          </a:solidFill>
          <a:latin typeface="+mj-lt"/>
          <a:ea typeface="+mj-ea"/>
          <a:cs typeface="+mj-cs"/>
        </a:defRPr>
      </a:lvl1pPr>
      <a:lvl2pPr algn="l" rtl="0" eaLnBrk="0" fontAlgn="base" hangingPunct="0">
        <a:lnSpc>
          <a:spcPct val="85000"/>
        </a:lnSpc>
        <a:spcBef>
          <a:spcPct val="0"/>
        </a:spcBef>
        <a:spcAft>
          <a:spcPct val="0"/>
        </a:spcAft>
        <a:defRPr sz="2600" b="1">
          <a:solidFill>
            <a:srgbClr val="005780"/>
          </a:solidFill>
          <a:latin typeface="Arial Narrow" pitchFamily="34" charset="0"/>
        </a:defRPr>
      </a:lvl2pPr>
      <a:lvl3pPr algn="l" rtl="0" eaLnBrk="0" fontAlgn="base" hangingPunct="0">
        <a:lnSpc>
          <a:spcPct val="85000"/>
        </a:lnSpc>
        <a:spcBef>
          <a:spcPct val="0"/>
        </a:spcBef>
        <a:spcAft>
          <a:spcPct val="0"/>
        </a:spcAft>
        <a:defRPr sz="2600" b="1">
          <a:solidFill>
            <a:srgbClr val="005780"/>
          </a:solidFill>
          <a:latin typeface="Arial Narrow" pitchFamily="34" charset="0"/>
        </a:defRPr>
      </a:lvl3pPr>
      <a:lvl4pPr algn="l" rtl="0" eaLnBrk="0" fontAlgn="base" hangingPunct="0">
        <a:lnSpc>
          <a:spcPct val="85000"/>
        </a:lnSpc>
        <a:spcBef>
          <a:spcPct val="0"/>
        </a:spcBef>
        <a:spcAft>
          <a:spcPct val="0"/>
        </a:spcAft>
        <a:defRPr sz="2600" b="1">
          <a:solidFill>
            <a:srgbClr val="005780"/>
          </a:solidFill>
          <a:latin typeface="Arial Narrow" pitchFamily="34" charset="0"/>
        </a:defRPr>
      </a:lvl4pPr>
      <a:lvl5pPr algn="l" rtl="0" eaLnBrk="0" fontAlgn="base" hangingPunct="0">
        <a:lnSpc>
          <a:spcPct val="85000"/>
        </a:lnSpc>
        <a:spcBef>
          <a:spcPct val="0"/>
        </a:spcBef>
        <a:spcAft>
          <a:spcPct val="0"/>
        </a:spcAft>
        <a:defRPr sz="2600" b="1">
          <a:solidFill>
            <a:srgbClr val="005780"/>
          </a:solidFill>
          <a:latin typeface="Arial Narrow" pitchFamily="34" charset="0"/>
        </a:defRPr>
      </a:lvl5pPr>
      <a:lvl6pPr marL="457200" algn="l" rtl="0" eaLnBrk="1" fontAlgn="base" hangingPunct="1">
        <a:lnSpc>
          <a:spcPct val="85000"/>
        </a:lnSpc>
        <a:spcBef>
          <a:spcPct val="0"/>
        </a:spcBef>
        <a:spcAft>
          <a:spcPct val="0"/>
        </a:spcAft>
        <a:defRPr sz="2600" b="1">
          <a:solidFill>
            <a:schemeClr val="bg1"/>
          </a:solidFill>
          <a:latin typeface="Arial Narrow" pitchFamily="34" charset="0"/>
        </a:defRPr>
      </a:lvl6pPr>
      <a:lvl7pPr marL="914400" algn="l" rtl="0" eaLnBrk="1" fontAlgn="base" hangingPunct="1">
        <a:lnSpc>
          <a:spcPct val="85000"/>
        </a:lnSpc>
        <a:spcBef>
          <a:spcPct val="0"/>
        </a:spcBef>
        <a:spcAft>
          <a:spcPct val="0"/>
        </a:spcAft>
        <a:defRPr sz="2600" b="1">
          <a:solidFill>
            <a:schemeClr val="bg1"/>
          </a:solidFill>
          <a:latin typeface="Arial Narrow" pitchFamily="34" charset="0"/>
        </a:defRPr>
      </a:lvl7pPr>
      <a:lvl8pPr marL="1371600" algn="l" rtl="0" eaLnBrk="1" fontAlgn="base" hangingPunct="1">
        <a:lnSpc>
          <a:spcPct val="85000"/>
        </a:lnSpc>
        <a:spcBef>
          <a:spcPct val="0"/>
        </a:spcBef>
        <a:spcAft>
          <a:spcPct val="0"/>
        </a:spcAft>
        <a:defRPr sz="2600" b="1">
          <a:solidFill>
            <a:schemeClr val="bg1"/>
          </a:solidFill>
          <a:latin typeface="Arial Narrow" pitchFamily="34" charset="0"/>
        </a:defRPr>
      </a:lvl8pPr>
      <a:lvl9pPr marL="1828800" algn="l" rtl="0" eaLnBrk="1" fontAlgn="base" hangingPunct="1">
        <a:lnSpc>
          <a:spcPct val="85000"/>
        </a:lnSpc>
        <a:spcBef>
          <a:spcPct val="0"/>
        </a:spcBef>
        <a:spcAft>
          <a:spcPct val="0"/>
        </a:spcAft>
        <a:defRPr sz="2600" b="1">
          <a:solidFill>
            <a:schemeClr val="bg1"/>
          </a:solidFill>
          <a:latin typeface="Arial Narrow" pitchFamily="34" charset="0"/>
        </a:defRPr>
      </a:lvl9pPr>
    </p:titleStyle>
    <p:bodyStyle>
      <a:lvl1pPr marL="195263" indent="-195263" algn="l" rtl="0" eaLnBrk="0" fontAlgn="base" hangingPunct="0">
        <a:lnSpc>
          <a:spcPct val="95000"/>
        </a:lnSpc>
        <a:spcBef>
          <a:spcPct val="30000"/>
        </a:spcBef>
        <a:spcAft>
          <a:spcPct val="0"/>
        </a:spcAft>
        <a:buClr>
          <a:srgbClr val="678D9D"/>
        </a:buClr>
        <a:buChar char="•"/>
        <a:defRPr sz="3200" b="1">
          <a:solidFill>
            <a:srgbClr val="01415B"/>
          </a:solidFill>
          <a:latin typeface="+mn-lt"/>
          <a:ea typeface="+mn-ea"/>
          <a:cs typeface="+mn-cs"/>
        </a:defRPr>
      </a:lvl1pPr>
      <a:lvl2pPr marL="571500" indent="-185738" algn="l" rtl="0" eaLnBrk="0" fontAlgn="base" hangingPunct="0">
        <a:lnSpc>
          <a:spcPct val="95000"/>
        </a:lnSpc>
        <a:spcBef>
          <a:spcPct val="30000"/>
        </a:spcBef>
        <a:spcAft>
          <a:spcPct val="0"/>
        </a:spcAft>
        <a:buClr>
          <a:srgbClr val="678D9D"/>
        </a:buClr>
        <a:buChar char="–"/>
        <a:defRPr sz="1600">
          <a:solidFill>
            <a:srgbClr val="01415B"/>
          </a:solidFill>
          <a:latin typeface="+mn-lt"/>
        </a:defRPr>
      </a:lvl2pPr>
      <a:lvl3pPr marL="952500" indent="-190500" algn="l" rtl="0" eaLnBrk="0" fontAlgn="base" hangingPunct="0">
        <a:lnSpc>
          <a:spcPct val="95000"/>
        </a:lnSpc>
        <a:spcBef>
          <a:spcPct val="30000"/>
        </a:spcBef>
        <a:spcAft>
          <a:spcPct val="0"/>
        </a:spcAft>
        <a:buClr>
          <a:srgbClr val="678D9D"/>
        </a:buClr>
        <a:buFont typeface="Wingdings" pitchFamily="2" charset="2"/>
        <a:buChar char=""/>
        <a:defRPr sz="1400">
          <a:solidFill>
            <a:srgbClr val="01415B"/>
          </a:solidFill>
          <a:latin typeface="+mn-lt"/>
        </a:defRPr>
      </a:lvl3pPr>
      <a:lvl4pPr marL="1333500" indent="-190500" algn="l" rtl="0" eaLnBrk="0" fontAlgn="base" hangingPunct="0">
        <a:lnSpc>
          <a:spcPct val="95000"/>
        </a:lnSpc>
        <a:spcBef>
          <a:spcPct val="30000"/>
        </a:spcBef>
        <a:spcAft>
          <a:spcPct val="0"/>
        </a:spcAft>
        <a:buClr>
          <a:srgbClr val="678D9D"/>
        </a:buClr>
        <a:buFont typeface="Symbol" pitchFamily="18" charset="2"/>
        <a:buChar char="-"/>
        <a:defRPr sz="1200">
          <a:solidFill>
            <a:srgbClr val="01415B"/>
          </a:solidFill>
          <a:latin typeface="+mn-lt"/>
        </a:defRPr>
      </a:lvl4pPr>
      <a:lvl5pPr marL="1943100" indent="-228600" algn="l" rtl="0" eaLnBrk="0" fontAlgn="base" hangingPunct="0">
        <a:spcBef>
          <a:spcPct val="30000"/>
        </a:spcBef>
        <a:spcAft>
          <a:spcPct val="0"/>
        </a:spcAft>
        <a:buClr>
          <a:srgbClr val="004182"/>
        </a:buClr>
        <a:buFont typeface="Wingdings" pitchFamily="2" charset="2"/>
        <a:buChar char="ú"/>
        <a:defRPr sz="1400">
          <a:solidFill>
            <a:srgbClr val="004182"/>
          </a:solidFill>
          <a:latin typeface="+mn-lt"/>
        </a:defRPr>
      </a:lvl5pPr>
      <a:lvl6pPr marL="24003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6pPr>
      <a:lvl7pPr marL="28575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7pPr>
      <a:lvl8pPr marL="33147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8pPr>
      <a:lvl9pPr marL="3771900" indent="-228600" algn="l" rtl="0" eaLnBrk="1" fontAlgn="base" hangingPunct="1">
        <a:spcBef>
          <a:spcPct val="30000"/>
        </a:spcBef>
        <a:spcAft>
          <a:spcPct val="0"/>
        </a:spcAft>
        <a:buClr>
          <a:srgbClr val="004182"/>
        </a:buClr>
        <a:buFont typeface="Wingdings" pitchFamily="2" charset="2"/>
        <a:buChar char="ú"/>
        <a:defRPr sz="1400">
          <a:solidFill>
            <a:srgbClr val="00418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0.jpeg"/><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1.jpeg"/><Relationship Id="rId1" Type="http://schemas.openxmlformats.org/officeDocument/2006/relationships/slideLayout" Target="../slideLayouts/slideLayout6.xml"/><Relationship Id="rId6" Type="http://schemas.openxmlformats.org/officeDocument/2006/relationships/diagramColors" Target="../diagrams/colors3.xml"/><Relationship Id="rId5" Type="http://schemas.openxmlformats.org/officeDocument/2006/relationships/diagramQuickStyle" Target="../diagrams/quickStyle3.xml"/><Relationship Id="rId10" Type="http://schemas.openxmlformats.org/officeDocument/2006/relationships/image" Target="../media/image14.png"/><Relationship Id="rId4" Type="http://schemas.openxmlformats.org/officeDocument/2006/relationships/diagramLayout" Target="../diagrams/layout3.xml"/><Relationship Id="rId9"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diagramLayout" Target="../diagrams/layout4.xml"/><Relationship Id="rId7" Type="http://schemas.openxmlformats.org/officeDocument/2006/relationships/image" Target="../media/image15.jpeg"/><Relationship Id="rId2" Type="http://schemas.openxmlformats.org/officeDocument/2006/relationships/diagramData" Target="../diagrams/data4.xml"/><Relationship Id="rId1" Type="http://schemas.openxmlformats.org/officeDocument/2006/relationships/slideLayout" Target="../slideLayouts/slideLayout6.xml"/><Relationship Id="rId6" Type="http://schemas.microsoft.com/office/2007/relationships/diagramDrawing" Target="../diagrams/drawing4.xml"/><Relationship Id="rId5" Type="http://schemas.openxmlformats.org/officeDocument/2006/relationships/diagramColors" Target="../diagrams/colors4.xml"/><Relationship Id="rId10" Type="http://schemas.openxmlformats.org/officeDocument/2006/relationships/image" Target="../media/image18.jpeg"/><Relationship Id="rId4" Type="http://schemas.openxmlformats.org/officeDocument/2006/relationships/diagramQuickStyle" Target="../diagrams/quickStyle4.xml"/><Relationship Id="rId9"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19.jpeg"/><Relationship Id="rId2" Type="http://schemas.openxmlformats.org/officeDocument/2006/relationships/diagramData" Target="../diagrams/data5.xml"/><Relationship Id="rId1" Type="http://schemas.openxmlformats.org/officeDocument/2006/relationships/slideLayout" Target="../slideLayouts/slideLayout6.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diagramLayout" Target="../diagrams/layout6.xml"/><Relationship Id="rId7" Type="http://schemas.openxmlformats.org/officeDocument/2006/relationships/image" Target="../media/image20.png"/><Relationship Id="rId2" Type="http://schemas.openxmlformats.org/officeDocument/2006/relationships/diagramData" Target="../diagrams/data6.xml"/><Relationship Id="rId1" Type="http://schemas.openxmlformats.org/officeDocument/2006/relationships/slideLayout" Target="../slideLayouts/slideLayout6.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6.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6.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8" Type="http://schemas.microsoft.com/office/2007/relationships/diagramDrawing" Target="../diagrams/drawing9.xml"/><Relationship Id="rId3" Type="http://schemas.openxmlformats.org/officeDocument/2006/relationships/image" Target="../media/image29.jpeg"/><Relationship Id="rId7" Type="http://schemas.openxmlformats.org/officeDocument/2006/relationships/diagramColors" Target="../diagrams/colors9.xml"/><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diagramQuickStyle" Target="../diagrams/quickStyle9.xml"/><Relationship Id="rId5" Type="http://schemas.openxmlformats.org/officeDocument/2006/relationships/diagramLayout" Target="../diagrams/layout9.xml"/><Relationship Id="rId4" Type="http://schemas.openxmlformats.org/officeDocument/2006/relationships/diagramData" Target="../diagrams/data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30.jpeg"/><Relationship Id="rId1" Type="http://schemas.openxmlformats.org/officeDocument/2006/relationships/slideLayout" Target="../slideLayouts/slideLayout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30.jpeg"/><Relationship Id="rId1" Type="http://schemas.openxmlformats.org/officeDocument/2006/relationships/slideLayout" Target="../slideLayouts/slideLayout6.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30.jpeg"/><Relationship Id="rId1" Type="http://schemas.openxmlformats.org/officeDocument/2006/relationships/slideLayout" Target="../slideLayouts/slideLayout6.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0.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16.emf"/><Relationship Id="rId7" Type="http://schemas.openxmlformats.org/officeDocument/2006/relationships/image" Target="../media/image34.jpeg"/><Relationship Id="rId2" Type="http://schemas.openxmlformats.org/officeDocument/2006/relationships/image" Target="../media/image31.jpeg"/><Relationship Id="rId1" Type="http://schemas.openxmlformats.org/officeDocument/2006/relationships/slideLayout" Target="../slideLayouts/slideLayout7.xml"/><Relationship Id="rId6" Type="http://schemas.openxmlformats.org/officeDocument/2006/relationships/hyperlink" Target="http://en.wikipedia.org/wiki/Image:USN_Joint_Venture_(HSV-X1).jpg" TargetMode="External"/><Relationship Id="rId5" Type="http://schemas.openxmlformats.org/officeDocument/2006/relationships/image" Target="../media/image33.jpeg"/><Relationship Id="rId4" Type="http://schemas.openxmlformats.org/officeDocument/2006/relationships/image" Target="../media/image32.jpeg"/><Relationship Id="rId9" Type="http://schemas.openxmlformats.org/officeDocument/2006/relationships/image" Target="../media/image36.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ctrTitle"/>
          </p:nvPr>
        </p:nvSpPr>
        <p:spPr>
          <a:xfrm>
            <a:off x="251520" y="1196752"/>
            <a:ext cx="8748463" cy="1066800"/>
          </a:xfrm>
          <a:ln w="9525"/>
        </p:spPr>
        <p:txBody>
          <a:bodyPr wrap="square"/>
          <a:lstStyle/>
          <a:p>
            <a:r>
              <a:rPr lang="en-US" sz="3600" dirty="0" smtClean="0"/>
              <a:t>IDC funding options in support of the </a:t>
            </a:r>
            <a:br>
              <a:rPr lang="en-US" sz="3600" dirty="0" smtClean="0"/>
            </a:br>
            <a:r>
              <a:rPr lang="en-US" sz="3600" dirty="0" smtClean="0"/>
              <a:t>Maritime Sector  </a:t>
            </a:r>
            <a:endParaRPr lang="en-US" sz="3600" dirty="0"/>
          </a:p>
        </p:txBody>
      </p:sp>
      <p:sp>
        <p:nvSpPr>
          <p:cNvPr id="2051" name="Rectangle 3"/>
          <p:cNvSpPr>
            <a:spLocks noGrp="1" noChangeArrowheads="1"/>
          </p:cNvSpPr>
          <p:nvPr>
            <p:ph type="subTitle" idx="1"/>
          </p:nvPr>
        </p:nvSpPr>
        <p:spPr>
          <a:xfrm>
            <a:off x="162942" y="2276872"/>
            <a:ext cx="4265042" cy="803275"/>
          </a:xfrm>
        </p:spPr>
        <p:txBody>
          <a:bodyPr/>
          <a:lstStyle/>
          <a:p>
            <a:pPr>
              <a:lnSpc>
                <a:spcPct val="75000"/>
              </a:lnSpc>
              <a:defRPr/>
            </a:pPr>
            <a:endParaRPr lang="en-GB" sz="1400" dirty="0" smtClean="0"/>
          </a:p>
          <a:p>
            <a:pPr>
              <a:lnSpc>
                <a:spcPct val="75000"/>
              </a:lnSpc>
              <a:defRPr/>
            </a:pPr>
            <a:endParaRPr lang="en-GB" sz="1400" dirty="0" smtClean="0"/>
          </a:p>
          <a:p>
            <a:pPr>
              <a:lnSpc>
                <a:spcPct val="75000"/>
              </a:lnSpc>
              <a:defRPr/>
            </a:pPr>
            <a:endParaRPr lang="en-GB" sz="1400" dirty="0"/>
          </a:p>
          <a:p>
            <a:pPr>
              <a:lnSpc>
                <a:spcPct val="75000"/>
              </a:lnSpc>
              <a:defRPr/>
            </a:pPr>
            <a:r>
              <a:rPr lang="en-GB" sz="1400" dirty="0" smtClean="0">
                <a:solidFill>
                  <a:srgbClr val="005780"/>
                </a:solidFill>
              </a:rPr>
              <a:t>Herman Husselmann</a:t>
            </a:r>
          </a:p>
          <a:p>
            <a:pPr>
              <a:lnSpc>
                <a:spcPct val="75000"/>
              </a:lnSpc>
              <a:defRPr/>
            </a:pPr>
            <a:r>
              <a:rPr lang="en-GB" sz="1400" dirty="0" smtClean="0">
                <a:solidFill>
                  <a:srgbClr val="005780"/>
                </a:solidFill>
              </a:rPr>
              <a:t>Senior Account Manager: </a:t>
            </a:r>
          </a:p>
          <a:p>
            <a:pPr>
              <a:lnSpc>
                <a:spcPct val="75000"/>
              </a:lnSpc>
              <a:defRPr/>
            </a:pPr>
            <a:r>
              <a:rPr lang="en-GB" sz="1400" dirty="0" smtClean="0">
                <a:solidFill>
                  <a:srgbClr val="005780"/>
                </a:solidFill>
              </a:rPr>
              <a:t>Metal, Transport and Machinery Products SBU</a:t>
            </a:r>
          </a:p>
          <a:p>
            <a:pPr>
              <a:lnSpc>
                <a:spcPct val="75000"/>
              </a:lnSpc>
              <a:defRPr/>
            </a:pPr>
            <a:endParaRPr lang="en-GB" sz="1400" dirty="0" smtClean="0">
              <a:solidFill>
                <a:srgbClr val="005780"/>
              </a:solidFill>
            </a:endParaRPr>
          </a:p>
          <a:p>
            <a:pPr>
              <a:lnSpc>
                <a:spcPct val="75000"/>
              </a:lnSpc>
              <a:defRPr/>
            </a:pPr>
            <a:endParaRPr lang="en-GB" sz="1400" dirty="0" smtClean="0">
              <a:solidFill>
                <a:srgbClr val="005780"/>
              </a:solidFill>
            </a:endParaRPr>
          </a:p>
        </p:txBody>
      </p:sp>
      <p:sp>
        <p:nvSpPr>
          <p:cNvPr id="2" name="Rectangle 1"/>
          <p:cNvSpPr/>
          <p:nvPr/>
        </p:nvSpPr>
        <p:spPr>
          <a:xfrm>
            <a:off x="7596336" y="6346826"/>
            <a:ext cx="1045479" cy="253916"/>
          </a:xfrm>
          <a:prstGeom prst="rect">
            <a:avLst/>
          </a:prstGeom>
        </p:spPr>
        <p:txBody>
          <a:bodyPr wrap="none">
            <a:spAutoFit/>
          </a:bodyPr>
          <a:lstStyle/>
          <a:p>
            <a:pPr lvl="0" eaLnBrk="0" hangingPunct="0">
              <a:lnSpc>
                <a:spcPct val="75000"/>
              </a:lnSpc>
              <a:spcBef>
                <a:spcPct val="30000"/>
              </a:spcBef>
              <a:buClr>
                <a:srgbClr val="678D9D"/>
              </a:buClr>
              <a:defRPr/>
            </a:pPr>
            <a:r>
              <a:rPr lang="en-GB" sz="1400" b="1" kern="0" dirty="0" smtClean="0">
                <a:solidFill>
                  <a:srgbClr val="005780"/>
                </a:solidFill>
                <a:latin typeface="Arial Narrow" pitchFamily="34" charset="0"/>
                <a:cs typeface="+mn-cs"/>
              </a:rPr>
              <a:t>22 May 2014</a:t>
            </a:r>
            <a:endParaRPr lang="en-GB" sz="1400" b="1" kern="0" dirty="0">
              <a:solidFill>
                <a:srgbClr val="005780"/>
              </a:solidFill>
              <a:latin typeface="Arial Narrow" pitchFamily="34" charset="0"/>
              <a:cs typeface="+mn-cs"/>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p:txBody>
          <a:bodyPr/>
          <a:lstStyle/>
          <a:p>
            <a:r>
              <a:rPr lang="en-ZA" sz="3600" dirty="0" smtClean="0"/>
              <a:t>Introduction</a:t>
            </a:r>
            <a:endParaRPr lang="en-ZA" sz="3600" dirty="0"/>
          </a:p>
        </p:txBody>
      </p:sp>
      <p:sp>
        <p:nvSpPr>
          <p:cNvPr id="7" name="Slide Number Placeholder 2"/>
          <p:cNvSpPr txBox="1">
            <a:spLocks noGrp="1"/>
          </p:cNvSpPr>
          <p:nvPr/>
        </p:nvSpPr>
        <p:spPr bwMode="auto">
          <a:xfrm>
            <a:off x="7419975" y="6638925"/>
            <a:ext cx="1758950" cy="457200"/>
          </a:xfrm>
          <a:prstGeom prst="rect">
            <a:avLst/>
          </a:prstGeom>
          <a:noFill/>
          <a:ln w="9525">
            <a:noFill/>
            <a:miter lim="800000"/>
            <a:headEnd/>
            <a:tailEnd/>
          </a:ln>
        </p:spPr>
        <p:txBody>
          <a:bodyPr/>
          <a:lstStyle/>
          <a:p>
            <a:pPr algn="r"/>
            <a:fld id="{A4D2FB22-6C35-45E2-A6EC-86C8088C8CE0}" type="slidenum">
              <a:rPr lang="en-US" sz="1100">
                <a:solidFill>
                  <a:srgbClr val="003366"/>
                </a:solidFill>
              </a:rPr>
              <a:pPr algn="r"/>
              <a:t>2</a:t>
            </a:fld>
            <a:endParaRPr lang="en-GB" sz="1100" dirty="0">
              <a:solidFill>
                <a:srgbClr val="003366"/>
              </a:solidFill>
            </a:endParaRPr>
          </a:p>
        </p:txBody>
      </p:sp>
      <p:pic>
        <p:nvPicPr>
          <p:cNvPr id="8" name="Picture 1" descr="C:\Users\christov\AppData\Local\Microsoft\Windows\Temporary Internet Files\Content.Outlook\D69XRQPF\photo.jpg"/>
          <p:cNvPicPr>
            <a:picLocks noChangeAspect="1" noChangeArrowheads="1"/>
          </p:cNvPicPr>
          <p:nvPr/>
        </p:nvPicPr>
        <p:blipFill>
          <a:blip r:embed="rId3" cstate="email"/>
          <a:srcRect/>
          <a:stretch>
            <a:fillRect/>
          </a:stretch>
        </p:blipFill>
        <p:spPr bwMode="auto">
          <a:xfrm>
            <a:off x="6920752" y="1772815"/>
            <a:ext cx="1982387" cy="4866109"/>
          </a:xfrm>
          <a:prstGeom prst="rect">
            <a:avLst/>
          </a:prstGeom>
          <a:noFill/>
          <a:ln w="38100" algn="ctr">
            <a:solidFill>
              <a:srgbClr val="01415B"/>
            </a:solidFill>
            <a:miter lim="800000"/>
            <a:headEnd/>
            <a:tailEnd/>
          </a:ln>
          <a:effectLst>
            <a:outerShdw blurRad="50800" dist="38100" dir="2700000" algn="tl" rotWithShape="0">
              <a:prstClr val="black">
                <a:alpha val="40000"/>
              </a:prstClr>
            </a:outerShdw>
          </a:effectLst>
        </p:spPr>
      </p:pic>
      <p:graphicFrame>
        <p:nvGraphicFramePr>
          <p:cNvPr id="2" name="Diagram 1"/>
          <p:cNvGraphicFramePr/>
          <p:nvPr>
            <p:extLst>
              <p:ext uri="{D42A27DB-BD31-4B8C-83A1-F6EECF244321}">
                <p14:modId xmlns:p14="http://schemas.microsoft.com/office/powerpoint/2010/main" val="1665681126"/>
              </p:ext>
            </p:extLst>
          </p:nvPr>
        </p:nvGraphicFramePr>
        <p:xfrm>
          <a:off x="0" y="1688232"/>
          <a:ext cx="6732240" cy="49506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703289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3"/>
          <p:cNvSpPr>
            <a:spLocks noGrp="1" noChangeArrowheads="1"/>
          </p:cNvSpPr>
          <p:nvPr>
            <p:ph type="title"/>
          </p:nvPr>
        </p:nvSpPr>
        <p:spPr>
          <a:xfrm>
            <a:off x="156068" y="188640"/>
            <a:ext cx="7062787" cy="877887"/>
          </a:xfrm>
        </p:spPr>
        <p:txBody>
          <a:bodyPr/>
          <a:lstStyle/>
          <a:p>
            <a:r>
              <a:rPr lang="en-GB" sz="3600" dirty="0" smtClean="0"/>
              <a:t>IDC’s Vision, Mission, Objectives and Outcomes</a:t>
            </a:r>
          </a:p>
        </p:txBody>
      </p:sp>
      <p:sp>
        <p:nvSpPr>
          <p:cNvPr id="20" name="Text Box 4"/>
          <p:cNvSpPr txBox="1">
            <a:spLocks noChangeArrowheads="1"/>
          </p:cNvSpPr>
          <p:nvPr/>
        </p:nvSpPr>
        <p:spPr bwMode="auto">
          <a:xfrm rot="-5400000">
            <a:off x="-46013" y="2122414"/>
            <a:ext cx="719138" cy="307975"/>
          </a:xfrm>
          <a:prstGeom prst="rect">
            <a:avLst/>
          </a:prstGeom>
          <a:noFill/>
          <a:ln w="12700">
            <a:noFill/>
            <a:miter lim="800000"/>
            <a:headEnd type="none" w="sm" len="sm"/>
            <a:tailEnd/>
          </a:ln>
        </p:spPr>
        <p:txBody>
          <a:bodyPr wrap="none">
            <a:spAutoFit/>
          </a:bodyPr>
          <a:lstStyle/>
          <a:p>
            <a:pPr fontAlgn="base">
              <a:spcBef>
                <a:spcPct val="0"/>
              </a:spcBef>
              <a:spcAft>
                <a:spcPct val="0"/>
              </a:spcAft>
            </a:pPr>
            <a:r>
              <a:rPr lang="en-GB" sz="1400" b="1" dirty="0">
                <a:solidFill>
                  <a:srgbClr val="244856"/>
                </a:solidFill>
                <a:cs typeface="Arial" pitchFamily="34" charset="0"/>
              </a:rPr>
              <a:t>Vision</a:t>
            </a:r>
          </a:p>
        </p:txBody>
      </p:sp>
      <p:sp>
        <p:nvSpPr>
          <p:cNvPr id="21" name="Text Box 5"/>
          <p:cNvSpPr txBox="1">
            <a:spLocks noChangeArrowheads="1"/>
          </p:cNvSpPr>
          <p:nvPr/>
        </p:nvSpPr>
        <p:spPr bwMode="auto">
          <a:xfrm rot="-5400000">
            <a:off x="-111100" y="2979589"/>
            <a:ext cx="849312" cy="307975"/>
          </a:xfrm>
          <a:prstGeom prst="rect">
            <a:avLst/>
          </a:prstGeom>
          <a:noFill/>
          <a:ln w="12700">
            <a:noFill/>
            <a:miter lim="800000"/>
            <a:headEnd type="none" w="sm" len="sm"/>
            <a:tailEnd/>
          </a:ln>
        </p:spPr>
        <p:txBody>
          <a:bodyPr wrap="none">
            <a:spAutoFit/>
          </a:bodyPr>
          <a:lstStyle/>
          <a:p>
            <a:pPr fontAlgn="base">
              <a:spcBef>
                <a:spcPct val="0"/>
              </a:spcBef>
              <a:spcAft>
                <a:spcPct val="0"/>
              </a:spcAft>
            </a:pPr>
            <a:r>
              <a:rPr lang="en-GB" sz="1400" b="1" dirty="0">
                <a:solidFill>
                  <a:srgbClr val="244856"/>
                </a:solidFill>
                <a:cs typeface="Arial" pitchFamily="34" charset="0"/>
              </a:rPr>
              <a:t>Mission</a:t>
            </a:r>
          </a:p>
        </p:txBody>
      </p:sp>
      <p:sp>
        <p:nvSpPr>
          <p:cNvPr id="22" name="Text Box 6"/>
          <p:cNvSpPr txBox="1">
            <a:spLocks noChangeArrowheads="1"/>
          </p:cNvSpPr>
          <p:nvPr/>
        </p:nvSpPr>
        <p:spPr bwMode="auto">
          <a:xfrm rot="-5400000">
            <a:off x="-230824" y="3963508"/>
            <a:ext cx="1088760" cy="307777"/>
          </a:xfrm>
          <a:prstGeom prst="rect">
            <a:avLst/>
          </a:prstGeom>
          <a:noFill/>
          <a:ln w="12700">
            <a:noFill/>
            <a:miter lim="800000"/>
            <a:headEnd type="none" w="sm" len="sm"/>
            <a:tailEnd/>
          </a:ln>
        </p:spPr>
        <p:txBody>
          <a:bodyPr wrap="none">
            <a:spAutoFit/>
          </a:bodyPr>
          <a:lstStyle/>
          <a:p>
            <a:pPr fontAlgn="base">
              <a:spcBef>
                <a:spcPct val="0"/>
              </a:spcBef>
              <a:spcAft>
                <a:spcPct val="0"/>
              </a:spcAft>
            </a:pPr>
            <a:r>
              <a:rPr lang="en-GB" sz="1400" b="1" dirty="0">
                <a:solidFill>
                  <a:srgbClr val="244856"/>
                </a:solidFill>
                <a:cs typeface="Arial" pitchFamily="34" charset="0"/>
              </a:rPr>
              <a:t>Objectives</a:t>
            </a:r>
          </a:p>
        </p:txBody>
      </p:sp>
      <p:sp>
        <p:nvSpPr>
          <p:cNvPr id="23" name="Text Box 7"/>
          <p:cNvSpPr txBox="1">
            <a:spLocks noChangeArrowheads="1"/>
          </p:cNvSpPr>
          <p:nvPr/>
        </p:nvSpPr>
        <p:spPr bwMode="auto">
          <a:xfrm rot="-5400000">
            <a:off x="-215875" y="5481885"/>
            <a:ext cx="1058862" cy="307975"/>
          </a:xfrm>
          <a:prstGeom prst="rect">
            <a:avLst/>
          </a:prstGeom>
          <a:noFill/>
          <a:ln w="12700">
            <a:noFill/>
            <a:miter lim="800000"/>
            <a:headEnd type="none" w="sm" len="sm"/>
            <a:tailEnd/>
          </a:ln>
        </p:spPr>
        <p:txBody>
          <a:bodyPr wrap="none">
            <a:spAutoFit/>
          </a:bodyPr>
          <a:lstStyle/>
          <a:p>
            <a:pPr fontAlgn="base">
              <a:spcBef>
                <a:spcPct val="0"/>
              </a:spcBef>
              <a:spcAft>
                <a:spcPct val="0"/>
              </a:spcAft>
            </a:pPr>
            <a:r>
              <a:rPr lang="en-GB" sz="1400" b="1" dirty="0">
                <a:solidFill>
                  <a:srgbClr val="244856"/>
                </a:solidFill>
                <a:cs typeface="Arial" pitchFamily="34" charset="0"/>
              </a:rPr>
              <a:t>Outcomes</a:t>
            </a:r>
          </a:p>
        </p:txBody>
      </p:sp>
      <p:sp>
        <p:nvSpPr>
          <p:cNvPr id="24" name="Rectangle 8"/>
          <p:cNvSpPr>
            <a:spLocks noChangeArrowheads="1"/>
          </p:cNvSpPr>
          <p:nvPr/>
        </p:nvSpPr>
        <p:spPr bwMode="auto">
          <a:xfrm>
            <a:off x="687388" y="1988691"/>
            <a:ext cx="7920000" cy="517525"/>
          </a:xfrm>
          <a:prstGeom prst="rect">
            <a:avLst/>
          </a:prstGeom>
          <a:solidFill>
            <a:schemeClr val="accent1"/>
          </a:solidFill>
          <a:ln w="12700">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ZA" sz="1400" dirty="0">
                <a:solidFill>
                  <a:srgbClr val="01415B"/>
                </a:solidFill>
                <a:latin typeface="Arial Narrow"/>
                <a:cs typeface="Arial" pitchFamily="34" charset="0"/>
              </a:rPr>
              <a:t>To be “the primary driving force of commercially sustainable industrial development and innovation to the benefit of South Africa and the rest of the African continent”</a:t>
            </a:r>
            <a:r>
              <a:rPr lang="en-GB" sz="1400" dirty="0">
                <a:solidFill>
                  <a:srgbClr val="01415B"/>
                </a:solidFill>
                <a:latin typeface="Arial Narrow"/>
                <a:cs typeface="Arial" pitchFamily="34" charset="0"/>
              </a:rPr>
              <a:t> </a:t>
            </a:r>
          </a:p>
        </p:txBody>
      </p:sp>
      <p:sp>
        <p:nvSpPr>
          <p:cNvPr id="25" name="Rectangle 9"/>
          <p:cNvSpPr>
            <a:spLocks noChangeArrowheads="1"/>
          </p:cNvSpPr>
          <p:nvPr/>
        </p:nvSpPr>
        <p:spPr bwMode="auto">
          <a:xfrm>
            <a:off x="687388" y="2552876"/>
            <a:ext cx="7920000" cy="1155700"/>
          </a:xfrm>
          <a:prstGeom prst="rect">
            <a:avLst/>
          </a:prstGeom>
          <a:solidFill>
            <a:schemeClr val="accent2"/>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ZA" sz="1400" dirty="0">
                <a:solidFill>
                  <a:srgbClr val="01415B"/>
                </a:solidFill>
                <a:latin typeface="Arial Narrow"/>
                <a:cs typeface="Arial" pitchFamily="34" charset="0"/>
              </a:rPr>
              <a:t>The IDC is a self-financing national development finance institution whose primary objectives are to contribute to the generation of balanced, sustainable economic growth in Africa and to the economic empowerment of the South African population, thereby promoting the economic prosperity of all citizens. The IDC achieves this by promoting entrepreneurship through the building of competitive industries and enterprises based on sound business principles.</a:t>
            </a:r>
            <a:r>
              <a:rPr lang="en-GB" sz="1400" dirty="0">
                <a:solidFill>
                  <a:srgbClr val="01415B"/>
                </a:solidFill>
                <a:latin typeface="Arial Narrow"/>
                <a:cs typeface="Arial" pitchFamily="34" charset="0"/>
              </a:rPr>
              <a:t> </a:t>
            </a:r>
          </a:p>
        </p:txBody>
      </p:sp>
      <p:sp>
        <p:nvSpPr>
          <p:cNvPr id="26" name="Rectangle 12"/>
          <p:cNvSpPr>
            <a:spLocks noChangeArrowheads="1"/>
          </p:cNvSpPr>
          <p:nvPr/>
        </p:nvSpPr>
        <p:spPr bwMode="auto">
          <a:xfrm>
            <a:off x="683568" y="4438956"/>
            <a:ext cx="7920880" cy="29520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Sustainable employment</a:t>
            </a:r>
          </a:p>
        </p:txBody>
      </p:sp>
      <p:sp>
        <p:nvSpPr>
          <p:cNvPr id="27" name="Rectangle 15"/>
          <p:cNvSpPr>
            <a:spLocks noChangeArrowheads="1"/>
          </p:cNvSpPr>
          <p:nvPr/>
        </p:nvSpPr>
        <p:spPr bwMode="auto">
          <a:xfrm>
            <a:off x="683568" y="5122676"/>
            <a:ext cx="7920000" cy="29520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Growing SME sector</a:t>
            </a:r>
          </a:p>
        </p:txBody>
      </p:sp>
      <p:sp>
        <p:nvSpPr>
          <p:cNvPr id="28" name="Rectangle 16"/>
          <p:cNvSpPr>
            <a:spLocks noChangeArrowheads="1"/>
          </p:cNvSpPr>
          <p:nvPr/>
        </p:nvSpPr>
        <p:spPr bwMode="auto">
          <a:xfrm>
            <a:off x="684213" y="4780816"/>
            <a:ext cx="7920000" cy="29520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Regional equity (including development of the rest of Africa)</a:t>
            </a:r>
          </a:p>
        </p:txBody>
      </p:sp>
      <p:sp>
        <p:nvSpPr>
          <p:cNvPr id="29" name="Rectangle 18"/>
          <p:cNvSpPr>
            <a:spLocks noChangeArrowheads="1"/>
          </p:cNvSpPr>
          <p:nvPr/>
        </p:nvSpPr>
        <p:spPr bwMode="auto">
          <a:xfrm>
            <a:off x="684213" y="5806396"/>
            <a:ext cx="7920000" cy="29520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Environmentally sustainable growth</a:t>
            </a:r>
          </a:p>
        </p:txBody>
      </p:sp>
      <p:sp>
        <p:nvSpPr>
          <p:cNvPr id="30" name="Rectangle 13"/>
          <p:cNvSpPr>
            <a:spLocks noChangeArrowheads="1"/>
          </p:cNvSpPr>
          <p:nvPr/>
        </p:nvSpPr>
        <p:spPr bwMode="auto">
          <a:xfrm>
            <a:off x="683568" y="5464536"/>
            <a:ext cx="7920000" cy="29520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Broad-based black economic empowerment</a:t>
            </a:r>
          </a:p>
        </p:txBody>
      </p:sp>
      <p:sp>
        <p:nvSpPr>
          <p:cNvPr id="31" name="Rectangle 14"/>
          <p:cNvSpPr>
            <a:spLocks noChangeArrowheads="1"/>
          </p:cNvSpPr>
          <p:nvPr/>
        </p:nvSpPr>
        <p:spPr bwMode="auto">
          <a:xfrm>
            <a:off x="684213" y="6148256"/>
            <a:ext cx="7920000" cy="29520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New entrepreneurs entering the economy</a:t>
            </a:r>
          </a:p>
        </p:txBody>
      </p:sp>
      <p:sp>
        <p:nvSpPr>
          <p:cNvPr id="32" name="Rectangle 15"/>
          <p:cNvSpPr>
            <a:spLocks noChangeArrowheads="1"/>
          </p:cNvSpPr>
          <p:nvPr/>
        </p:nvSpPr>
        <p:spPr bwMode="auto">
          <a:xfrm>
            <a:off x="663677" y="6490120"/>
            <a:ext cx="7940536" cy="279390"/>
          </a:xfrm>
          <a:prstGeom prst="rect">
            <a:avLst/>
          </a:prstGeom>
          <a:solidFill>
            <a:schemeClr val="folHlink"/>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GB" sz="1400" dirty="0">
                <a:solidFill>
                  <a:srgbClr val="FFFFFF"/>
                </a:solidFill>
                <a:latin typeface="Arial Narrow"/>
                <a:cs typeface="Arial" pitchFamily="34" charset="0"/>
              </a:rPr>
              <a:t>Increased localisation</a:t>
            </a:r>
          </a:p>
        </p:txBody>
      </p:sp>
      <p:sp>
        <p:nvSpPr>
          <p:cNvPr id="35" name="Rectangle 11"/>
          <p:cNvSpPr>
            <a:spLocks noChangeArrowheads="1"/>
          </p:cNvSpPr>
          <p:nvPr/>
        </p:nvSpPr>
        <p:spPr bwMode="auto">
          <a:xfrm>
            <a:off x="683568" y="3717032"/>
            <a:ext cx="7920880" cy="624339"/>
          </a:xfrm>
          <a:prstGeom prst="rect">
            <a:avLst/>
          </a:prstGeom>
          <a:solidFill>
            <a:srgbClr val="EDAD1D"/>
          </a:solidFill>
          <a:ln w="12700" algn="ctr">
            <a:noFill/>
            <a:miter lim="800000"/>
            <a:headEnd type="none" w="sm" len="sm"/>
            <a:tailEnd/>
          </a:ln>
          <a:effectLst>
            <a:outerShdw blurRad="149987" dist="88900" dir="324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chor="ctr"/>
          <a:lstStyle/>
          <a:p>
            <a:pPr algn="ctr" fontAlgn="base">
              <a:spcBef>
                <a:spcPct val="0"/>
              </a:spcBef>
              <a:spcAft>
                <a:spcPct val="0"/>
              </a:spcAft>
              <a:defRPr/>
            </a:pPr>
            <a:r>
              <a:rPr lang="en-US" sz="1800" b="1" dirty="0">
                <a:solidFill>
                  <a:srgbClr val="01415B"/>
                </a:solidFill>
                <a:latin typeface="Arial Narrow"/>
                <a:cs typeface="Arial" pitchFamily="34" charset="0"/>
              </a:rPr>
              <a:t>Supporting industrial capacity development in line with industrial policy</a:t>
            </a:r>
          </a:p>
        </p:txBody>
      </p:sp>
    </p:spTree>
    <p:extLst>
      <p:ext uri="{BB962C8B-B14F-4D97-AF65-F5344CB8AC3E}">
        <p14:creationId xmlns:p14="http://schemas.microsoft.com/office/powerpoint/2010/main" val="2062483904"/>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620688"/>
            <a:ext cx="6362700" cy="877887"/>
          </a:xfrm>
        </p:spPr>
        <p:txBody>
          <a:bodyPr/>
          <a:lstStyle/>
          <a:p>
            <a:r>
              <a:rPr lang="en-US" sz="3600" dirty="0" smtClean="0"/>
              <a:t>IDC Priorities and their Intended </a:t>
            </a:r>
            <a:r>
              <a:rPr lang="en-US" sz="3600" dirty="0"/>
              <a:t>O</a:t>
            </a:r>
            <a:r>
              <a:rPr lang="en-US" sz="3600" dirty="0" smtClean="0"/>
              <a:t>utcomes</a:t>
            </a:r>
            <a:endParaRPr lang="en-US" sz="3600" dirty="0"/>
          </a:p>
        </p:txBody>
      </p:sp>
      <p:sp>
        <p:nvSpPr>
          <p:cNvPr id="3" name="Rectangle 2"/>
          <p:cNvSpPr/>
          <p:nvPr/>
        </p:nvSpPr>
        <p:spPr bwMode="auto">
          <a:xfrm>
            <a:off x="179512" y="2734966"/>
            <a:ext cx="3528392" cy="504056"/>
          </a:xfrm>
          <a:prstGeom prst="rect">
            <a:avLst/>
          </a:prstGeom>
          <a:solidFill>
            <a:srgbClr val="01415B"/>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bodyPr>
          <a:lstStyle/>
          <a:p>
            <a:r>
              <a:rPr lang="en-US" sz="1600" dirty="0">
                <a:solidFill>
                  <a:srgbClr val="FFFFFF"/>
                </a:solidFill>
                <a:latin typeface="Arial"/>
              </a:rPr>
              <a:t>IDC </a:t>
            </a:r>
            <a:r>
              <a:rPr lang="en-US" sz="1600" dirty="0" smtClean="0">
                <a:solidFill>
                  <a:srgbClr val="FFFFFF"/>
                </a:solidFill>
                <a:latin typeface="Arial"/>
              </a:rPr>
              <a:t>Priorities</a:t>
            </a:r>
            <a:endParaRPr lang="en-US" sz="1600" dirty="0">
              <a:solidFill>
                <a:srgbClr val="FFFFFF"/>
              </a:solidFill>
              <a:latin typeface="Arial"/>
            </a:endParaRPr>
          </a:p>
        </p:txBody>
      </p:sp>
      <p:sp>
        <p:nvSpPr>
          <p:cNvPr id="4" name="Rectangle 3"/>
          <p:cNvSpPr/>
          <p:nvPr/>
        </p:nvSpPr>
        <p:spPr bwMode="auto">
          <a:xfrm>
            <a:off x="179512" y="3334060"/>
            <a:ext cx="3528392" cy="357606"/>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ctr" anchorCtr="0" compatLnSpc="1">
            <a:prstTxWarp prst="textNoShape">
              <a:avLst/>
            </a:prstTxWarp>
          </a:bodyPr>
          <a:lstStyle/>
          <a:p>
            <a:pPr algn="ctr"/>
            <a:r>
              <a:rPr lang="en-US" sz="1400" dirty="0">
                <a:solidFill>
                  <a:srgbClr val="000000"/>
                </a:solidFill>
                <a:latin typeface="Arial"/>
              </a:rPr>
              <a:t>To lead industrial capacity development</a:t>
            </a:r>
          </a:p>
        </p:txBody>
      </p:sp>
      <p:sp>
        <p:nvSpPr>
          <p:cNvPr id="8" name="Rectangle 7"/>
          <p:cNvSpPr/>
          <p:nvPr/>
        </p:nvSpPr>
        <p:spPr bwMode="auto">
          <a:xfrm>
            <a:off x="5132783" y="2179498"/>
            <a:ext cx="3888432" cy="434482"/>
          </a:xfrm>
          <a:prstGeom prst="rect">
            <a:avLst/>
          </a:prstGeom>
          <a:solidFill>
            <a:srgbClr val="01415B"/>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bodyPr>
          <a:lstStyle/>
          <a:p>
            <a:r>
              <a:rPr lang="en-US" sz="1600" dirty="0">
                <a:solidFill>
                  <a:srgbClr val="FFFFFF"/>
                </a:solidFill>
                <a:latin typeface="Arial"/>
              </a:rPr>
              <a:t>Outcomes </a:t>
            </a:r>
            <a:r>
              <a:rPr lang="en-US" sz="1600" dirty="0" smtClean="0">
                <a:solidFill>
                  <a:srgbClr val="FFFFFF"/>
                </a:solidFill>
                <a:latin typeface="Arial"/>
              </a:rPr>
              <a:t>to be Achieved </a:t>
            </a:r>
            <a:endParaRPr lang="en-US" sz="1600" dirty="0">
              <a:solidFill>
                <a:srgbClr val="FFFFFF"/>
              </a:solidFill>
              <a:latin typeface="Arial"/>
            </a:endParaRPr>
          </a:p>
        </p:txBody>
      </p:sp>
      <p:sp>
        <p:nvSpPr>
          <p:cNvPr id="9" name="Right Arrow 8"/>
          <p:cNvSpPr/>
          <p:nvPr/>
        </p:nvSpPr>
        <p:spPr bwMode="auto">
          <a:xfrm>
            <a:off x="3851920" y="2804413"/>
            <a:ext cx="1228608" cy="2350923"/>
          </a:xfrm>
          <a:prstGeom prst="rightArrow">
            <a:avLst/>
          </a:prstGeom>
          <a:solidFill>
            <a:srgbClr val="56AAA8"/>
          </a:solidFill>
          <a:ln w="12700" cap="flat" cmpd="sng" algn="ctr">
            <a:no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bodyPr>
          <a:lstStyle/>
          <a:p>
            <a:endParaRPr lang="en-US" dirty="0">
              <a:solidFill>
                <a:srgbClr val="000000"/>
              </a:solidFill>
              <a:latin typeface="Arial"/>
            </a:endParaRPr>
          </a:p>
        </p:txBody>
      </p:sp>
      <p:sp>
        <p:nvSpPr>
          <p:cNvPr id="10" name="Rectangle 9"/>
          <p:cNvSpPr/>
          <p:nvPr/>
        </p:nvSpPr>
        <p:spPr bwMode="auto">
          <a:xfrm>
            <a:off x="5130061" y="3212786"/>
            <a:ext cx="3888000" cy="923330"/>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spAutoFit/>
          </a:bodyPr>
          <a:lstStyle/>
          <a:p>
            <a:pPr algn="just"/>
            <a:r>
              <a:rPr lang="en-ZA" sz="1350" dirty="0">
                <a:solidFill>
                  <a:srgbClr val="000000"/>
                </a:solidFill>
                <a:latin typeface="Arial"/>
              </a:rPr>
              <a:t>Improving regional equity, including the development of South African rural areas, poorer provinces and industrialisation in the rest of Africa</a:t>
            </a:r>
            <a:endParaRPr lang="en-US" sz="1350" dirty="0">
              <a:solidFill>
                <a:srgbClr val="000000"/>
              </a:solidFill>
              <a:latin typeface="Arial"/>
            </a:endParaRPr>
          </a:p>
        </p:txBody>
      </p:sp>
      <p:sp>
        <p:nvSpPr>
          <p:cNvPr id="11" name="Rectangle 10"/>
          <p:cNvSpPr/>
          <p:nvPr/>
        </p:nvSpPr>
        <p:spPr bwMode="auto">
          <a:xfrm>
            <a:off x="5130742" y="2651773"/>
            <a:ext cx="3888000" cy="523220"/>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spAutoFit/>
          </a:bodyPr>
          <a:lstStyle/>
          <a:p>
            <a:r>
              <a:rPr lang="en-ZA" sz="1400" dirty="0">
                <a:solidFill>
                  <a:srgbClr val="000000"/>
                </a:solidFill>
                <a:latin typeface="Arial"/>
              </a:rPr>
              <a:t>Facilitate sustainable direct and indirect employment</a:t>
            </a:r>
          </a:p>
        </p:txBody>
      </p:sp>
      <p:sp>
        <p:nvSpPr>
          <p:cNvPr id="12" name="Rectangle 11"/>
          <p:cNvSpPr/>
          <p:nvPr/>
        </p:nvSpPr>
        <p:spPr bwMode="auto">
          <a:xfrm>
            <a:off x="5131423" y="4519479"/>
            <a:ext cx="3888000" cy="523220"/>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spAutoFit/>
          </a:bodyPr>
          <a:lstStyle/>
          <a:p>
            <a:r>
              <a:rPr lang="en-ZA" sz="1400" dirty="0">
                <a:solidFill>
                  <a:srgbClr val="000000"/>
                </a:solidFill>
                <a:latin typeface="Arial"/>
              </a:rPr>
              <a:t>Transformational impact on communities and growing black industrialists</a:t>
            </a:r>
            <a:endParaRPr lang="en-US" sz="1400" dirty="0">
              <a:solidFill>
                <a:srgbClr val="000000"/>
              </a:solidFill>
              <a:latin typeface="Arial"/>
            </a:endParaRPr>
          </a:p>
        </p:txBody>
      </p:sp>
      <p:sp>
        <p:nvSpPr>
          <p:cNvPr id="13" name="Rectangle 12"/>
          <p:cNvSpPr/>
          <p:nvPr/>
        </p:nvSpPr>
        <p:spPr bwMode="auto">
          <a:xfrm>
            <a:off x="5132104" y="4173909"/>
            <a:ext cx="3888000" cy="307777"/>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spAutoFit/>
          </a:bodyPr>
          <a:lstStyle/>
          <a:p>
            <a:r>
              <a:rPr lang="en-ZA" sz="1400" dirty="0">
                <a:solidFill>
                  <a:srgbClr val="000000"/>
                </a:solidFill>
                <a:latin typeface="Arial"/>
              </a:rPr>
              <a:t>Growing the entrepreneurial and SME sectors</a:t>
            </a:r>
            <a:endParaRPr lang="en-US" sz="1400" dirty="0">
              <a:solidFill>
                <a:srgbClr val="000000"/>
              </a:solidFill>
              <a:latin typeface="Arial"/>
            </a:endParaRPr>
          </a:p>
        </p:txBody>
      </p:sp>
      <p:sp>
        <p:nvSpPr>
          <p:cNvPr id="14" name="Rectangle 13"/>
          <p:cNvSpPr/>
          <p:nvPr/>
        </p:nvSpPr>
        <p:spPr bwMode="auto">
          <a:xfrm>
            <a:off x="5128699" y="5426060"/>
            <a:ext cx="3888000" cy="523220"/>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spAutoFit/>
          </a:bodyPr>
          <a:lstStyle/>
          <a:p>
            <a:r>
              <a:rPr lang="en-ZA" sz="1400" dirty="0">
                <a:solidFill>
                  <a:srgbClr val="000000"/>
                </a:solidFill>
                <a:latin typeface="Arial"/>
              </a:rPr>
              <a:t>Growing sectoral diversity and increased localisation of production</a:t>
            </a:r>
            <a:endParaRPr lang="en-US" sz="1400" dirty="0">
              <a:solidFill>
                <a:srgbClr val="000000"/>
              </a:solidFill>
              <a:latin typeface="Arial"/>
            </a:endParaRPr>
          </a:p>
        </p:txBody>
      </p:sp>
      <p:sp>
        <p:nvSpPr>
          <p:cNvPr id="15" name="Rectangle 14"/>
          <p:cNvSpPr/>
          <p:nvPr/>
        </p:nvSpPr>
        <p:spPr bwMode="auto">
          <a:xfrm>
            <a:off x="5129380" y="5080492"/>
            <a:ext cx="3888000" cy="307777"/>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spAutoFit/>
          </a:bodyPr>
          <a:lstStyle/>
          <a:p>
            <a:r>
              <a:rPr lang="en-US" sz="1400" dirty="0">
                <a:solidFill>
                  <a:srgbClr val="000000"/>
                </a:solidFill>
                <a:latin typeface="Arial"/>
              </a:rPr>
              <a:t>Environmentally sustainable growth</a:t>
            </a:r>
          </a:p>
        </p:txBody>
      </p:sp>
      <p:sp>
        <p:nvSpPr>
          <p:cNvPr id="17" name="TextBox 16"/>
          <p:cNvSpPr txBox="1"/>
          <p:nvPr/>
        </p:nvSpPr>
        <p:spPr>
          <a:xfrm>
            <a:off x="239556" y="3982132"/>
            <a:ext cx="3288080" cy="307777"/>
          </a:xfrm>
          <a:prstGeom prst="rect">
            <a:avLst/>
          </a:prstGeom>
          <a:noFill/>
        </p:spPr>
        <p:txBody>
          <a:bodyPr wrap="none" rtlCol="0" anchor="ctr">
            <a:spAutoFit/>
          </a:bodyPr>
          <a:lstStyle/>
          <a:p>
            <a:r>
              <a:rPr lang="en-GB" sz="1400" i="1" dirty="0">
                <a:solidFill>
                  <a:srgbClr val="000000"/>
                </a:solidFill>
                <a:latin typeface="Arial"/>
              </a:rPr>
              <a:t>This </a:t>
            </a:r>
            <a:r>
              <a:rPr lang="en-GB" sz="1400" i="1" dirty="0" smtClean="0">
                <a:solidFill>
                  <a:srgbClr val="000000"/>
                </a:solidFill>
                <a:latin typeface="Arial"/>
              </a:rPr>
              <a:t>priority needs </a:t>
            </a:r>
            <a:r>
              <a:rPr lang="en-GB" sz="1400" i="1" dirty="0">
                <a:solidFill>
                  <a:srgbClr val="000000"/>
                </a:solidFill>
                <a:latin typeface="Arial"/>
              </a:rPr>
              <a:t>to be balanced </a:t>
            </a:r>
            <a:r>
              <a:rPr lang="en-GB" sz="1400" i="1" dirty="0" smtClean="0">
                <a:solidFill>
                  <a:srgbClr val="000000"/>
                </a:solidFill>
                <a:latin typeface="Arial"/>
              </a:rPr>
              <a:t>with:</a:t>
            </a:r>
            <a:endParaRPr lang="en-ZA" sz="1400" i="1" dirty="0">
              <a:solidFill>
                <a:srgbClr val="000000"/>
              </a:solidFill>
              <a:latin typeface="Arial"/>
            </a:endParaRPr>
          </a:p>
        </p:txBody>
      </p:sp>
      <p:sp>
        <p:nvSpPr>
          <p:cNvPr id="18" name="Rectangle 17"/>
          <p:cNvSpPr/>
          <p:nvPr/>
        </p:nvSpPr>
        <p:spPr bwMode="auto">
          <a:xfrm>
            <a:off x="179512" y="4583562"/>
            <a:ext cx="3528392" cy="357606"/>
          </a:xfrm>
          <a:prstGeom prst="rect">
            <a:avLst/>
          </a:prstGeom>
          <a:solidFill>
            <a:schemeClr val="accent1"/>
          </a:solidFill>
          <a:ln w="12700" cap="flat" cmpd="sng" algn="ctr">
            <a:solidFill>
              <a:schemeClr val="tx1"/>
            </a:solidFill>
            <a:prstDash val="solid"/>
            <a:round/>
            <a:headEnd type="none" w="sm" len="sm"/>
            <a:tailEnd type="none" w="med" len="med"/>
          </a:ln>
          <a:effectLst/>
        </p:spPr>
        <p:txBody>
          <a:bodyPr vert="horz" wrap="square" lIns="91440" tIns="45720" rIns="91440" bIns="45720" numCol="1" rtlCol="0" anchor="ctr" anchorCtr="0" compatLnSpc="1">
            <a:prstTxWarp prst="textNoShape">
              <a:avLst/>
            </a:prstTxWarp>
          </a:bodyPr>
          <a:lstStyle/>
          <a:p>
            <a:pPr algn="ctr"/>
            <a:r>
              <a:rPr lang="en-US" sz="1400" dirty="0" smtClean="0">
                <a:solidFill>
                  <a:srgbClr val="000000"/>
                </a:solidFill>
                <a:latin typeface="Arial"/>
              </a:rPr>
              <a:t>Ensuring long-term sustainability </a:t>
            </a:r>
            <a:endParaRPr lang="en-US" sz="1400" dirty="0">
              <a:solidFill>
                <a:srgbClr val="000000"/>
              </a:solidFill>
              <a:latin typeface="Arial"/>
            </a:endParaRPr>
          </a:p>
        </p:txBody>
      </p:sp>
    </p:spTree>
    <p:extLst>
      <p:ext uri="{BB962C8B-B14F-4D97-AF65-F5344CB8AC3E}">
        <p14:creationId xmlns:p14="http://schemas.microsoft.com/office/powerpoint/2010/main" val="39338432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High Level Sector Development Strategy</a:t>
            </a:r>
            <a:endParaRPr lang="en-ZA" sz="3600" dirty="0"/>
          </a:p>
        </p:txBody>
      </p:sp>
      <p:sp>
        <p:nvSpPr>
          <p:cNvPr id="4" name="TextBox 3"/>
          <p:cNvSpPr txBox="1"/>
          <p:nvPr/>
        </p:nvSpPr>
        <p:spPr>
          <a:xfrm>
            <a:off x="323528" y="1677058"/>
            <a:ext cx="8436810" cy="338554"/>
          </a:xfrm>
          <a:prstGeom prst="rect">
            <a:avLst/>
          </a:prstGeom>
          <a:solidFill>
            <a:srgbClr val="FEC200"/>
          </a:solidFill>
        </p:spPr>
        <p:txBody>
          <a:bodyPr wrap="square" rtlCol="0">
            <a:spAutoFit/>
          </a:bodyPr>
          <a:lstStyle/>
          <a:p>
            <a:pPr algn="ctr"/>
            <a:r>
              <a:rPr lang="en-GB" sz="1600" dirty="0" smtClean="0">
                <a:solidFill>
                  <a:schemeClr val="bg1"/>
                </a:solidFill>
                <a:latin typeface="+mj-lt"/>
              </a:rPr>
              <a:t>Improving the balance of trade in downstream metal industries by 2020</a:t>
            </a:r>
            <a:endParaRPr lang="en-ZA" sz="1600" dirty="0">
              <a:solidFill>
                <a:schemeClr val="bg1"/>
              </a:solidFill>
              <a:latin typeface="+mj-lt"/>
            </a:endParaRPr>
          </a:p>
        </p:txBody>
      </p:sp>
      <p:sp>
        <p:nvSpPr>
          <p:cNvPr id="5" name="TextBox 4"/>
          <p:cNvSpPr txBox="1"/>
          <p:nvPr/>
        </p:nvSpPr>
        <p:spPr>
          <a:xfrm>
            <a:off x="323528" y="2154342"/>
            <a:ext cx="3397421" cy="338554"/>
          </a:xfrm>
          <a:prstGeom prst="rect">
            <a:avLst/>
          </a:prstGeom>
          <a:solidFill>
            <a:srgbClr val="FEC200"/>
          </a:solidFill>
        </p:spPr>
        <p:txBody>
          <a:bodyPr wrap="square" rtlCol="0">
            <a:spAutoFit/>
          </a:bodyPr>
          <a:lstStyle/>
          <a:p>
            <a:pPr algn="ctr"/>
            <a:r>
              <a:rPr lang="en-GB" sz="1600" dirty="0" smtClean="0">
                <a:solidFill>
                  <a:schemeClr val="bg1"/>
                </a:solidFill>
                <a:latin typeface="+mj-lt"/>
              </a:rPr>
              <a:t>Import replacement opportunities</a:t>
            </a:r>
            <a:endParaRPr lang="en-ZA" sz="1600" dirty="0">
              <a:solidFill>
                <a:schemeClr val="bg1"/>
              </a:solidFill>
              <a:latin typeface="+mj-lt"/>
            </a:endParaRPr>
          </a:p>
        </p:txBody>
      </p:sp>
      <p:sp>
        <p:nvSpPr>
          <p:cNvPr id="6" name="TextBox 5"/>
          <p:cNvSpPr txBox="1"/>
          <p:nvPr/>
        </p:nvSpPr>
        <p:spPr>
          <a:xfrm>
            <a:off x="5362917" y="2154342"/>
            <a:ext cx="3397421" cy="338554"/>
          </a:xfrm>
          <a:prstGeom prst="rect">
            <a:avLst/>
          </a:prstGeom>
          <a:solidFill>
            <a:srgbClr val="FEC200"/>
          </a:solidFill>
        </p:spPr>
        <p:txBody>
          <a:bodyPr wrap="square" rtlCol="0">
            <a:spAutoFit/>
          </a:bodyPr>
          <a:lstStyle/>
          <a:p>
            <a:pPr algn="ctr"/>
            <a:r>
              <a:rPr lang="en-GB" sz="1600" dirty="0" smtClean="0">
                <a:solidFill>
                  <a:schemeClr val="bg1"/>
                </a:solidFill>
                <a:latin typeface="+mj-lt"/>
              </a:rPr>
              <a:t>Export development opportunities</a:t>
            </a:r>
            <a:endParaRPr lang="en-ZA" sz="1600" dirty="0">
              <a:solidFill>
                <a:schemeClr val="bg1"/>
              </a:solidFill>
              <a:latin typeface="+mj-lt"/>
            </a:endParaRPr>
          </a:p>
        </p:txBody>
      </p:sp>
      <p:sp>
        <p:nvSpPr>
          <p:cNvPr id="7" name="TextBox 6"/>
          <p:cNvSpPr txBox="1"/>
          <p:nvPr/>
        </p:nvSpPr>
        <p:spPr>
          <a:xfrm>
            <a:off x="323528" y="2564904"/>
            <a:ext cx="8436810" cy="584775"/>
          </a:xfrm>
          <a:prstGeom prst="rect">
            <a:avLst/>
          </a:prstGeom>
          <a:solidFill>
            <a:schemeClr val="accent1"/>
          </a:solidFill>
        </p:spPr>
        <p:txBody>
          <a:bodyPr wrap="square" rtlCol="0">
            <a:spAutoFit/>
          </a:bodyPr>
          <a:lstStyle/>
          <a:p>
            <a:pPr algn="ctr"/>
            <a:r>
              <a:rPr lang="en-GB" sz="1600" dirty="0" smtClean="0">
                <a:solidFill>
                  <a:schemeClr val="tx2"/>
                </a:solidFill>
                <a:latin typeface="+mj-lt"/>
              </a:rPr>
              <a:t>Increase capacity for the local assembly of passenger vehicles, medium, heavy and commercial vehicles, buses, taxis and trailers</a:t>
            </a:r>
            <a:endParaRPr lang="en-ZA" sz="1600" dirty="0">
              <a:solidFill>
                <a:schemeClr val="tx2"/>
              </a:solidFill>
              <a:latin typeface="+mj-lt"/>
            </a:endParaRPr>
          </a:p>
        </p:txBody>
      </p:sp>
      <p:sp>
        <p:nvSpPr>
          <p:cNvPr id="8" name="TextBox 7"/>
          <p:cNvSpPr txBox="1"/>
          <p:nvPr/>
        </p:nvSpPr>
        <p:spPr>
          <a:xfrm>
            <a:off x="323528" y="3176593"/>
            <a:ext cx="8436810" cy="338554"/>
          </a:xfrm>
          <a:prstGeom prst="rect">
            <a:avLst/>
          </a:prstGeom>
          <a:solidFill>
            <a:schemeClr val="accent1"/>
          </a:solidFill>
        </p:spPr>
        <p:txBody>
          <a:bodyPr wrap="square" rtlCol="0">
            <a:spAutoFit/>
          </a:bodyPr>
          <a:lstStyle/>
          <a:p>
            <a:pPr algn="ctr"/>
            <a:r>
              <a:rPr lang="en-GB" sz="1600" dirty="0" smtClean="0">
                <a:solidFill>
                  <a:schemeClr val="tx2"/>
                </a:solidFill>
                <a:latin typeface="+mj-lt"/>
              </a:rPr>
              <a:t>Incorporate local components manufacturing into global supply chains</a:t>
            </a:r>
            <a:endParaRPr lang="en-ZA" sz="1600" dirty="0">
              <a:solidFill>
                <a:schemeClr val="tx2"/>
              </a:solidFill>
              <a:latin typeface="+mj-lt"/>
            </a:endParaRPr>
          </a:p>
        </p:txBody>
      </p:sp>
      <p:sp>
        <p:nvSpPr>
          <p:cNvPr id="10" name="TextBox 9"/>
          <p:cNvSpPr txBox="1"/>
          <p:nvPr/>
        </p:nvSpPr>
        <p:spPr>
          <a:xfrm>
            <a:off x="323528" y="3553936"/>
            <a:ext cx="8437981" cy="338554"/>
          </a:xfrm>
          <a:prstGeom prst="rect">
            <a:avLst/>
          </a:prstGeom>
          <a:solidFill>
            <a:schemeClr val="accent1"/>
          </a:solidFill>
        </p:spPr>
        <p:txBody>
          <a:bodyPr wrap="square" rtlCol="0">
            <a:spAutoFit/>
          </a:bodyPr>
          <a:lstStyle/>
          <a:p>
            <a:pPr algn="ctr"/>
            <a:r>
              <a:rPr lang="en-GB" sz="1600" dirty="0" smtClean="0">
                <a:solidFill>
                  <a:schemeClr val="tx2"/>
                </a:solidFill>
                <a:latin typeface="+mj-lt"/>
              </a:rPr>
              <a:t>Establish and expand local production capacity for infrastructure inputs</a:t>
            </a:r>
            <a:endParaRPr lang="en-ZA" sz="1600" dirty="0">
              <a:solidFill>
                <a:schemeClr val="tx2"/>
              </a:solidFill>
              <a:latin typeface="+mj-lt"/>
            </a:endParaRPr>
          </a:p>
        </p:txBody>
      </p:sp>
      <p:sp>
        <p:nvSpPr>
          <p:cNvPr id="9" name="TextBox 8"/>
          <p:cNvSpPr txBox="1"/>
          <p:nvPr/>
        </p:nvSpPr>
        <p:spPr>
          <a:xfrm>
            <a:off x="309350" y="4085578"/>
            <a:ext cx="8437981" cy="338554"/>
          </a:xfrm>
          <a:prstGeom prst="rect">
            <a:avLst/>
          </a:prstGeom>
          <a:solidFill>
            <a:schemeClr val="accent1"/>
          </a:solidFill>
        </p:spPr>
        <p:txBody>
          <a:bodyPr wrap="square" rtlCol="0">
            <a:spAutoFit/>
          </a:bodyPr>
          <a:lstStyle/>
          <a:p>
            <a:pPr algn="ctr"/>
            <a:r>
              <a:rPr lang="en-GB" sz="1600" dirty="0" smtClean="0">
                <a:solidFill>
                  <a:schemeClr val="tx2"/>
                </a:solidFill>
                <a:latin typeface="+mj-lt"/>
              </a:rPr>
              <a:t>Develop New industries that will increase job creation and have export potential</a:t>
            </a:r>
            <a:endParaRPr lang="en-ZA" sz="1600" dirty="0">
              <a:solidFill>
                <a:schemeClr val="tx2"/>
              </a:solidFill>
              <a:latin typeface="+mj-lt"/>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653136"/>
            <a:ext cx="9144000" cy="1976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381572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en-GB" sz="3600" dirty="0" smtClean="0"/>
              <a:t>IDC’s Positioning</a:t>
            </a:r>
            <a:endParaRPr lang="en-GB" sz="3600" dirty="0"/>
          </a:p>
        </p:txBody>
      </p:sp>
      <p:sp>
        <p:nvSpPr>
          <p:cNvPr id="14341" name="Rectangle 5"/>
          <p:cNvSpPr>
            <a:spLocks noChangeArrowheads="1"/>
          </p:cNvSpPr>
          <p:nvPr/>
        </p:nvSpPr>
        <p:spPr bwMode="auto">
          <a:xfrm>
            <a:off x="173038" y="3340616"/>
            <a:ext cx="2743200" cy="1317001"/>
          </a:xfrm>
          <a:prstGeom prst="rect">
            <a:avLst/>
          </a:prstGeom>
          <a:noFill/>
          <a:ln w="9525" algn="ctr">
            <a:solidFill>
              <a:schemeClr val="folHlink"/>
            </a:solidFill>
            <a:miter lim="800000"/>
            <a:headEnd/>
            <a:tailEnd/>
          </a:ln>
          <a:effectLst/>
        </p:spPr>
        <p:txBody>
          <a:bodyPr/>
          <a:lstStyle/>
          <a:p>
            <a:pPr marL="195263" indent="-195263" eaLnBrk="0" hangingPunct="0">
              <a:lnSpc>
                <a:spcPct val="95000"/>
              </a:lnSpc>
              <a:spcBef>
                <a:spcPct val="30000"/>
              </a:spcBef>
              <a:buClr>
                <a:srgbClr val="678D9D"/>
              </a:buClr>
              <a:buFontTx/>
              <a:buChar char="•"/>
            </a:pPr>
            <a:r>
              <a:rPr lang="en-US" sz="1400" b="1" dirty="0">
                <a:solidFill>
                  <a:srgbClr val="01415B"/>
                </a:solidFill>
              </a:rPr>
              <a:t>Non-commercial focus</a:t>
            </a:r>
          </a:p>
          <a:p>
            <a:pPr marL="195263" indent="-195263" eaLnBrk="0" hangingPunct="0">
              <a:lnSpc>
                <a:spcPct val="95000"/>
              </a:lnSpc>
              <a:spcBef>
                <a:spcPct val="30000"/>
              </a:spcBef>
              <a:buClr>
                <a:srgbClr val="678D9D"/>
              </a:buClr>
              <a:buFontTx/>
              <a:buChar char="•"/>
            </a:pPr>
            <a:r>
              <a:rPr lang="en-US" sz="1400" b="1" dirty="0">
                <a:solidFill>
                  <a:srgbClr val="01415B"/>
                </a:solidFill>
              </a:rPr>
              <a:t>Fiscal transfers and grants</a:t>
            </a:r>
          </a:p>
          <a:p>
            <a:pPr marL="195263" indent="-195263" eaLnBrk="0" hangingPunct="0">
              <a:lnSpc>
                <a:spcPct val="95000"/>
              </a:lnSpc>
              <a:spcBef>
                <a:spcPct val="30000"/>
              </a:spcBef>
              <a:buClr>
                <a:srgbClr val="678D9D"/>
              </a:buClr>
              <a:buFontTx/>
              <a:buChar char="•"/>
            </a:pPr>
            <a:r>
              <a:rPr lang="en-US" sz="1400" b="1" dirty="0">
                <a:solidFill>
                  <a:srgbClr val="01415B"/>
                </a:solidFill>
              </a:rPr>
              <a:t>Development objectives (social)</a:t>
            </a:r>
          </a:p>
        </p:txBody>
      </p:sp>
      <p:sp>
        <p:nvSpPr>
          <p:cNvPr id="14342" name="Rectangle 6"/>
          <p:cNvSpPr>
            <a:spLocks noChangeArrowheads="1"/>
          </p:cNvSpPr>
          <p:nvPr/>
        </p:nvSpPr>
        <p:spPr bwMode="auto">
          <a:xfrm>
            <a:off x="173038" y="2941514"/>
            <a:ext cx="2743200" cy="406400"/>
          </a:xfrm>
          <a:prstGeom prst="rect">
            <a:avLst/>
          </a:prstGeom>
          <a:solidFill>
            <a:schemeClr val="folHlink"/>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marL="93663" indent="-93663" algn="ctr"/>
            <a:r>
              <a:rPr lang="en-GB" sz="1600" b="1" dirty="0" smtClean="0">
                <a:solidFill>
                  <a:schemeClr val="bg1"/>
                </a:solidFill>
              </a:rPr>
              <a:t>Government / NGOs</a:t>
            </a:r>
            <a:endParaRPr lang="en-US" sz="1600" b="1" dirty="0">
              <a:solidFill>
                <a:schemeClr val="bg1"/>
              </a:solidFill>
            </a:endParaRPr>
          </a:p>
        </p:txBody>
      </p:sp>
      <p:sp>
        <p:nvSpPr>
          <p:cNvPr id="14343" name="Rectangle 7"/>
          <p:cNvSpPr>
            <a:spLocks noChangeArrowheads="1"/>
          </p:cNvSpPr>
          <p:nvPr/>
        </p:nvSpPr>
        <p:spPr bwMode="auto">
          <a:xfrm>
            <a:off x="6221413" y="3340616"/>
            <a:ext cx="2743200" cy="1301762"/>
          </a:xfrm>
          <a:prstGeom prst="rect">
            <a:avLst/>
          </a:prstGeom>
          <a:noFill/>
          <a:ln w="9525" algn="ctr">
            <a:solidFill>
              <a:schemeClr val="folHlink"/>
            </a:solidFill>
            <a:miter lim="800000"/>
            <a:headEnd/>
            <a:tailEnd/>
          </a:ln>
          <a:effectLst/>
        </p:spPr>
        <p:txBody>
          <a:bodyPr/>
          <a:lstStyle/>
          <a:p>
            <a:pPr marL="195263" indent="-195263" eaLnBrk="0" hangingPunct="0">
              <a:lnSpc>
                <a:spcPct val="95000"/>
              </a:lnSpc>
              <a:spcBef>
                <a:spcPct val="30000"/>
              </a:spcBef>
              <a:buClr>
                <a:srgbClr val="678D9D"/>
              </a:buClr>
              <a:buFontTx/>
              <a:buChar char="•"/>
            </a:pPr>
            <a:r>
              <a:rPr lang="en-US" sz="1400" b="1" dirty="0">
                <a:solidFill>
                  <a:srgbClr val="01415B"/>
                </a:solidFill>
              </a:rPr>
              <a:t>High commercial focus</a:t>
            </a:r>
          </a:p>
          <a:p>
            <a:pPr marL="195263" indent="-195263" eaLnBrk="0" hangingPunct="0">
              <a:lnSpc>
                <a:spcPct val="95000"/>
              </a:lnSpc>
              <a:spcBef>
                <a:spcPct val="30000"/>
              </a:spcBef>
              <a:buClr>
                <a:srgbClr val="678D9D"/>
              </a:buClr>
              <a:buFontTx/>
              <a:buChar char="•"/>
            </a:pPr>
            <a:r>
              <a:rPr lang="en-US" sz="1400" b="1" dirty="0">
                <a:solidFill>
                  <a:srgbClr val="01415B"/>
                </a:solidFill>
              </a:rPr>
              <a:t>Private sector capital</a:t>
            </a:r>
          </a:p>
          <a:p>
            <a:pPr marL="195263" indent="-195263" eaLnBrk="0" hangingPunct="0">
              <a:lnSpc>
                <a:spcPct val="95000"/>
              </a:lnSpc>
              <a:spcBef>
                <a:spcPct val="30000"/>
              </a:spcBef>
              <a:buClr>
                <a:srgbClr val="678D9D"/>
              </a:buClr>
              <a:buFontTx/>
              <a:buChar char="•"/>
            </a:pPr>
            <a:r>
              <a:rPr lang="en-US" sz="1400" b="1" dirty="0">
                <a:solidFill>
                  <a:srgbClr val="01415B"/>
                </a:solidFill>
              </a:rPr>
              <a:t>Financial objectives</a:t>
            </a:r>
          </a:p>
          <a:p>
            <a:pPr marL="195263" indent="-195263" eaLnBrk="0" hangingPunct="0">
              <a:lnSpc>
                <a:spcPct val="95000"/>
              </a:lnSpc>
              <a:spcBef>
                <a:spcPct val="30000"/>
              </a:spcBef>
              <a:buClr>
                <a:srgbClr val="678D9D"/>
              </a:buClr>
              <a:buFontTx/>
              <a:buChar char="•"/>
            </a:pPr>
            <a:r>
              <a:rPr lang="en-US" sz="1400" b="1" dirty="0">
                <a:solidFill>
                  <a:srgbClr val="01415B"/>
                </a:solidFill>
              </a:rPr>
              <a:t>Known risks</a:t>
            </a:r>
          </a:p>
        </p:txBody>
      </p:sp>
      <p:sp>
        <p:nvSpPr>
          <p:cNvPr id="14344" name="Rectangle 8"/>
          <p:cNvSpPr>
            <a:spLocks noChangeArrowheads="1"/>
          </p:cNvSpPr>
          <p:nvPr/>
        </p:nvSpPr>
        <p:spPr bwMode="auto">
          <a:xfrm>
            <a:off x="6221413" y="2941514"/>
            <a:ext cx="2743200" cy="406400"/>
          </a:xfrm>
          <a:prstGeom prst="rect">
            <a:avLst/>
          </a:prstGeom>
          <a:solidFill>
            <a:schemeClr val="folHlink"/>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marL="93663" indent="-93663" algn="ctr"/>
            <a:r>
              <a:rPr lang="en-GB" sz="1600" b="1" dirty="0" smtClean="0">
                <a:solidFill>
                  <a:schemeClr val="bg1"/>
                </a:solidFill>
              </a:rPr>
              <a:t>Commercial Financiers</a:t>
            </a:r>
            <a:endParaRPr lang="en-US" sz="1600" b="1" dirty="0">
              <a:solidFill>
                <a:schemeClr val="bg1"/>
              </a:solidFill>
            </a:endParaRPr>
          </a:p>
        </p:txBody>
      </p:sp>
      <p:sp>
        <p:nvSpPr>
          <p:cNvPr id="14345" name="Rectangle 9"/>
          <p:cNvSpPr>
            <a:spLocks noChangeArrowheads="1"/>
          </p:cNvSpPr>
          <p:nvPr/>
        </p:nvSpPr>
        <p:spPr bwMode="auto">
          <a:xfrm>
            <a:off x="3203575" y="3340617"/>
            <a:ext cx="2743200" cy="1301762"/>
          </a:xfrm>
          <a:prstGeom prst="rect">
            <a:avLst/>
          </a:prstGeom>
          <a:noFill/>
          <a:ln w="9525" algn="ctr">
            <a:solidFill>
              <a:schemeClr val="folHlink"/>
            </a:solidFill>
            <a:miter lim="800000"/>
            <a:headEnd/>
            <a:tailEnd/>
          </a:ln>
          <a:effectLst/>
        </p:spPr>
        <p:txBody>
          <a:bodyPr/>
          <a:lstStyle/>
          <a:p>
            <a:pPr marL="195263" indent="-195263" eaLnBrk="0" hangingPunct="0">
              <a:lnSpc>
                <a:spcPct val="95000"/>
              </a:lnSpc>
              <a:spcBef>
                <a:spcPct val="30000"/>
              </a:spcBef>
              <a:buClr>
                <a:srgbClr val="678D9D"/>
              </a:buClr>
              <a:buFontTx/>
              <a:buChar char="•"/>
            </a:pPr>
            <a:r>
              <a:rPr lang="en-US" sz="1400" b="1" dirty="0" smtClean="0">
                <a:solidFill>
                  <a:srgbClr val="01415B"/>
                </a:solidFill>
              </a:rPr>
              <a:t>Developmental and commercial focus</a:t>
            </a:r>
            <a:endParaRPr lang="en-US" sz="1400" b="1" dirty="0">
              <a:solidFill>
                <a:srgbClr val="01415B"/>
              </a:solidFill>
            </a:endParaRPr>
          </a:p>
          <a:p>
            <a:pPr marL="195263" indent="-195263" eaLnBrk="0" hangingPunct="0">
              <a:lnSpc>
                <a:spcPct val="95000"/>
              </a:lnSpc>
              <a:spcBef>
                <a:spcPct val="30000"/>
              </a:spcBef>
              <a:buClr>
                <a:srgbClr val="678D9D"/>
              </a:buClr>
              <a:buFontTx/>
              <a:buChar char="•"/>
            </a:pPr>
            <a:r>
              <a:rPr lang="en-US" sz="1400" b="1" dirty="0">
                <a:solidFill>
                  <a:srgbClr val="01415B"/>
                </a:solidFill>
              </a:rPr>
              <a:t>Sharing risk</a:t>
            </a:r>
          </a:p>
          <a:p>
            <a:pPr marL="195263" indent="-195263" eaLnBrk="0" hangingPunct="0">
              <a:lnSpc>
                <a:spcPct val="95000"/>
              </a:lnSpc>
              <a:spcBef>
                <a:spcPct val="30000"/>
              </a:spcBef>
              <a:buClr>
                <a:srgbClr val="678D9D"/>
              </a:buClr>
              <a:buFontTx/>
              <a:buChar char="•"/>
            </a:pPr>
            <a:r>
              <a:rPr lang="en-US" sz="1400" b="1" dirty="0">
                <a:solidFill>
                  <a:srgbClr val="01415B"/>
                </a:solidFill>
              </a:rPr>
              <a:t>Internally generated funds, government funds, loans</a:t>
            </a:r>
          </a:p>
        </p:txBody>
      </p:sp>
      <p:sp>
        <p:nvSpPr>
          <p:cNvPr id="14346" name="Rectangle 10"/>
          <p:cNvSpPr>
            <a:spLocks noChangeArrowheads="1"/>
          </p:cNvSpPr>
          <p:nvPr/>
        </p:nvSpPr>
        <p:spPr bwMode="auto">
          <a:xfrm>
            <a:off x="3203575" y="2941514"/>
            <a:ext cx="2743200" cy="406400"/>
          </a:xfrm>
          <a:prstGeom prst="rect">
            <a:avLst/>
          </a:prstGeom>
          <a:solidFill>
            <a:schemeClr val="folHlink"/>
          </a:solidFill>
          <a:ln w="9525" algn="ctr">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pPr marL="93663" indent="-93663" algn="ctr"/>
            <a:r>
              <a:rPr lang="en-GB" sz="1600" b="1" dirty="0">
                <a:solidFill>
                  <a:schemeClr val="bg1"/>
                </a:solidFill>
              </a:rPr>
              <a:t>DFIs</a:t>
            </a:r>
            <a:endParaRPr lang="en-US" sz="1600" b="1" dirty="0">
              <a:solidFill>
                <a:schemeClr val="bg1"/>
              </a:solidFill>
            </a:endParaRPr>
          </a:p>
        </p:txBody>
      </p:sp>
      <p:sp>
        <p:nvSpPr>
          <p:cNvPr id="12" name="Right Arrow 11"/>
          <p:cNvSpPr/>
          <p:nvPr/>
        </p:nvSpPr>
        <p:spPr bwMode="auto">
          <a:xfrm>
            <a:off x="285720" y="2245034"/>
            <a:ext cx="8643998" cy="666000"/>
          </a:xfrm>
          <a:prstGeom prst="rightArrow">
            <a:avLst/>
          </a:prstGeom>
          <a:solidFill>
            <a:srgbClr val="EEC327"/>
          </a:solidFill>
          <a:ln w="12700" cap="flat" cmpd="sng" algn="ctr">
            <a:noFill/>
            <a:prstDash val="solid"/>
            <a:round/>
            <a:headEnd type="none" w="sm" len="sm"/>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algn="ctr"/>
            <a:r>
              <a:rPr lang="en-GB" sz="1400" b="1" dirty="0" smtClean="0">
                <a:solidFill>
                  <a:srgbClr val="01415B"/>
                </a:solidFill>
              </a:rPr>
              <a:t>Greater importance on financial objectives</a:t>
            </a:r>
          </a:p>
        </p:txBody>
      </p:sp>
      <p:sp>
        <p:nvSpPr>
          <p:cNvPr id="15" name="Left Arrow 14"/>
          <p:cNvSpPr/>
          <p:nvPr/>
        </p:nvSpPr>
        <p:spPr bwMode="auto">
          <a:xfrm>
            <a:off x="214282" y="1692322"/>
            <a:ext cx="8786874" cy="665108"/>
          </a:xfrm>
          <a:prstGeom prst="leftArrow">
            <a:avLst/>
          </a:prstGeom>
          <a:solidFill>
            <a:srgbClr val="EEC327"/>
          </a:solidFill>
          <a:ln w="12700" cap="flat" cmpd="sng" algn="ctr">
            <a:noFill/>
            <a:prstDash val="solid"/>
            <a:round/>
            <a:headEnd type="none" w="sm" len="sm"/>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dirty="0" smtClean="0">
                <a:ln>
                  <a:noFill/>
                </a:ln>
                <a:solidFill>
                  <a:srgbClr val="01415B"/>
                </a:solidFill>
                <a:effectLst/>
                <a:latin typeface="Arial" pitchFamily="34" charset="0"/>
                <a:cs typeface="Arial" pitchFamily="34" charset="0"/>
              </a:rPr>
              <a:t>Greater importance on social and developmental objectives</a:t>
            </a:r>
          </a:p>
        </p:txBody>
      </p:sp>
      <p:sp>
        <p:nvSpPr>
          <p:cNvPr id="16" name="Rectangle 9"/>
          <p:cNvSpPr>
            <a:spLocks noChangeArrowheads="1"/>
          </p:cNvSpPr>
          <p:nvPr/>
        </p:nvSpPr>
        <p:spPr bwMode="auto">
          <a:xfrm>
            <a:off x="3112760" y="4657618"/>
            <a:ext cx="2892425" cy="1214446"/>
          </a:xfrm>
          <a:prstGeom prst="rect">
            <a:avLst/>
          </a:prstGeom>
          <a:noFill/>
          <a:ln w="9525" algn="ctr">
            <a:noFill/>
            <a:miter lim="800000"/>
            <a:headEnd/>
            <a:tailEnd/>
          </a:ln>
          <a:effectLst/>
        </p:spPr>
        <p:txBody>
          <a:bodyPr/>
          <a:lstStyle/>
          <a:p>
            <a:pPr marL="195263" indent="-195263" eaLnBrk="0" hangingPunct="0">
              <a:spcBef>
                <a:spcPts val="0"/>
              </a:spcBef>
              <a:buClr>
                <a:srgbClr val="678D9D"/>
              </a:buClr>
              <a:buFontTx/>
              <a:buChar char="•"/>
            </a:pPr>
            <a:r>
              <a:rPr lang="en-US" sz="1200" dirty="0" smtClean="0">
                <a:solidFill>
                  <a:srgbClr val="01415B"/>
                </a:solidFill>
              </a:rPr>
              <a:t>Industrial Development Corporation (IDC)</a:t>
            </a:r>
          </a:p>
          <a:p>
            <a:pPr marL="195263" indent="-195263" eaLnBrk="0" hangingPunct="0">
              <a:spcBef>
                <a:spcPts val="0"/>
              </a:spcBef>
              <a:buClr>
                <a:srgbClr val="678D9D"/>
              </a:buClr>
              <a:buFontTx/>
              <a:buChar char="•"/>
            </a:pPr>
            <a:r>
              <a:rPr lang="en-US" sz="1200" dirty="0" smtClean="0">
                <a:solidFill>
                  <a:srgbClr val="01415B"/>
                </a:solidFill>
              </a:rPr>
              <a:t>Development Bank of Southern Africa (DBSA)</a:t>
            </a:r>
          </a:p>
          <a:p>
            <a:pPr marL="195263" indent="-195263" eaLnBrk="0" hangingPunct="0">
              <a:spcBef>
                <a:spcPts val="0"/>
              </a:spcBef>
              <a:buClr>
                <a:srgbClr val="678D9D"/>
              </a:buClr>
              <a:buFontTx/>
              <a:buChar char="•"/>
            </a:pPr>
            <a:r>
              <a:rPr lang="en-US" sz="1200" dirty="0" smtClean="0">
                <a:solidFill>
                  <a:srgbClr val="01415B"/>
                </a:solidFill>
              </a:rPr>
              <a:t>Small Enterprise Finance Agency (SEFA) </a:t>
            </a:r>
          </a:p>
          <a:p>
            <a:pPr marL="195263" indent="-195263" eaLnBrk="0" hangingPunct="0">
              <a:spcBef>
                <a:spcPts val="0"/>
              </a:spcBef>
              <a:buClr>
                <a:srgbClr val="678D9D"/>
              </a:buClr>
              <a:buFontTx/>
              <a:buChar char="•"/>
            </a:pPr>
            <a:r>
              <a:rPr lang="en-US" sz="1200" dirty="0" smtClean="0">
                <a:solidFill>
                  <a:srgbClr val="01415B"/>
                </a:solidFill>
              </a:rPr>
              <a:t>National Empowerment Fund (NEF)</a:t>
            </a:r>
          </a:p>
          <a:p>
            <a:pPr eaLnBrk="0" hangingPunct="0">
              <a:spcBef>
                <a:spcPts val="0"/>
              </a:spcBef>
              <a:buClr>
                <a:srgbClr val="678D9D"/>
              </a:buClr>
            </a:pPr>
            <a:r>
              <a:rPr lang="en-US" sz="1200" dirty="0" smtClean="0">
                <a:solidFill>
                  <a:srgbClr val="01415B"/>
                </a:solidFill>
              </a:rPr>
              <a:t>.</a:t>
            </a:r>
            <a:endParaRPr lang="en-US" sz="1200" dirty="0">
              <a:solidFill>
                <a:srgbClr val="01415B"/>
              </a:solidFill>
            </a:endParaRPr>
          </a:p>
        </p:txBody>
      </p:sp>
      <p:sp>
        <p:nvSpPr>
          <p:cNvPr id="17" name="Rectangle 9"/>
          <p:cNvSpPr>
            <a:spLocks noChangeArrowheads="1"/>
          </p:cNvSpPr>
          <p:nvPr/>
        </p:nvSpPr>
        <p:spPr bwMode="auto">
          <a:xfrm>
            <a:off x="6215074" y="4642378"/>
            <a:ext cx="2743200" cy="1214446"/>
          </a:xfrm>
          <a:prstGeom prst="rect">
            <a:avLst/>
          </a:prstGeom>
          <a:noFill/>
          <a:ln w="9525" algn="ctr">
            <a:noFill/>
            <a:miter lim="800000"/>
            <a:headEnd/>
            <a:tailEnd/>
          </a:ln>
          <a:effectLst/>
        </p:spPr>
        <p:txBody>
          <a:bodyPr/>
          <a:lstStyle/>
          <a:p>
            <a:pPr marL="195263" indent="-195263" eaLnBrk="0" hangingPunct="0">
              <a:spcBef>
                <a:spcPts val="0"/>
              </a:spcBef>
              <a:buClr>
                <a:srgbClr val="678D9D"/>
              </a:buClr>
              <a:buFontTx/>
              <a:buChar char="•"/>
            </a:pPr>
            <a:r>
              <a:rPr lang="en-US" sz="1200" dirty="0" smtClean="0">
                <a:solidFill>
                  <a:srgbClr val="01415B"/>
                </a:solidFill>
              </a:rPr>
              <a:t>ABSA Bank</a:t>
            </a:r>
          </a:p>
          <a:p>
            <a:pPr marL="195263" indent="-195263" eaLnBrk="0" hangingPunct="0">
              <a:spcBef>
                <a:spcPts val="0"/>
              </a:spcBef>
              <a:buClr>
                <a:srgbClr val="678D9D"/>
              </a:buClr>
              <a:buFontTx/>
              <a:buChar char="•"/>
            </a:pPr>
            <a:r>
              <a:rPr lang="en-US" sz="1200" dirty="0" smtClean="0">
                <a:solidFill>
                  <a:srgbClr val="01415B"/>
                </a:solidFill>
              </a:rPr>
              <a:t>Standard Bank</a:t>
            </a:r>
          </a:p>
          <a:p>
            <a:pPr marL="195263" indent="-195263" eaLnBrk="0" hangingPunct="0">
              <a:spcBef>
                <a:spcPts val="0"/>
              </a:spcBef>
              <a:buClr>
                <a:srgbClr val="678D9D"/>
              </a:buClr>
              <a:buFontTx/>
              <a:buChar char="•"/>
            </a:pPr>
            <a:r>
              <a:rPr lang="en-US" sz="1200" dirty="0" smtClean="0">
                <a:solidFill>
                  <a:srgbClr val="01415B"/>
                </a:solidFill>
              </a:rPr>
              <a:t>First National Bank</a:t>
            </a:r>
          </a:p>
          <a:p>
            <a:pPr marL="195263" indent="-195263" eaLnBrk="0" hangingPunct="0">
              <a:spcBef>
                <a:spcPts val="0"/>
              </a:spcBef>
              <a:buClr>
                <a:srgbClr val="678D9D"/>
              </a:buClr>
              <a:buFontTx/>
              <a:buChar char="•"/>
            </a:pPr>
            <a:r>
              <a:rPr lang="en-US" sz="1200" dirty="0" smtClean="0">
                <a:solidFill>
                  <a:srgbClr val="01415B"/>
                </a:solidFill>
              </a:rPr>
              <a:t>Nedbank</a:t>
            </a:r>
          </a:p>
          <a:p>
            <a:pPr marL="195263" indent="-195263" eaLnBrk="0" hangingPunct="0">
              <a:spcBef>
                <a:spcPts val="0"/>
              </a:spcBef>
              <a:buClr>
                <a:srgbClr val="678D9D"/>
              </a:buClr>
              <a:buFontTx/>
              <a:buChar char="•"/>
            </a:pPr>
            <a:r>
              <a:rPr lang="en-US" sz="1200" dirty="0" smtClean="0">
                <a:solidFill>
                  <a:srgbClr val="01415B"/>
                </a:solidFill>
              </a:rPr>
              <a:t>Etc.</a:t>
            </a:r>
          </a:p>
          <a:p>
            <a:pPr marL="195263" indent="-195263" eaLnBrk="0" hangingPunct="0">
              <a:spcBef>
                <a:spcPts val="0"/>
              </a:spcBef>
              <a:buClr>
                <a:srgbClr val="678D9D"/>
              </a:buClr>
              <a:buFontTx/>
              <a:buChar char="•"/>
            </a:pPr>
            <a:endParaRPr lang="en-US" sz="1200" dirty="0" smtClean="0">
              <a:solidFill>
                <a:srgbClr val="01415B"/>
              </a:solidFill>
            </a:endParaRPr>
          </a:p>
          <a:p>
            <a:pPr marL="195263" indent="-195263" eaLnBrk="0" hangingPunct="0">
              <a:spcBef>
                <a:spcPts val="0"/>
              </a:spcBef>
              <a:buClr>
                <a:srgbClr val="678D9D"/>
              </a:buClr>
              <a:buFontTx/>
              <a:buChar char="•"/>
            </a:pPr>
            <a:endParaRPr lang="en-US" sz="1200" dirty="0">
              <a:solidFill>
                <a:srgbClr val="01415B"/>
              </a:solidFill>
            </a:endParaRPr>
          </a:p>
        </p:txBody>
      </p:sp>
      <p:sp>
        <p:nvSpPr>
          <p:cNvPr id="18" name="Rectangle 17"/>
          <p:cNvSpPr/>
          <p:nvPr/>
        </p:nvSpPr>
        <p:spPr bwMode="auto">
          <a:xfrm>
            <a:off x="214282" y="6143644"/>
            <a:ext cx="8715436" cy="579801"/>
          </a:xfrm>
          <a:prstGeom prst="rect">
            <a:avLst/>
          </a:prstGeom>
          <a:solidFill>
            <a:srgbClr val="D8D8D7"/>
          </a:solidFill>
          <a:ln w="28575">
            <a:solidFill>
              <a:srgbClr val="01415B"/>
            </a:solidFill>
            <a:headEnd type="none" w="sm" len="sm"/>
            <a:tailEnd type="none" w="med" len="med"/>
          </a:ln>
        </p:spPr>
        <p:style>
          <a:lnRef idx="1">
            <a:schemeClr val="accent1"/>
          </a:lnRef>
          <a:fillRef idx="3">
            <a:schemeClr val="accent1"/>
          </a:fillRef>
          <a:effectRef idx="2">
            <a:schemeClr val="accent1"/>
          </a:effectRef>
          <a:fontRef idx="minor">
            <a:schemeClr val="lt1"/>
          </a:fontRef>
        </p:style>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400" b="1" i="0" u="none" strike="noStrike" cap="none" normalizeH="0" baseline="0" dirty="0" smtClean="0">
                <a:ln>
                  <a:noFill/>
                </a:ln>
                <a:solidFill>
                  <a:srgbClr val="C3261F"/>
                </a:solidFill>
                <a:effectLst/>
                <a:latin typeface="Arial" pitchFamily="34" charset="0"/>
                <a:cs typeface="Arial" pitchFamily="34" charset="0"/>
              </a:rPr>
              <a:t>IDC does not directly compete with any of these institutions, but encourages</a:t>
            </a:r>
            <a:r>
              <a:rPr kumimoji="0" lang="en-GB" sz="1400" b="1" i="0" u="none" strike="noStrike" cap="none" normalizeH="0" dirty="0" smtClean="0">
                <a:ln>
                  <a:noFill/>
                </a:ln>
                <a:solidFill>
                  <a:srgbClr val="C3261F"/>
                </a:solidFill>
                <a:effectLst/>
                <a:latin typeface="Arial" pitchFamily="34" charset="0"/>
                <a:cs typeface="Arial" pitchFamily="34" charset="0"/>
              </a:rPr>
              <a:t> </a:t>
            </a:r>
            <a:r>
              <a:rPr kumimoji="0" lang="en-GB" sz="1400" b="1" i="0" u="none" strike="noStrike" cap="none" normalizeH="0" baseline="0" dirty="0" smtClean="0">
                <a:ln>
                  <a:noFill/>
                </a:ln>
                <a:solidFill>
                  <a:srgbClr val="C3261F"/>
                </a:solidFill>
                <a:effectLst/>
                <a:latin typeface="Arial" pitchFamily="34" charset="0"/>
                <a:cs typeface="Arial" pitchFamily="34" charset="0"/>
              </a:rPr>
              <a:t>cooperation</a:t>
            </a:r>
            <a:r>
              <a:rPr kumimoji="0" lang="en-GB" sz="1400" b="1" i="0" u="none" strike="noStrike" cap="none" normalizeH="0" dirty="0" smtClean="0">
                <a:ln>
                  <a:noFill/>
                </a:ln>
                <a:solidFill>
                  <a:srgbClr val="C3261F"/>
                </a:solidFill>
                <a:effectLst/>
                <a:latin typeface="Arial" pitchFamily="34" charset="0"/>
                <a:cs typeface="Arial" pitchFamily="34" charset="0"/>
              </a:rPr>
              <a:t> with a variety of these institutions to achieve its goals</a:t>
            </a:r>
            <a:endParaRPr kumimoji="0" lang="en-GB" sz="1200" b="1" i="0" u="none" strike="noStrike" cap="none" normalizeH="0" baseline="0" dirty="0" smtClean="0">
              <a:ln>
                <a:noFill/>
              </a:ln>
              <a:solidFill>
                <a:srgbClr val="C3261F"/>
              </a:solidFill>
              <a:effectLst/>
              <a:latin typeface="Arial" pitchFamily="34" charset="0"/>
              <a:cs typeface="Arial" pitchFamily="34" charset="0"/>
            </a:endParaRPr>
          </a:p>
        </p:txBody>
      </p:sp>
    </p:spTree>
    <p:extLst>
      <p:ext uri="{BB962C8B-B14F-4D97-AF65-F5344CB8AC3E}">
        <p14:creationId xmlns:p14="http://schemas.microsoft.com/office/powerpoint/2010/main" val="10478567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751" y="260648"/>
            <a:ext cx="8970962" cy="877887"/>
          </a:xfrm>
        </p:spPr>
        <p:txBody>
          <a:bodyPr/>
          <a:lstStyle/>
          <a:p>
            <a:r>
              <a:rPr lang="en-GB" sz="3600" dirty="0" smtClean="0"/>
              <a:t>IDC Sectorial </a:t>
            </a:r>
            <a:r>
              <a:rPr lang="en-GB" sz="3600" dirty="0"/>
              <a:t>F</a:t>
            </a:r>
            <a:r>
              <a:rPr lang="en-GB" sz="3600" dirty="0" smtClean="0"/>
              <a:t>ocus Areas</a:t>
            </a:r>
            <a:endParaRPr lang="en-US" sz="3600" i="1" dirty="0"/>
          </a:p>
        </p:txBody>
      </p:sp>
      <p:sp>
        <p:nvSpPr>
          <p:cNvPr id="55" name="Slide Number Placeholder 2"/>
          <p:cNvSpPr txBox="1">
            <a:spLocks noGrp="1"/>
          </p:cNvSpPr>
          <p:nvPr/>
        </p:nvSpPr>
        <p:spPr bwMode="auto">
          <a:xfrm>
            <a:off x="8643965" y="6638925"/>
            <a:ext cx="534959" cy="457200"/>
          </a:xfrm>
          <a:prstGeom prst="rect">
            <a:avLst/>
          </a:prstGeom>
          <a:noFill/>
          <a:ln w="9525">
            <a:noFill/>
            <a:miter lim="800000"/>
            <a:headEnd/>
            <a:tailEnd/>
          </a:ln>
        </p:spPr>
        <p:txBody>
          <a:bodyPr/>
          <a:lstStyle/>
          <a:p>
            <a:pPr algn="r"/>
            <a:fld id="{53C27F94-D308-424E-A9E7-5D9E94B88A08}" type="slidenum">
              <a:rPr lang="en-US" sz="1100">
                <a:solidFill>
                  <a:srgbClr val="003366"/>
                </a:solidFill>
                <a:latin typeface="+mj-lt"/>
              </a:rPr>
              <a:pPr algn="r"/>
              <a:t>7</a:t>
            </a:fld>
            <a:endParaRPr lang="en-GB" sz="1100" dirty="0">
              <a:solidFill>
                <a:srgbClr val="003366"/>
              </a:solidFill>
              <a:latin typeface="+mj-lt"/>
            </a:endParaRPr>
          </a:p>
        </p:txBody>
      </p:sp>
      <p:sp>
        <p:nvSpPr>
          <p:cNvPr id="156" name="Oval 155"/>
          <p:cNvSpPr/>
          <p:nvPr/>
        </p:nvSpPr>
        <p:spPr bwMode="auto">
          <a:xfrm>
            <a:off x="1256707" y="2001002"/>
            <a:ext cx="2376264" cy="1026955"/>
          </a:xfrm>
          <a:prstGeom prst="ellipse">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57" name="Oval 156"/>
          <p:cNvSpPr/>
          <p:nvPr/>
        </p:nvSpPr>
        <p:spPr>
          <a:xfrm>
            <a:off x="1483364" y="2284474"/>
            <a:ext cx="1080120" cy="584269"/>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US" sz="900" b="0" i="0" u="none" strike="noStrike" kern="0" cap="none" spc="0" normalizeH="0" baseline="0" noProof="0" dirty="0">
                <a:ln>
                  <a:noFill/>
                </a:ln>
                <a:solidFill>
                  <a:srgbClr val="333333"/>
                </a:solidFill>
                <a:effectLst/>
                <a:uLnTx/>
                <a:uFillTx/>
                <a:latin typeface="Arial Narrow"/>
                <a:ea typeface="+mn-ea"/>
                <a:cs typeface="Arial" pitchFamily="34" charset="0"/>
              </a:rPr>
              <a:t>Green and energy saving industries</a:t>
            </a:r>
          </a:p>
        </p:txBody>
      </p:sp>
      <p:sp>
        <p:nvSpPr>
          <p:cNvPr id="158" name="Oval 157"/>
          <p:cNvSpPr/>
          <p:nvPr/>
        </p:nvSpPr>
        <p:spPr>
          <a:xfrm>
            <a:off x="2635492" y="2451893"/>
            <a:ext cx="720080" cy="194756"/>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Bio fuels</a:t>
            </a:r>
          </a:p>
        </p:txBody>
      </p:sp>
      <p:sp>
        <p:nvSpPr>
          <p:cNvPr id="159" name="Rectangle 158"/>
          <p:cNvSpPr/>
          <p:nvPr/>
        </p:nvSpPr>
        <p:spPr>
          <a:xfrm>
            <a:off x="1696373" y="2115401"/>
            <a:ext cx="1512168"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numCol="1">
            <a:prstTxWarp prst="textArchUp">
              <a:avLst>
                <a:gd name="adj" fmla="val 10800345"/>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algn="ctr">
              <a:defRPr/>
            </a:pPr>
            <a:r>
              <a:rPr lang="en-GB" sz="1200" kern="0" dirty="0">
                <a:solidFill>
                  <a:srgbClr val="333333"/>
                </a:solidFill>
                <a:latin typeface="Arial Narrow"/>
                <a:cs typeface="Arial" pitchFamily="34" charset="0"/>
              </a:rPr>
              <a:t>The green economy</a:t>
            </a:r>
            <a:endParaRPr lang="en-US" sz="1200" kern="0" dirty="0">
              <a:solidFill>
                <a:srgbClr val="333333"/>
              </a:solidFill>
              <a:latin typeface="Arial Narrow"/>
              <a:cs typeface="Arial" pitchFamily="34" charset="0"/>
            </a:endParaRPr>
          </a:p>
        </p:txBody>
      </p:sp>
      <p:sp>
        <p:nvSpPr>
          <p:cNvPr id="160" name="Oval 159"/>
          <p:cNvSpPr/>
          <p:nvPr/>
        </p:nvSpPr>
        <p:spPr bwMode="auto">
          <a:xfrm>
            <a:off x="248594" y="3153130"/>
            <a:ext cx="2141187" cy="959084"/>
          </a:xfrm>
          <a:prstGeom prst="ellipse">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61" name="Oval 160"/>
          <p:cNvSpPr/>
          <p:nvPr/>
        </p:nvSpPr>
        <p:spPr>
          <a:xfrm>
            <a:off x="435123" y="3454201"/>
            <a:ext cx="758183"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Agro-processing</a:t>
            </a:r>
          </a:p>
        </p:txBody>
      </p:sp>
      <p:sp>
        <p:nvSpPr>
          <p:cNvPr id="162" name="Rectangle 161"/>
          <p:cNvSpPr/>
          <p:nvPr/>
        </p:nvSpPr>
        <p:spPr>
          <a:xfrm>
            <a:off x="563923" y="3268750"/>
            <a:ext cx="1512168" cy="46166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numCol="1">
            <a:prstTxWarp prst="textArchUp">
              <a:avLst>
                <a:gd name="adj" fmla="val 10800345"/>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algn="ctr">
              <a:defRPr/>
            </a:pPr>
            <a:r>
              <a:rPr lang="en-GB" sz="1200" kern="0" dirty="0">
                <a:solidFill>
                  <a:srgbClr val="333333"/>
                </a:solidFill>
                <a:latin typeface="Arial Narrow"/>
                <a:cs typeface="Arial" pitchFamily="34" charset="0"/>
              </a:rPr>
              <a:t>Agricultural value chain</a:t>
            </a:r>
            <a:endParaRPr lang="en-US" sz="1200" kern="0" dirty="0">
              <a:solidFill>
                <a:srgbClr val="333333"/>
              </a:solidFill>
              <a:latin typeface="Arial Narrow"/>
              <a:cs typeface="Arial" pitchFamily="34" charset="0"/>
            </a:endParaRPr>
          </a:p>
        </p:txBody>
      </p:sp>
      <p:sp>
        <p:nvSpPr>
          <p:cNvPr id="163" name="Oval 162"/>
          <p:cNvSpPr/>
          <p:nvPr/>
        </p:nvSpPr>
        <p:spPr bwMode="auto">
          <a:xfrm>
            <a:off x="5822707" y="2721082"/>
            <a:ext cx="3174352" cy="1541206"/>
          </a:xfrm>
          <a:prstGeom prst="ellipse">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64" name="Oval 163"/>
          <p:cNvSpPr/>
          <p:nvPr/>
        </p:nvSpPr>
        <p:spPr>
          <a:xfrm>
            <a:off x="7478891" y="3339658"/>
            <a:ext cx="527709" cy="194756"/>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Tourism</a:t>
            </a:r>
            <a:endParaRPr kumimoji="0" lang="en-US" sz="900" b="0" i="0" u="none" strike="noStrike" kern="0" cap="none" spc="0" normalizeH="0" baseline="0" noProof="0" dirty="0">
              <a:ln>
                <a:noFill/>
              </a:ln>
              <a:solidFill>
                <a:srgbClr val="333333"/>
              </a:solidFill>
              <a:effectLst/>
              <a:uLnTx/>
              <a:uFillTx/>
              <a:latin typeface="Arial Narrow"/>
              <a:ea typeface="+mn-ea"/>
              <a:cs typeface="Arial" pitchFamily="34" charset="0"/>
            </a:endParaRPr>
          </a:p>
        </p:txBody>
      </p:sp>
      <p:sp>
        <p:nvSpPr>
          <p:cNvPr id="165" name="Oval 164"/>
          <p:cNvSpPr/>
          <p:nvPr/>
        </p:nvSpPr>
        <p:spPr>
          <a:xfrm>
            <a:off x="6024092" y="3199076"/>
            <a:ext cx="1152128"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Business process services</a:t>
            </a:r>
          </a:p>
        </p:txBody>
      </p:sp>
      <p:sp>
        <p:nvSpPr>
          <p:cNvPr id="166" name="Rectangle 165"/>
          <p:cNvSpPr/>
          <p:nvPr/>
        </p:nvSpPr>
        <p:spPr>
          <a:xfrm>
            <a:off x="6129096" y="2868743"/>
            <a:ext cx="2571768" cy="674318"/>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numCol="1">
            <a:prstTxWarp prst="textArchUp">
              <a:avLst>
                <a:gd name="adj" fmla="val 10800345"/>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algn="ctr">
              <a:defRPr/>
            </a:pPr>
            <a:r>
              <a:rPr lang="en-GB" sz="1200" kern="0" dirty="0" smtClean="0">
                <a:solidFill>
                  <a:srgbClr val="333333"/>
                </a:solidFill>
                <a:latin typeface="Arial Narrow"/>
                <a:cs typeface="Arial" pitchFamily="34" charset="0"/>
              </a:rPr>
              <a:t>Tourism, creative industries and </a:t>
            </a:r>
            <a:r>
              <a:rPr lang="en-GB" sz="1200" kern="0" dirty="0">
                <a:solidFill>
                  <a:srgbClr val="333333"/>
                </a:solidFill>
                <a:latin typeface="Arial Narrow"/>
                <a:cs typeface="Arial" pitchFamily="34" charset="0"/>
              </a:rPr>
              <a:t>high-level services</a:t>
            </a:r>
          </a:p>
        </p:txBody>
      </p:sp>
      <p:sp>
        <p:nvSpPr>
          <p:cNvPr id="167" name="Oval 166"/>
          <p:cNvSpPr/>
          <p:nvPr/>
        </p:nvSpPr>
        <p:spPr>
          <a:xfrm>
            <a:off x="6710979" y="3032513"/>
            <a:ext cx="1310700" cy="194756"/>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Craft and film</a:t>
            </a:r>
          </a:p>
        </p:txBody>
      </p:sp>
      <p:cxnSp>
        <p:nvCxnSpPr>
          <p:cNvPr id="168" name="Straight Arrow Connector 167"/>
          <p:cNvCxnSpPr/>
          <p:nvPr/>
        </p:nvCxnSpPr>
        <p:spPr bwMode="auto">
          <a:xfrm rot="10800000">
            <a:off x="3284975" y="2877564"/>
            <a:ext cx="1356108" cy="995647"/>
          </a:xfrm>
          <a:prstGeom prst="straightConnector1">
            <a:avLst/>
          </a:prstGeom>
          <a:solidFill>
            <a:srgbClr val="CCD9DE"/>
          </a:solidFill>
          <a:ln w="12700" cap="flat" cmpd="sng" algn="ctr">
            <a:solidFill>
              <a:srgbClr val="01415B"/>
            </a:solidFill>
            <a:prstDash val="solid"/>
            <a:round/>
            <a:headEnd type="none" w="sm" len="sm"/>
            <a:tailEnd type="stealth"/>
          </a:ln>
          <a:effectLst/>
        </p:spPr>
      </p:cxnSp>
      <p:cxnSp>
        <p:nvCxnSpPr>
          <p:cNvPr id="169" name="Straight Arrow Connector 168"/>
          <p:cNvCxnSpPr/>
          <p:nvPr/>
        </p:nvCxnSpPr>
        <p:spPr bwMode="auto">
          <a:xfrm rot="10800000">
            <a:off x="1417561" y="3608624"/>
            <a:ext cx="3223523" cy="101485"/>
          </a:xfrm>
          <a:prstGeom prst="straightConnector1">
            <a:avLst/>
          </a:prstGeom>
          <a:solidFill>
            <a:srgbClr val="CCD9DE"/>
          </a:solidFill>
          <a:ln w="12700" cap="flat" cmpd="sng" algn="ctr">
            <a:solidFill>
              <a:srgbClr val="01415B"/>
            </a:solidFill>
            <a:prstDash val="solid"/>
            <a:round/>
            <a:headEnd type="none" w="sm" len="sm"/>
            <a:tailEnd type="stealth"/>
          </a:ln>
          <a:effectLst/>
        </p:spPr>
      </p:cxnSp>
      <p:cxnSp>
        <p:nvCxnSpPr>
          <p:cNvPr id="170" name="Straight Arrow Connector 169"/>
          <p:cNvCxnSpPr/>
          <p:nvPr/>
        </p:nvCxnSpPr>
        <p:spPr bwMode="auto">
          <a:xfrm rot="10800000" flipV="1">
            <a:off x="3465745" y="3873208"/>
            <a:ext cx="1175353" cy="716774"/>
          </a:xfrm>
          <a:prstGeom prst="straightConnector1">
            <a:avLst/>
          </a:prstGeom>
          <a:solidFill>
            <a:srgbClr val="CCD9DE"/>
          </a:solidFill>
          <a:ln w="12700" cap="flat" cmpd="sng" algn="ctr">
            <a:solidFill>
              <a:srgbClr val="01415B"/>
            </a:solidFill>
            <a:prstDash val="solid"/>
            <a:round/>
            <a:headEnd type="none" w="sm" len="sm"/>
            <a:tailEnd type="stealth"/>
          </a:ln>
          <a:effectLst/>
        </p:spPr>
      </p:cxnSp>
      <p:cxnSp>
        <p:nvCxnSpPr>
          <p:cNvPr id="171" name="Straight Arrow Connector 170"/>
          <p:cNvCxnSpPr/>
          <p:nvPr/>
        </p:nvCxnSpPr>
        <p:spPr bwMode="auto">
          <a:xfrm rot="16200000" flipH="1">
            <a:off x="4569074" y="4017225"/>
            <a:ext cx="792092" cy="648074"/>
          </a:xfrm>
          <a:prstGeom prst="straightConnector1">
            <a:avLst/>
          </a:prstGeom>
          <a:solidFill>
            <a:srgbClr val="CCD9DE"/>
          </a:solidFill>
          <a:ln w="12700" cap="flat" cmpd="sng" algn="ctr">
            <a:solidFill>
              <a:srgbClr val="01415B"/>
            </a:solidFill>
            <a:prstDash val="solid"/>
            <a:round/>
            <a:headEnd type="none" w="sm" len="sm"/>
            <a:tailEnd type="stealth"/>
          </a:ln>
          <a:effectLst/>
        </p:spPr>
      </p:cxnSp>
      <p:cxnSp>
        <p:nvCxnSpPr>
          <p:cNvPr id="172" name="Straight Arrow Connector 171"/>
          <p:cNvCxnSpPr/>
          <p:nvPr/>
        </p:nvCxnSpPr>
        <p:spPr bwMode="auto">
          <a:xfrm flipV="1">
            <a:off x="4569075" y="3657186"/>
            <a:ext cx="1224136" cy="216024"/>
          </a:xfrm>
          <a:prstGeom prst="straightConnector1">
            <a:avLst/>
          </a:prstGeom>
          <a:solidFill>
            <a:srgbClr val="CCD9DE"/>
          </a:solidFill>
          <a:ln w="12700" cap="flat" cmpd="sng" algn="ctr">
            <a:solidFill>
              <a:srgbClr val="01415B"/>
            </a:solidFill>
            <a:prstDash val="solid"/>
            <a:round/>
            <a:headEnd type="none" w="sm" len="sm"/>
            <a:tailEnd type="stealth"/>
          </a:ln>
          <a:effectLst/>
        </p:spPr>
      </p:cxnSp>
      <p:sp>
        <p:nvSpPr>
          <p:cNvPr id="173" name="Oval 172"/>
          <p:cNvSpPr/>
          <p:nvPr/>
        </p:nvSpPr>
        <p:spPr>
          <a:xfrm>
            <a:off x="7478891" y="3915722"/>
            <a:ext cx="564764" cy="23035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ICT</a:t>
            </a:r>
          </a:p>
        </p:txBody>
      </p:sp>
      <p:sp>
        <p:nvSpPr>
          <p:cNvPr id="174" name="Oval 173"/>
          <p:cNvSpPr/>
          <p:nvPr/>
        </p:nvSpPr>
        <p:spPr>
          <a:xfrm>
            <a:off x="7262867" y="3627690"/>
            <a:ext cx="792088" cy="216024"/>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Healthcare</a:t>
            </a:r>
          </a:p>
        </p:txBody>
      </p:sp>
      <p:sp>
        <p:nvSpPr>
          <p:cNvPr id="175" name="Oval 174"/>
          <p:cNvSpPr/>
          <p:nvPr/>
        </p:nvSpPr>
        <p:spPr>
          <a:xfrm>
            <a:off x="6254755" y="3627690"/>
            <a:ext cx="1008112" cy="360040"/>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Mining related technologies</a:t>
            </a:r>
          </a:p>
        </p:txBody>
      </p:sp>
      <p:sp>
        <p:nvSpPr>
          <p:cNvPr id="176" name="Oval 175"/>
          <p:cNvSpPr/>
          <p:nvPr/>
        </p:nvSpPr>
        <p:spPr>
          <a:xfrm>
            <a:off x="7895254" y="3171328"/>
            <a:ext cx="1008112" cy="254629"/>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Biotechnology</a:t>
            </a:r>
          </a:p>
        </p:txBody>
      </p:sp>
      <p:sp>
        <p:nvSpPr>
          <p:cNvPr id="177" name="Oval 176"/>
          <p:cNvSpPr/>
          <p:nvPr/>
        </p:nvSpPr>
        <p:spPr bwMode="auto">
          <a:xfrm>
            <a:off x="4641083" y="4737306"/>
            <a:ext cx="2592288" cy="964638"/>
          </a:xfrm>
          <a:prstGeom prst="ellipse">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78" name="Rectangle 177"/>
          <p:cNvSpPr/>
          <p:nvPr/>
        </p:nvSpPr>
        <p:spPr>
          <a:xfrm>
            <a:off x="5043985" y="4853555"/>
            <a:ext cx="1831196"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numCol="1">
            <a:prstTxWarp prst="textArchUp">
              <a:avLst>
                <a:gd name="adj" fmla="val 10800345"/>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algn="ctr">
              <a:defRPr/>
            </a:pPr>
            <a:r>
              <a:rPr lang="en-GB" sz="1200" kern="0" dirty="0">
                <a:solidFill>
                  <a:srgbClr val="333333"/>
                </a:solidFill>
                <a:latin typeface="Arial Narrow"/>
                <a:cs typeface="Arial" pitchFamily="34" charset="0"/>
              </a:rPr>
              <a:t>The mining value chain</a:t>
            </a:r>
            <a:endParaRPr lang="en-US" sz="1200" kern="0" dirty="0">
              <a:solidFill>
                <a:srgbClr val="333333"/>
              </a:solidFill>
              <a:latin typeface="Arial Narrow"/>
              <a:cs typeface="Arial" pitchFamily="34" charset="0"/>
            </a:endParaRPr>
          </a:p>
        </p:txBody>
      </p:sp>
      <p:sp>
        <p:nvSpPr>
          <p:cNvPr id="179" name="Oval 178"/>
          <p:cNvSpPr/>
          <p:nvPr/>
        </p:nvSpPr>
        <p:spPr>
          <a:xfrm>
            <a:off x="5705705" y="5114367"/>
            <a:ext cx="1417303"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Downstream mineral beneficiation</a:t>
            </a:r>
          </a:p>
        </p:txBody>
      </p:sp>
      <p:sp>
        <p:nvSpPr>
          <p:cNvPr id="180" name="Oval 179"/>
          <p:cNvSpPr/>
          <p:nvPr/>
        </p:nvSpPr>
        <p:spPr>
          <a:xfrm>
            <a:off x="4713091" y="5107457"/>
            <a:ext cx="1008112" cy="252407"/>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Mining</a:t>
            </a:r>
          </a:p>
        </p:txBody>
      </p:sp>
      <p:cxnSp>
        <p:nvCxnSpPr>
          <p:cNvPr id="181" name="Straight Arrow Connector 180"/>
          <p:cNvCxnSpPr/>
          <p:nvPr/>
        </p:nvCxnSpPr>
        <p:spPr bwMode="auto">
          <a:xfrm rot="5400000" flipH="1" flipV="1">
            <a:off x="4338896" y="3099267"/>
            <a:ext cx="928694" cy="40849"/>
          </a:xfrm>
          <a:prstGeom prst="straightConnector1">
            <a:avLst/>
          </a:prstGeom>
          <a:solidFill>
            <a:srgbClr val="CCD9DE"/>
          </a:solidFill>
          <a:ln w="12700" cap="flat" cmpd="sng" algn="ctr">
            <a:solidFill>
              <a:srgbClr val="01415B"/>
            </a:solidFill>
            <a:prstDash val="solid"/>
            <a:round/>
            <a:headEnd type="none" w="sm" len="sm"/>
            <a:tailEnd type="stealth"/>
          </a:ln>
          <a:effectLst/>
        </p:spPr>
      </p:cxnSp>
      <p:pic>
        <p:nvPicPr>
          <p:cNvPr id="182" name="Picture 181" descr="C:\Users\christov\Documents\IDC_Sig_Hor_RGB_2.jpg"/>
          <p:cNvPicPr>
            <a:picLocks noChangeAspect="1" noChangeArrowheads="1"/>
          </p:cNvPicPr>
          <p:nvPr/>
        </p:nvPicPr>
        <p:blipFill>
          <a:blip r:embed="rId2" cstate="print"/>
          <a:srcRect/>
          <a:stretch>
            <a:fillRect/>
          </a:stretch>
        </p:blipFill>
        <p:spPr bwMode="auto">
          <a:xfrm>
            <a:off x="3776987" y="3585178"/>
            <a:ext cx="1584176" cy="624165"/>
          </a:xfrm>
          <a:prstGeom prst="rect">
            <a:avLst/>
          </a:prstGeom>
          <a:noFill/>
        </p:spPr>
      </p:pic>
      <p:sp>
        <p:nvSpPr>
          <p:cNvPr id="183" name="Oval 182"/>
          <p:cNvSpPr/>
          <p:nvPr/>
        </p:nvSpPr>
        <p:spPr bwMode="auto">
          <a:xfrm>
            <a:off x="3854125" y="1784978"/>
            <a:ext cx="2803182" cy="798358"/>
          </a:xfrm>
          <a:prstGeom prst="ellipse">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84" name="Rectangle 183"/>
          <p:cNvSpPr/>
          <p:nvPr/>
        </p:nvSpPr>
        <p:spPr>
          <a:xfrm>
            <a:off x="3928166" y="1886340"/>
            <a:ext cx="2687348" cy="700732"/>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numCol="1">
            <a:prstTxWarp prst="textArchUp">
              <a:avLst>
                <a:gd name="adj" fmla="val 10800345"/>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algn="ctr">
              <a:defRPr/>
            </a:pPr>
            <a:r>
              <a:rPr lang="en-US" sz="1200" kern="0" dirty="0" smtClean="0">
                <a:solidFill>
                  <a:srgbClr val="333333"/>
                </a:solidFill>
                <a:latin typeface="Arial Narrow"/>
              </a:rPr>
              <a:t>Logistics, infrastructure and cross-sector projects</a:t>
            </a:r>
            <a:endParaRPr lang="en-US" sz="1200" kern="0" dirty="0">
              <a:solidFill>
                <a:srgbClr val="333333"/>
              </a:solidFill>
              <a:latin typeface="Arial Narrow"/>
              <a:cs typeface="Arial" pitchFamily="34" charset="0"/>
            </a:endParaRPr>
          </a:p>
        </p:txBody>
      </p:sp>
      <p:sp>
        <p:nvSpPr>
          <p:cNvPr id="185" name="Oval 184"/>
          <p:cNvSpPr/>
          <p:nvPr/>
        </p:nvSpPr>
        <p:spPr>
          <a:xfrm>
            <a:off x="5361163" y="2163772"/>
            <a:ext cx="792088" cy="276688"/>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Industrial infrastructure</a:t>
            </a:r>
          </a:p>
        </p:txBody>
      </p:sp>
      <p:sp>
        <p:nvSpPr>
          <p:cNvPr id="186" name="Oval 185"/>
          <p:cNvSpPr/>
          <p:nvPr/>
        </p:nvSpPr>
        <p:spPr>
          <a:xfrm>
            <a:off x="4353051" y="2115545"/>
            <a:ext cx="936104" cy="245497"/>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ctr"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1" fontAlgn="base" latinLnBrk="0" hangingPunct="1">
              <a:lnSpc>
                <a:spcPct val="100000"/>
              </a:lnSpc>
              <a:spcBef>
                <a:spcPct val="0"/>
              </a:spcBef>
              <a:spcAft>
                <a:spcPct val="0"/>
              </a:spcAft>
              <a:buClrTx/>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Logistics</a:t>
            </a:r>
          </a:p>
        </p:txBody>
      </p:sp>
      <p:sp>
        <p:nvSpPr>
          <p:cNvPr id="187" name="Oval 186"/>
          <p:cNvSpPr/>
          <p:nvPr/>
        </p:nvSpPr>
        <p:spPr bwMode="auto">
          <a:xfrm>
            <a:off x="392611" y="4305258"/>
            <a:ext cx="3816424" cy="2328930"/>
          </a:xfrm>
          <a:prstGeom prst="ellipse">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endParaRPr kumimoji="0" lang="en-US" sz="900" b="0"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88" name="Oval 187"/>
          <p:cNvSpPr/>
          <p:nvPr/>
        </p:nvSpPr>
        <p:spPr>
          <a:xfrm>
            <a:off x="850625" y="4690697"/>
            <a:ext cx="1133872" cy="779026"/>
          </a:xfrm>
          <a:prstGeom prst="ellipse">
            <a:avLst/>
          </a:prstGeom>
          <a:solidFill>
            <a:srgbClr val="00B0F0"/>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US" sz="900" b="0" i="0" u="none" strike="noStrike" kern="0" cap="none" spc="0" normalizeH="0" baseline="0" noProof="0" dirty="0">
                <a:ln>
                  <a:noFill/>
                </a:ln>
                <a:solidFill>
                  <a:srgbClr val="333333"/>
                </a:solidFill>
                <a:effectLst/>
                <a:uLnTx/>
                <a:uFillTx/>
                <a:latin typeface="Arial Narrow"/>
                <a:ea typeface="+mn-ea"/>
                <a:cs typeface="Arial" pitchFamily="34" charset="0"/>
              </a:rPr>
              <a:t>Metals fabrication, capital and transport equipment</a:t>
            </a:r>
          </a:p>
        </p:txBody>
      </p:sp>
      <p:sp>
        <p:nvSpPr>
          <p:cNvPr id="189" name="Oval 188"/>
          <p:cNvSpPr/>
          <p:nvPr/>
        </p:nvSpPr>
        <p:spPr>
          <a:xfrm>
            <a:off x="2041249" y="4523706"/>
            <a:ext cx="1331640" cy="779026"/>
          </a:xfrm>
          <a:prstGeom prst="ellipse">
            <a:avLst/>
          </a:prstGeom>
          <a:solidFill>
            <a:srgbClr val="00B0F0"/>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US" sz="900" b="0" i="0" u="none" strike="noStrike" kern="0" cap="none" spc="0" normalizeH="0" baseline="0" noProof="0" dirty="0">
                <a:ln>
                  <a:noFill/>
                </a:ln>
                <a:solidFill>
                  <a:srgbClr val="333333"/>
                </a:solidFill>
                <a:effectLst/>
                <a:uLnTx/>
                <a:uFillTx/>
                <a:latin typeface="Arial Narrow"/>
                <a:ea typeface="+mn-ea"/>
                <a:cs typeface="Arial" pitchFamily="34" charset="0"/>
              </a:rPr>
              <a:t>Automotives, components, medium and heavy commercial vehicles</a:t>
            </a:r>
          </a:p>
        </p:txBody>
      </p:sp>
      <p:sp>
        <p:nvSpPr>
          <p:cNvPr id="190" name="Oval 189"/>
          <p:cNvSpPr/>
          <p:nvPr/>
        </p:nvSpPr>
        <p:spPr>
          <a:xfrm>
            <a:off x="2950102" y="5346032"/>
            <a:ext cx="1031283"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Plastics and chemicals</a:t>
            </a:r>
          </a:p>
        </p:txBody>
      </p:sp>
      <p:sp>
        <p:nvSpPr>
          <p:cNvPr id="191" name="Oval 190"/>
          <p:cNvSpPr/>
          <p:nvPr/>
        </p:nvSpPr>
        <p:spPr>
          <a:xfrm>
            <a:off x="563923" y="5538661"/>
            <a:ext cx="1090389"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Clothing, textiles, footwear, leather</a:t>
            </a:r>
          </a:p>
        </p:txBody>
      </p:sp>
      <p:sp>
        <p:nvSpPr>
          <p:cNvPr id="192" name="Oval 191"/>
          <p:cNvSpPr/>
          <p:nvPr/>
        </p:nvSpPr>
        <p:spPr>
          <a:xfrm>
            <a:off x="1184699" y="3585178"/>
            <a:ext cx="1080119"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Forestry, paper &amp; pulp, furniture</a:t>
            </a:r>
          </a:p>
        </p:txBody>
      </p:sp>
      <p:sp>
        <p:nvSpPr>
          <p:cNvPr id="193" name="Oval 192"/>
          <p:cNvSpPr/>
          <p:nvPr/>
        </p:nvSpPr>
        <p:spPr>
          <a:xfrm>
            <a:off x="1724758" y="5427913"/>
            <a:ext cx="1076694" cy="389513"/>
          </a:xfrm>
          <a:prstGeom prst="ellipse">
            <a:avLst/>
          </a:prstGeom>
          <a:solidFill>
            <a:srgbClr val="00B0F0"/>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Advanced manufacturing</a:t>
            </a:r>
          </a:p>
        </p:txBody>
      </p:sp>
      <p:sp>
        <p:nvSpPr>
          <p:cNvPr id="194" name="Rectangle 193"/>
          <p:cNvSpPr/>
          <p:nvPr/>
        </p:nvSpPr>
        <p:spPr>
          <a:xfrm>
            <a:off x="1368376" y="4422673"/>
            <a:ext cx="1930496" cy="461665"/>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spcFirstLastPara="1" wrap="square" numCol="1">
            <a:prstTxWarp prst="textArchUp">
              <a:avLst>
                <a:gd name="adj" fmla="val 10800345"/>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algn="ctr">
              <a:defRPr/>
            </a:pPr>
            <a:r>
              <a:rPr lang="en-GB" sz="1200" kern="0" dirty="0">
                <a:solidFill>
                  <a:srgbClr val="333333"/>
                </a:solidFill>
                <a:latin typeface="Arial Narrow"/>
                <a:cs typeface="Arial" pitchFamily="34" charset="0"/>
              </a:rPr>
              <a:t>Manufacturing activities</a:t>
            </a:r>
            <a:endParaRPr lang="en-US" sz="1200" kern="0" dirty="0">
              <a:solidFill>
                <a:srgbClr val="333333"/>
              </a:solidFill>
              <a:latin typeface="Arial Narrow"/>
              <a:cs typeface="Arial" pitchFamily="34" charset="0"/>
            </a:endParaRPr>
          </a:p>
        </p:txBody>
      </p:sp>
      <p:sp>
        <p:nvSpPr>
          <p:cNvPr id="195" name="Oval 194"/>
          <p:cNvSpPr/>
          <p:nvPr/>
        </p:nvSpPr>
        <p:spPr>
          <a:xfrm>
            <a:off x="975507" y="6035365"/>
            <a:ext cx="1076734" cy="194756"/>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smtClean="0">
                <a:ln>
                  <a:noFill/>
                </a:ln>
                <a:solidFill>
                  <a:srgbClr val="333333"/>
                </a:solidFill>
                <a:effectLst/>
                <a:uLnTx/>
                <a:uFillTx/>
                <a:latin typeface="Arial Narrow"/>
                <a:ea typeface="+mn-ea"/>
                <a:cs typeface="Arial" pitchFamily="34" charset="0"/>
              </a:rPr>
              <a:t>Pharmaceuticals</a:t>
            </a:r>
            <a:endParaRPr kumimoji="0" lang="en-US" sz="900" b="0" i="0" u="none" strike="noStrike" kern="0" cap="none" spc="0" normalizeH="0" baseline="0" noProof="0" dirty="0">
              <a:ln>
                <a:noFill/>
              </a:ln>
              <a:solidFill>
                <a:srgbClr val="333333"/>
              </a:solidFill>
              <a:effectLst/>
              <a:uLnTx/>
              <a:uFillTx/>
              <a:latin typeface="Arial Narrow"/>
              <a:ea typeface="+mn-ea"/>
              <a:cs typeface="Arial" pitchFamily="34" charset="0"/>
            </a:endParaRPr>
          </a:p>
        </p:txBody>
      </p:sp>
      <p:sp>
        <p:nvSpPr>
          <p:cNvPr id="196" name="Oval 195"/>
          <p:cNvSpPr/>
          <p:nvPr/>
        </p:nvSpPr>
        <p:spPr>
          <a:xfrm>
            <a:off x="2477457" y="5817426"/>
            <a:ext cx="1031283" cy="194756"/>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rPr>
              <a:t>Oil and gas</a:t>
            </a:r>
          </a:p>
        </p:txBody>
      </p:sp>
      <p:sp>
        <p:nvSpPr>
          <p:cNvPr id="197" name="TextBox 45"/>
          <p:cNvSpPr txBox="1"/>
          <p:nvPr/>
        </p:nvSpPr>
        <p:spPr>
          <a:xfrm>
            <a:off x="2840883" y="2773345"/>
            <a:ext cx="1055097" cy="307777"/>
          </a:xfrm>
          <a:prstGeom prst="rect">
            <a:avLst/>
          </a:prstGeom>
          <a:gradFill flip="none" rotWithShape="1">
            <a:gsLst>
              <a:gs pos="0">
                <a:srgbClr val="FFFFFF"/>
              </a:gs>
              <a:gs pos="85000">
                <a:srgbClr val="FFFFFF"/>
              </a:gs>
              <a:gs pos="100000">
                <a:srgbClr val="FFFFFF">
                  <a:alpha val="0"/>
                </a:srgbClr>
              </a:gs>
            </a:gsLst>
            <a:path path="rect">
              <a:fillToRect l="50000" t="50000" r="50000" b="50000"/>
            </a:path>
            <a:tileRect/>
          </a:gradFill>
        </p:spPr>
        <p:txBody>
          <a:bodyPr wrap="none" rtlCol="0">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smtClean="0">
                <a:ln>
                  <a:noFill/>
                </a:ln>
                <a:solidFill>
                  <a:srgbClr val="333333"/>
                </a:solidFill>
                <a:effectLst/>
                <a:uLnTx/>
                <a:uFillTx/>
                <a:latin typeface="Arial Narrow"/>
                <a:ea typeface="+mn-ea"/>
                <a:cs typeface="Arial" pitchFamily="34" charset="0"/>
              </a:rPr>
              <a:t>R22.4 billion</a:t>
            </a:r>
            <a:endParaRPr kumimoji="0" lang="en-US" sz="1400" b="1"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98" name="TextBox 46"/>
          <p:cNvSpPr txBox="1"/>
          <p:nvPr/>
        </p:nvSpPr>
        <p:spPr>
          <a:xfrm>
            <a:off x="2091307" y="3254634"/>
            <a:ext cx="973343" cy="307777"/>
          </a:xfrm>
          <a:prstGeom prst="rect">
            <a:avLst/>
          </a:prstGeom>
          <a:gradFill flip="none" rotWithShape="1">
            <a:gsLst>
              <a:gs pos="0">
                <a:srgbClr val="FFFFFF"/>
              </a:gs>
              <a:gs pos="85000">
                <a:srgbClr val="FFFFFF"/>
              </a:gs>
              <a:gs pos="100000">
                <a:srgbClr val="FFFFFF">
                  <a:alpha val="0"/>
                </a:srgbClr>
              </a:gs>
            </a:gsLst>
            <a:path path="rect">
              <a:fillToRect l="50000" t="50000" r="50000" b="50000"/>
            </a:path>
            <a:tileRect/>
          </a:gradFill>
        </p:spPr>
        <p:txBody>
          <a:bodyPr wrap="none" rtlCol="0">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smtClean="0">
                <a:ln>
                  <a:noFill/>
                </a:ln>
                <a:solidFill>
                  <a:srgbClr val="333333"/>
                </a:solidFill>
                <a:effectLst/>
                <a:uLnTx/>
                <a:uFillTx/>
                <a:latin typeface="Arial Narrow"/>
                <a:ea typeface="+mn-ea"/>
                <a:cs typeface="Arial" pitchFamily="34" charset="0"/>
              </a:rPr>
              <a:t>R7.7 billion</a:t>
            </a:r>
            <a:endParaRPr kumimoji="0" lang="en-US" sz="1400" b="1"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199" name="TextBox 47"/>
          <p:cNvSpPr txBox="1"/>
          <p:nvPr/>
        </p:nvSpPr>
        <p:spPr>
          <a:xfrm>
            <a:off x="3416947" y="6177466"/>
            <a:ext cx="1055097" cy="307777"/>
          </a:xfrm>
          <a:prstGeom prst="rect">
            <a:avLst/>
          </a:prstGeom>
          <a:gradFill flip="none" rotWithShape="1">
            <a:gsLst>
              <a:gs pos="0">
                <a:srgbClr val="FFFFFF"/>
              </a:gs>
              <a:gs pos="85000">
                <a:srgbClr val="FFFFFF"/>
              </a:gs>
              <a:gs pos="100000">
                <a:srgbClr val="FFFFFF">
                  <a:alpha val="0"/>
                </a:srgbClr>
              </a:gs>
            </a:gsLst>
            <a:path path="rect">
              <a:fillToRect l="50000" t="50000" r="50000" b="50000"/>
            </a:path>
            <a:tileRect/>
          </a:gradFill>
        </p:spPr>
        <p:txBody>
          <a:bodyPr wrap="none" rtlCol="0">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smtClean="0">
                <a:ln>
                  <a:noFill/>
                </a:ln>
                <a:solidFill>
                  <a:srgbClr val="333333"/>
                </a:solidFill>
                <a:effectLst/>
                <a:uLnTx/>
                <a:uFillTx/>
                <a:latin typeface="Arial Narrow"/>
                <a:ea typeface="+mn-ea"/>
                <a:cs typeface="Arial" pitchFamily="34" charset="0"/>
              </a:rPr>
              <a:t>R20.8 billion</a:t>
            </a:r>
            <a:endParaRPr kumimoji="0" lang="en-US" sz="1400" b="1"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200" name="TextBox 48"/>
          <p:cNvSpPr txBox="1"/>
          <p:nvPr/>
        </p:nvSpPr>
        <p:spPr>
          <a:xfrm>
            <a:off x="5937227" y="5581657"/>
            <a:ext cx="1055097" cy="307777"/>
          </a:xfrm>
          <a:prstGeom prst="rect">
            <a:avLst/>
          </a:prstGeom>
          <a:gradFill flip="none" rotWithShape="1">
            <a:gsLst>
              <a:gs pos="0">
                <a:srgbClr val="FFFFFF"/>
              </a:gs>
              <a:gs pos="85000">
                <a:srgbClr val="FFFFFF"/>
              </a:gs>
              <a:gs pos="100000">
                <a:srgbClr val="FFFFFF">
                  <a:alpha val="0"/>
                </a:srgbClr>
              </a:gs>
            </a:gsLst>
            <a:path path="rect">
              <a:fillToRect l="50000" t="50000" r="50000" b="50000"/>
            </a:path>
            <a:tileRect/>
          </a:gradFill>
        </p:spPr>
        <p:txBody>
          <a:bodyPr wrap="none" rtlCol="0">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a:ln>
                  <a:noFill/>
                </a:ln>
                <a:solidFill>
                  <a:srgbClr val="333333"/>
                </a:solidFill>
                <a:effectLst/>
                <a:uLnTx/>
                <a:uFillTx/>
                <a:latin typeface="Arial Narrow"/>
                <a:ea typeface="+mn-ea"/>
                <a:cs typeface="Arial" pitchFamily="34" charset="0"/>
              </a:rPr>
              <a:t>R22.1 </a:t>
            </a:r>
            <a:r>
              <a:rPr kumimoji="0" lang="en-GB" sz="1400" b="1" i="0" u="none" strike="noStrike" kern="1200" cap="none" spc="0" normalizeH="0" baseline="0" noProof="0" dirty="0" smtClean="0">
                <a:ln>
                  <a:noFill/>
                </a:ln>
                <a:solidFill>
                  <a:srgbClr val="333333"/>
                </a:solidFill>
                <a:effectLst/>
                <a:uLnTx/>
                <a:uFillTx/>
                <a:latin typeface="Arial Narrow"/>
                <a:ea typeface="+mn-ea"/>
                <a:cs typeface="Arial" pitchFamily="34" charset="0"/>
              </a:rPr>
              <a:t>billion</a:t>
            </a:r>
            <a:endParaRPr kumimoji="0" lang="en-US" sz="1400" b="1"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201" name="TextBox 49"/>
          <p:cNvSpPr txBox="1"/>
          <p:nvPr/>
        </p:nvSpPr>
        <p:spPr>
          <a:xfrm>
            <a:off x="6441283" y="1712970"/>
            <a:ext cx="1047018" cy="307777"/>
          </a:xfrm>
          <a:prstGeom prst="rect">
            <a:avLst/>
          </a:prstGeom>
          <a:gradFill flip="none" rotWithShape="1">
            <a:gsLst>
              <a:gs pos="0">
                <a:srgbClr val="FFFFFF"/>
              </a:gs>
              <a:gs pos="85000">
                <a:srgbClr val="FFFFFF"/>
              </a:gs>
              <a:gs pos="100000">
                <a:srgbClr val="FFFFFF">
                  <a:alpha val="0"/>
                </a:srgbClr>
              </a:gs>
            </a:gsLst>
            <a:path path="rect">
              <a:fillToRect l="50000" t="50000" r="50000" b="50000"/>
            </a:path>
            <a:tileRect/>
          </a:gradFill>
        </p:spPr>
        <p:txBody>
          <a:bodyPr wrap="none" rtlCol="0">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smtClean="0">
                <a:ln>
                  <a:noFill/>
                </a:ln>
                <a:solidFill>
                  <a:srgbClr val="333333"/>
                </a:solidFill>
                <a:effectLst/>
                <a:uLnTx/>
                <a:uFillTx/>
                <a:latin typeface="Arial Narrow"/>
                <a:ea typeface="+mn-ea"/>
                <a:cs typeface="Arial" pitchFamily="34" charset="0"/>
              </a:rPr>
              <a:t>R11.1 billion</a:t>
            </a:r>
            <a:endParaRPr kumimoji="0" lang="en-US" sz="1400" b="1"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202" name="TextBox 50"/>
          <p:cNvSpPr txBox="1"/>
          <p:nvPr/>
        </p:nvSpPr>
        <p:spPr>
          <a:xfrm>
            <a:off x="7550899" y="4203754"/>
            <a:ext cx="1055097" cy="307777"/>
          </a:xfrm>
          <a:prstGeom prst="rect">
            <a:avLst/>
          </a:prstGeom>
          <a:gradFill flip="none" rotWithShape="1">
            <a:gsLst>
              <a:gs pos="0">
                <a:srgbClr val="FFFFFF"/>
              </a:gs>
              <a:gs pos="85000">
                <a:srgbClr val="FFFFFF"/>
              </a:gs>
              <a:gs pos="100000">
                <a:srgbClr val="FFFFFF">
                  <a:alpha val="0"/>
                </a:srgbClr>
              </a:gs>
            </a:gsLst>
            <a:path path="rect">
              <a:fillToRect l="50000" t="50000" r="50000" b="50000"/>
            </a:path>
            <a:tileRect/>
          </a:gradFill>
        </p:spPr>
        <p:txBody>
          <a:bodyPr wrap="none" rtlCol="0">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400" b="1" i="0" u="none" strike="noStrike" kern="1200" cap="none" spc="0" normalizeH="0" baseline="0" noProof="0" dirty="0" smtClean="0">
                <a:ln>
                  <a:noFill/>
                </a:ln>
                <a:solidFill>
                  <a:srgbClr val="333333"/>
                </a:solidFill>
                <a:effectLst/>
                <a:uLnTx/>
                <a:uFillTx/>
                <a:latin typeface="Arial Narrow"/>
                <a:ea typeface="+mn-ea"/>
                <a:cs typeface="Arial" pitchFamily="34" charset="0"/>
              </a:rPr>
              <a:t>R14.8 billion</a:t>
            </a:r>
            <a:endParaRPr kumimoji="0" lang="en-US" sz="1400" b="1" i="0" u="none" strike="noStrike" kern="1200" cap="none" spc="0" normalizeH="0" baseline="0" noProof="0" dirty="0">
              <a:ln>
                <a:noFill/>
              </a:ln>
              <a:solidFill>
                <a:srgbClr val="333333"/>
              </a:solidFill>
              <a:effectLst/>
              <a:uLnTx/>
              <a:uFillTx/>
              <a:latin typeface="Arial Narrow"/>
              <a:ea typeface="+mn-ea"/>
              <a:cs typeface="Arial" pitchFamily="34" charset="0"/>
            </a:endParaRPr>
          </a:p>
        </p:txBody>
      </p:sp>
      <p:sp>
        <p:nvSpPr>
          <p:cNvPr id="203" name="Oval 202"/>
          <p:cNvSpPr/>
          <p:nvPr/>
        </p:nvSpPr>
        <p:spPr>
          <a:xfrm>
            <a:off x="2071376" y="6132743"/>
            <a:ext cx="1031283" cy="389513"/>
          </a:xfrm>
          <a:prstGeom prst="ellipse">
            <a:avLst/>
          </a:prstGeom>
          <a:solidFill>
            <a:srgbClr val="01415B">
              <a:lumMod val="10000"/>
              <a:lumOff val="90000"/>
            </a:srgbClr>
          </a:solidFill>
          <a:ln w="19050" cap="flat" cmpd="sng" algn="ctr">
            <a:solidFill>
              <a:srgbClr val="01415B"/>
            </a:solidFill>
            <a:prstDash val="solid"/>
            <a:round/>
            <a:headEnd type="none" w="sm" len="sm"/>
            <a:tailEnd type="none" w="med" len="med"/>
          </a:ln>
          <a:effectLst>
            <a:outerShdw blurRad="44450" dist="27940" dir="5400000" algn="ctr">
              <a:srgbClr val="000000">
                <a:alpha val="32000"/>
              </a:srgbClr>
            </a:outerShdw>
          </a:effectLst>
        </p:spPr>
        <p:txBody>
          <a:bodyPr vert="horz" wrap="square" lIns="0" tIns="0" rIns="0" bIns="0" numCol="1" rtlCol="0" anchor="t" anchorCtr="0" compatLnSpc="1">
            <a:prstTxWarp prst="textNoShape">
              <a:avLst/>
            </a:prstTxWarp>
            <a:spAutoFit/>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1" indent="15875" algn="ctr" defTabSz="882650" rtl="0" eaLnBrk="0" fontAlgn="base" latinLnBrk="0" hangingPunct="0">
              <a:lnSpc>
                <a:spcPct val="100000"/>
              </a:lnSpc>
              <a:spcBef>
                <a:spcPct val="0"/>
              </a:spcBef>
              <a:spcAft>
                <a:spcPct val="0"/>
              </a:spcAft>
              <a:buClr>
                <a:srgbClr val="678D9D"/>
              </a:buClr>
              <a:buSzTx/>
              <a:buFontTx/>
              <a:buNone/>
              <a:tabLst/>
              <a:defRPr/>
            </a:pPr>
            <a:r>
              <a:rPr kumimoji="0" lang="en-GB" sz="900" b="0" i="0" u="none" strike="noStrike" kern="0" cap="none" spc="0" normalizeH="0" baseline="0" noProof="0" dirty="0" smtClean="0">
                <a:ln>
                  <a:noFill/>
                </a:ln>
                <a:solidFill>
                  <a:srgbClr val="333333"/>
                </a:solidFill>
                <a:effectLst/>
                <a:uLnTx/>
                <a:uFillTx/>
                <a:latin typeface="Arial Narrow"/>
                <a:ea typeface="+mn-ea"/>
                <a:cs typeface="Arial" pitchFamily="34" charset="0"/>
              </a:rPr>
              <a:t>Green industry components</a:t>
            </a:r>
            <a:endParaRPr kumimoji="0" lang="en-GB" sz="900" b="0" i="0" u="none" strike="noStrike" kern="0" cap="none" spc="0" normalizeH="0" baseline="0" noProof="0" dirty="0">
              <a:ln>
                <a:noFill/>
              </a:ln>
              <a:solidFill>
                <a:srgbClr val="333333"/>
              </a:solidFill>
              <a:effectLst/>
              <a:uLnTx/>
              <a:uFillTx/>
              <a:latin typeface="Arial Narrow"/>
              <a:ea typeface="+mn-ea"/>
              <a:cs typeface="Arial" pitchFamily="34" charset="0"/>
            </a:endParaRPr>
          </a:p>
        </p:txBody>
      </p:sp>
      <p:sp>
        <p:nvSpPr>
          <p:cNvPr id="204" name="TextBox 52"/>
          <p:cNvSpPr txBox="1"/>
          <p:nvPr/>
        </p:nvSpPr>
        <p:spPr>
          <a:xfrm>
            <a:off x="5145139" y="5997014"/>
            <a:ext cx="3278539" cy="623352"/>
          </a:xfrm>
          <a:prstGeom prst="rect">
            <a:avLst/>
          </a:prstGeom>
          <a:solidFill>
            <a:srgbClr val="EEC327">
              <a:lumMod val="40000"/>
              <a:lumOff val="60000"/>
            </a:srgbClr>
          </a:solidFill>
          <a:ln w="38100" cap="flat" cmpd="sng" algn="ctr">
            <a:solidFill>
              <a:srgbClr val="EEC327"/>
            </a:solidFill>
            <a:prstDash val="solid"/>
            <a:round/>
            <a:headEnd type="none" w="sm" len="sm"/>
            <a:tailEnd type="none" w="med" len="med"/>
          </a:ln>
          <a:effectLst>
            <a:outerShdw blurRad="44450" dist="27940" dir="5400000" algn="ctr">
              <a:srgbClr val="000000">
                <a:alpha val="32000"/>
              </a:srgbClr>
            </a:outerShdw>
          </a:effectLst>
        </p:spPr>
        <p:txBody>
          <a:bodyPr vert="horz" wrap="square" lIns="91440" tIns="45720" rIns="91440" bIns="45720" numCol="1" rtlCol="0" anchor="t" anchorCtr="0" compatLnSpc="1">
            <a:prstTxWarp prst="textNoShape">
              <a:avLst/>
            </a:prstTxWarp>
          </a:bodyPr>
          <a:lstStyle>
            <a:defPPr>
              <a:defRPr lang="en-US"/>
            </a:defPPr>
            <a:lvl1pPr algn="l" defTabSz="882650" rtl="0" fontAlgn="base">
              <a:spcBef>
                <a:spcPct val="0"/>
              </a:spcBef>
              <a:spcAft>
                <a:spcPct val="0"/>
              </a:spcAft>
              <a:defRPr sz="1700" kern="1200">
                <a:solidFill>
                  <a:schemeClr val="tx1"/>
                </a:solidFill>
                <a:latin typeface="Arial" charset="0"/>
                <a:ea typeface="+mn-ea"/>
                <a:cs typeface="Arial" charset="0"/>
              </a:defRPr>
            </a:lvl1pPr>
            <a:lvl2pPr marL="441325" indent="15875" algn="l" defTabSz="882650" rtl="0" fontAlgn="base">
              <a:spcBef>
                <a:spcPct val="0"/>
              </a:spcBef>
              <a:spcAft>
                <a:spcPct val="0"/>
              </a:spcAft>
              <a:defRPr sz="1700" kern="1200">
                <a:solidFill>
                  <a:schemeClr val="tx1"/>
                </a:solidFill>
                <a:latin typeface="Arial" charset="0"/>
                <a:ea typeface="+mn-ea"/>
                <a:cs typeface="Arial" charset="0"/>
              </a:defRPr>
            </a:lvl2pPr>
            <a:lvl3pPr marL="882650" indent="31750" algn="l" defTabSz="882650" rtl="0" fontAlgn="base">
              <a:spcBef>
                <a:spcPct val="0"/>
              </a:spcBef>
              <a:spcAft>
                <a:spcPct val="0"/>
              </a:spcAft>
              <a:defRPr sz="1700" kern="1200">
                <a:solidFill>
                  <a:schemeClr val="tx1"/>
                </a:solidFill>
                <a:latin typeface="Arial" charset="0"/>
                <a:ea typeface="+mn-ea"/>
                <a:cs typeface="Arial" charset="0"/>
              </a:defRPr>
            </a:lvl3pPr>
            <a:lvl4pPr marL="1323975" indent="47625" algn="l" defTabSz="882650" rtl="0" fontAlgn="base">
              <a:spcBef>
                <a:spcPct val="0"/>
              </a:spcBef>
              <a:spcAft>
                <a:spcPct val="0"/>
              </a:spcAft>
              <a:defRPr sz="1700" kern="1200">
                <a:solidFill>
                  <a:schemeClr val="tx1"/>
                </a:solidFill>
                <a:latin typeface="Arial" charset="0"/>
                <a:ea typeface="+mn-ea"/>
                <a:cs typeface="Arial" charset="0"/>
              </a:defRPr>
            </a:lvl4pPr>
            <a:lvl5pPr marL="1766888" indent="61913" algn="l" defTabSz="882650" rtl="0" fontAlgn="base">
              <a:spcBef>
                <a:spcPct val="0"/>
              </a:spcBef>
              <a:spcAft>
                <a:spcPct val="0"/>
              </a:spcAft>
              <a:defRPr sz="1700" kern="1200">
                <a:solidFill>
                  <a:schemeClr val="tx1"/>
                </a:solidFill>
                <a:latin typeface="Arial" charset="0"/>
                <a:ea typeface="+mn-ea"/>
                <a:cs typeface="Arial" charset="0"/>
              </a:defRPr>
            </a:lvl5pPr>
            <a:lvl6pPr marL="2286000" algn="l" defTabSz="914400" rtl="0" eaLnBrk="1" latinLnBrk="0" hangingPunct="1">
              <a:defRPr sz="1700" kern="1200">
                <a:solidFill>
                  <a:schemeClr val="tx1"/>
                </a:solidFill>
                <a:latin typeface="Arial" charset="0"/>
                <a:ea typeface="+mn-ea"/>
                <a:cs typeface="Arial" charset="0"/>
              </a:defRPr>
            </a:lvl6pPr>
            <a:lvl7pPr marL="2743200" algn="l" defTabSz="914400" rtl="0" eaLnBrk="1" latinLnBrk="0" hangingPunct="1">
              <a:defRPr sz="1700" kern="1200">
                <a:solidFill>
                  <a:schemeClr val="tx1"/>
                </a:solidFill>
                <a:latin typeface="Arial" charset="0"/>
                <a:ea typeface="+mn-ea"/>
                <a:cs typeface="Arial" charset="0"/>
              </a:defRPr>
            </a:lvl7pPr>
            <a:lvl8pPr marL="3200400" algn="l" defTabSz="914400" rtl="0" eaLnBrk="1" latinLnBrk="0" hangingPunct="1">
              <a:defRPr sz="1700" kern="1200">
                <a:solidFill>
                  <a:schemeClr val="tx1"/>
                </a:solidFill>
                <a:latin typeface="Arial" charset="0"/>
                <a:ea typeface="+mn-ea"/>
                <a:cs typeface="Arial" charset="0"/>
              </a:defRPr>
            </a:lvl8pPr>
            <a:lvl9pPr marL="3657600" algn="l" defTabSz="914400" rtl="0" eaLnBrk="1" latinLnBrk="0" hangingPunct="1">
              <a:defRPr sz="1700" kern="1200">
                <a:solidFill>
                  <a:schemeClr val="tx1"/>
                </a:solidFill>
                <a:latin typeface="Arial" charset="0"/>
                <a:ea typeface="+mn-ea"/>
                <a:cs typeface="Arial" charset="0"/>
              </a:defRPr>
            </a:lvl9pPr>
          </a:lstStyle>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200" b="1" i="0" u="none" strike="noStrike" kern="1200" cap="none" spc="0" normalizeH="0" baseline="0" noProof="0" dirty="0" smtClean="0">
                <a:ln>
                  <a:noFill/>
                </a:ln>
                <a:solidFill>
                  <a:srgbClr val="333333"/>
                </a:solidFill>
                <a:effectLst/>
                <a:uLnTx/>
                <a:uFillTx/>
                <a:latin typeface="Arial Narrow"/>
                <a:ea typeface="+mn-ea"/>
                <a:cs typeface="Arial" charset="0"/>
              </a:rPr>
              <a:t>Other funding areas :</a:t>
            </a:r>
          </a:p>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333333"/>
                </a:solidFill>
                <a:effectLst/>
                <a:uLnTx/>
                <a:uFillTx/>
                <a:latin typeface="Arial Narrow"/>
                <a:ea typeface="+mn-ea"/>
                <a:cs typeface="Arial" charset="0"/>
              </a:rPr>
              <a:t>Venture Capital: R500 million</a:t>
            </a:r>
          </a:p>
          <a:p>
            <a:pPr marL="0" marR="0" lvl="0" indent="0" algn="l" defTabSz="882650" rtl="0" eaLnBrk="1" fontAlgn="base" latinLnBrk="0" hangingPunct="1">
              <a:lnSpc>
                <a:spcPct val="100000"/>
              </a:lnSpc>
              <a:spcBef>
                <a:spcPct val="0"/>
              </a:spcBef>
              <a:spcAft>
                <a:spcPct val="0"/>
              </a:spcAft>
              <a:buClrTx/>
              <a:buSzTx/>
              <a:buFontTx/>
              <a:buNone/>
              <a:tabLst/>
              <a:defRPr/>
            </a:pPr>
            <a:r>
              <a:rPr kumimoji="0" lang="en-GB" sz="1200" b="0" i="0" u="none" strike="noStrike" kern="1200" cap="none" spc="0" normalizeH="0" baseline="0" noProof="0" dirty="0" smtClean="0">
                <a:ln>
                  <a:noFill/>
                </a:ln>
                <a:solidFill>
                  <a:srgbClr val="333333"/>
                </a:solidFill>
                <a:effectLst/>
                <a:uLnTx/>
                <a:uFillTx/>
                <a:latin typeface="Arial Narrow"/>
                <a:ea typeface="+mn-ea"/>
                <a:cs typeface="Arial" charset="0"/>
              </a:rPr>
              <a:t>Funding to distressed companies: R2.5 billion</a:t>
            </a:r>
            <a:endParaRPr kumimoji="0" lang="en-US" sz="1200" b="0" i="0" u="none" strike="noStrike" kern="1200" cap="none" spc="0" normalizeH="0" baseline="0" noProof="0" dirty="0">
              <a:ln>
                <a:noFill/>
              </a:ln>
              <a:solidFill>
                <a:srgbClr val="333333"/>
              </a:solidFill>
              <a:effectLst/>
              <a:uLnTx/>
              <a:uFillTx/>
              <a:latin typeface="Arial Narrow"/>
              <a:ea typeface="+mn-ea"/>
              <a:cs typeface="Arial" charset="0"/>
            </a:endParaRPr>
          </a:p>
        </p:txBody>
      </p:sp>
      <p:sp>
        <p:nvSpPr>
          <p:cNvPr id="205" name="Rectangle 204"/>
          <p:cNvSpPr/>
          <p:nvPr/>
        </p:nvSpPr>
        <p:spPr>
          <a:xfrm>
            <a:off x="94819" y="1679950"/>
            <a:ext cx="3759306" cy="261847"/>
          </a:xfrm>
          <a:prstGeom prst="rect">
            <a:avLst/>
          </a:prstGeom>
          <a:solidFill>
            <a:srgbClr val="D8D8D7"/>
          </a:solidFill>
          <a:ln w="25400" cap="flat" cmpd="sng" algn="ctr">
            <a:noFill/>
            <a:prstDash val="solid"/>
          </a:ln>
          <a:effectLst/>
        </p:spPr>
        <p:txBody>
          <a:bodyPr rtlCol="0" anchor="ctr"/>
          <a:lstStyle>
            <a:defPPr>
              <a:defRPr lang="en-US"/>
            </a:defPPr>
            <a:lvl1pPr algn="l" defTabSz="882650" rtl="0" fontAlgn="base">
              <a:spcBef>
                <a:spcPct val="0"/>
              </a:spcBef>
              <a:spcAft>
                <a:spcPct val="0"/>
              </a:spcAft>
              <a:defRPr sz="1700" kern="1200">
                <a:solidFill>
                  <a:schemeClr val="lt1"/>
                </a:solidFill>
                <a:latin typeface="+mn-lt"/>
                <a:ea typeface="+mn-ea"/>
                <a:cs typeface="+mn-cs"/>
              </a:defRPr>
            </a:lvl1pPr>
            <a:lvl2pPr marL="441325" indent="15875" algn="l" defTabSz="882650" rtl="0" fontAlgn="base">
              <a:spcBef>
                <a:spcPct val="0"/>
              </a:spcBef>
              <a:spcAft>
                <a:spcPct val="0"/>
              </a:spcAft>
              <a:defRPr sz="1700" kern="1200">
                <a:solidFill>
                  <a:schemeClr val="lt1"/>
                </a:solidFill>
                <a:latin typeface="+mn-lt"/>
                <a:ea typeface="+mn-ea"/>
                <a:cs typeface="+mn-cs"/>
              </a:defRPr>
            </a:lvl2pPr>
            <a:lvl3pPr marL="882650" indent="31750" algn="l" defTabSz="882650" rtl="0" fontAlgn="base">
              <a:spcBef>
                <a:spcPct val="0"/>
              </a:spcBef>
              <a:spcAft>
                <a:spcPct val="0"/>
              </a:spcAft>
              <a:defRPr sz="1700" kern="1200">
                <a:solidFill>
                  <a:schemeClr val="lt1"/>
                </a:solidFill>
                <a:latin typeface="+mn-lt"/>
                <a:ea typeface="+mn-ea"/>
                <a:cs typeface="+mn-cs"/>
              </a:defRPr>
            </a:lvl3pPr>
            <a:lvl4pPr marL="1323975" indent="47625" algn="l" defTabSz="882650" rtl="0" fontAlgn="base">
              <a:spcBef>
                <a:spcPct val="0"/>
              </a:spcBef>
              <a:spcAft>
                <a:spcPct val="0"/>
              </a:spcAft>
              <a:defRPr sz="1700" kern="1200">
                <a:solidFill>
                  <a:schemeClr val="lt1"/>
                </a:solidFill>
                <a:latin typeface="+mn-lt"/>
                <a:ea typeface="+mn-ea"/>
                <a:cs typeface="+mn-cs"/>
              </a:defRPr>
            </a:lvl4pPr>
            <a:lvl5pPr marL="1766888" indent="61913" algn="l" defTabSz="882650" rtl="0" fontAlgn="base">
              <a:spcBef>
                <a:spcPct val="0"/>
              </a:spcBef>
              <a:spcAft>
                <a:spcPct val="0"/>
              </a:spcAft>
              <a:defRPr sz="1700" kern="1200">
                <a:solidFill>
                  <a:schemeClr val="lt1"/>
                </a:solidFill>
                <a:latin typeface="+mn-lt"/>
                <a:ea typeface="+mn-ea"/>
                <a:cs typeface="+mn-cs"/>
              </a:defRPr>
            </a:lvl5pPr>
            <a:lvl6pPr marL="2286000" algn="l" defTabSz="914400" rtl="0" eaLnBrk="1" latinLnBrk="0" hangingPunct="1">
              <a:defRPr sz="1700" kern="1200">
                <a:solidFill>
                  <a:schemeClr val="lt1"/>
                </a:solidFill>
                <a:latin typeface="+mn-lt"/>
                <a:ea typeface="+mn-ea"/>
                <a:cs typeface="+mn-cs"/>
              </a:defRPr>
            </a:lvl6pPr>
            <a:lvl7pPr marL="2743200" algn="l" defTabSz="914400" rtl="0" eaLnBrk="1" latinLnBrk="0" hangingPunct="1">
              <a:defRPr sz="1700" kern="1200">
                <a:solidFill>
                  <a:schemeClr val="lt1"/>
                </a:solidFill>
                <a:latin typeface="+mn-lt"/>
                <a:ea typeface="+mn-ea"/>
                <a:cs typeface="+mn-cs"/>
              </a:defRPr>
            </a:lvl7pPr>
            <a:lvl8pPr marL="3200400" algn="l" defTabSz="914400" rtl="0" eaLnBrk="1" latinLnBrk="0" hangingPunct="1">
              <a:defRPr sz="1700" kern="1200">
                <a:solidFill>
                  <a:schemeClr val="lt1"/>
                </a:solidFill>
                <a:latin typeface="+mn-lt"/>
                <a:ea typeface="+mn-ea"/>
                <a:cs typeface="+mn-cs"/>
              </a:defRPr>
            </a:lvl8pPr>
            <a:lvl9pPr marL="3657600" algn="l" defTabSz="914400" rtl="0" eaLnBrk="1" latinLnBrk="0" hangingPunct="1">
              <a:defRPr sz="1700" kern="1200">
                <a:solidFill>
                  <a:schemeClr val="lt1"/>
                </a:solidFill>
                <a:latin typeface="+mn-lt"/>
                <a:ea typeface="+mn-ea"/>
                <a:cs typeface="+mn-cs"/>
              </a:defRPr>
            </a:lvl9pPr>
          </a:lstStyle>
          <a:p>
            <a:pPr marL="0" marR="0" lvl="0" indent="0" algn="ctr" defTabSz="882650" rtl="0" eaLnBrk="1" fontAlgn="base" latinLnBrk="0" hangingPunct="1">
              <a:lnSpc>
                <a:spcPct val="100000"/>
              </a:lnSpc>
              <a:spcBef>
                <a:spcPct val="0"/>
              </a:spcBef>
              <a:spcAft>
                <a:spcPct val="0"/>
              </a:spcAft>
              <a:buClrTx/>
              <a:buSzTx/>
              <a:buFontTx/>
              <a:buNone/>
              <a:tabLst/>
              <a:defRPr/>
            </a:pPr>
            <a:r>
              <a:rPr kumimoji="0" lang="en-GB" sz="1200" b="1" i="0" u="none" strike="noStrike" kern="1200" cap="none" spc="0" normalizeH="0" baseline="0" noProof="0" dirty="0" smtClean="0">
                <a:ln>
                  <a:noFill/>
                </a:ln>
                <a:solidFill>
                  <a:srgbClr val="C3261F"/>
                </a:solidFill>
                <a:effectLst/>
                <a:uLnTx/>
                <a:uFillTx/>
                <a:latin typeface="Arial Narrow" pitchFamily="34" charset="0"/>
                <a:ea typeface="+mn-ea"/>
                <a:cs typeface="+mn-cs"/>
              </a:rPr>
              <a:t>R102 billion funding available over the next five years.</a:t>
            </a:r>
            <a:endParaRPr kumimoji="0" lang="en-US" sz="1200" b="1" i="0" u="none" strike="noStrike" kern="1200" cap="none" spc="0" normalizeH="0" baseline="0" noProof="0" dirty="0">
              <a:ln>
                <a:noFill/>
              </a:ln>
              <a:solidFill>
                <a:srgbClr val="C3261F"/>
              </a:solidFill>
              <a:effectLst/>
              <a:uLnTx/>
              <a:uFillTx/>
              <a:latin typeface="Arial Narrow" pitchFamily="34" charset="0"/>
              <a:ea typeface="+mn-ea"/>
              <a:cs typeface="+mn-cs"/>
            </a:endParaRPr>
          </a:p>
        </p:txBody>
      </p:sp>
    </p:spTree>
    <p:extLst>
      <p:ext uri="{BB962C8B-B14F-4D97-AF65-F5344CB8AC3E}">
        <p14:creationId xmlns:p14="http://schemas.microsoft.com/office/powerpoint/2010/main" val="23047276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Metals SBU Vision and Mission</a:t>
            </a:r>
            <a:endParaRPr lang="en-US" sz="3600" dirty="0"/>
          </a:p>
        </p:txBody>
      </p:sp>
      <p:pic>
        <p:nvPicPr>
          <p:cNvPr id="1027" name="Picture 3" descr="C:\Users\lungilet\Documents\Documents\Metals\Presentations\Photos\DP_04_11_000047.jpg"/>
          <p:cNvPicPr>
            <a:picLocks noChangeAspect="1" noChangeArrowheads="1"/>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1628800"/>
            <a:ext cx="9144000" cy="522158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p:cNvGraphicFramePr/>
          <p:nvPr>
            <p:extLst>
              <p:ext uri="{D42A27DB-BD31-4B8C-83A1-F6EECF244321}">
                <p14:modId xmlns:p14="http://schemas.microsoft.com/office/powerpoint/2010/main" val="3479093837"/>
              </p:ext>
            </p:extLst>
          </p:nvPr>
        </p:nvGraphicFramePr>
        <p:xfrm>
          <a:off x="359532" y="1916832"/>
          <a:ext cx="8424936" cy="433625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a:t>SBU Focus – IPAP2 Lead Sectors</a:t>
            </a:r>
          </a:p>
        </p:txBody>
      </p:sp>
      <p:pic>
        <p:nvPicPr>
          <p:cNvPr id="2050" name="Picture 2" descr="C:\Users\lungilet\Documents\Documents\Metals\Presentations\Photos\DP_04_11_000118.jpg"/>
          <p:cNvPicPr>
            <a:picLocks noChangeAspect="1" noChangeArrowheads="1"/>
          </p:cNvPicPr>
          <p:nvPr/>
        </p:nvPicPr>
        <p:blipFill>
          <a:blip r:embed="rId2" cstate="print">
            <a:duotone>
              <a:schemeClr val="accent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0" y="1578924"/>
            <a:ext cx="9144000" cy="527907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Diagram 6"/>
          <p:cNvGraphicFramePr/>
          <p:nvPr>
            <p:extLst>
              <p:ext uri="{D42A27DB-BD31-4B8C-83A1-F6EECF244321}">
                <p14:modId xmlns:p14="http://schemas.microsoft.com/office/powerpoint/2010/main" val="1087468461"/>
              </p:ext>
            </p:extLst>
          </p:nvPr>
        </p:nvGraphicFramePr>
        <p:xfrm>
          <a:off x="0" y="1578924"/>
          <a:ext cx="9144000" cy="52790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20273" y="5142257"/>
            <a:ext cx="2154916"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3642" y="5114925"/>
            <a:ext cx="2110086" cy="174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020273" y="1578924"/>
            <a:ext cx="2123727" cy="1753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84604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Automotive Sector</a:t>
            </a:r>
            <a:endParaRPr lang="en-US" sz="3600" dirty="0"/>
          </a:p>
        </p:txBody>
      </p:sp>
      <p:graphicFrame>
        <p:nvGraphicFramePr>
          <p:cNvPr id="12" name="Diagram 11"/>
          <p:cNvGraphicFramePr/>
          <p:nvPr>
            <p:extLst>
              <p:ext uri="{D42A27DB-BD31-4B8C-83A1-F6EECF244321}">
                <p14:modId xmlns:p14="http://schemas.microsoft.com/office/powerpoint/2010/main" val="2139628763"/>
              </p:ext>
            </p:extLst>
          </p:nvPr>
        </p:nvGraphicFramePr>
        <p:xfrm>
          <a:off x="0" y="1397000"/>
          <a:ext cx="9144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5" name="Group 3"/>
          <p:cNvGrpSpPr>
            <a:grpSpLocks/>
          </p:cNvGrpSpPr>
          <p:nvPr/>
        </p:nvGrpSpPr>
        <p:grpSpPr bwMode="auto">
          <a:xfrm>
            <a:off x="-2733" y="5179961"/>
            <a:ext cx="9144000" cy="1800200"/>
            <a:chOff x="0" y="2840"/>
            <a:chExt cx="5317" cy="1265"/>
          </a:xfrm>
        </p:grpSpPr>
        <p:pic>
          <p:nvPicPr>
            <p:cNvPr id="6" name="Picture 4" descr="atfg 00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2840"/>
              <a:ext cx="1639" cy="1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5"/>
            <p:cNvGrpSpPr>
              <a:grpSpLocks/>
            </p:cNvGrpSpPr>
            <p:nvPr/>
          </p:nvGrpSpPr>
          <p:grpSpPr bwMode="auto">
            <a:xfrm>
              <a:off x="1285" y="2840"/>
              <a:ext cx="4032" cy="1248"/>
              <a:chOff x="1392" y="2976"/>
              <a:chExt cx="4368" cy="1248"/>
            </a:xfrm>
          </p:grpSpPr>
          <p:grpSp>
            <p:nvGrpSpPr>
              <p:cNvPr id="8" name="Group 6"/>
              <p:cNvGrpSpPr>
                <a:grpSpLocks/>
              </p:cNvGrpSpPr>
              <p:nvPr/>
            </p:nvGrpSpPr>
            <p:grpSpPr bwMode="auto">
              <a:xfrm>
                <a:off x="2736" y="2976"/>
                <a:ext cx="3024" cy="1248"/>
                <a:chOff x="2736" y="2976"/>
                <a:chExt cx="3024" cy="1248"/>
              </a:xfrm>
            </p:grpSpPr>
            <p:pic>
              <p:nvPicPr>
                <p:cNvPr id="10" name="Picture 7"/>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736" y="2992"/>
                  <a:ext cx="1584" cy="1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8" descr="bst 001"/>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272" y="2976"/>
                  <a:ext cx="1488"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9" name="Picture 9" descr="atfg 00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392" y="2976"/>
                <a:ext cx="1344"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Tree>
    <p:extLst>
      <p:ext uri="{BB962C8B-B14F-4D97-AF65-F5344CB8AC3E}">
        <p14:creationId xmlns:p14="http://schemas.microsoft.com/office/powerpoint/2010/main" val="3284604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a:t>Metal Fabrication, Capital and Transport Equipment </a:t>
            </a:r>
            <a:r>
              <a:rPr lang="en-US" sz="3600" dirty="0" smtClean="0"/>
              <a:t>Sector</a:t>
            </a:r>
            <a:endParaRPr lang="en-US" sz="3600" dirty="0"/>
          </a:p>
        </p:txBody>
      </p:sp>
      <p:graphicFrame>
        <p:nvGraphicFramePr>
          <p:cNvPr id="4" name="Diagram 3"/>
          <p:cNvGraphicFramePr/>
          <p:nvPr>
            <p:extLst>
              <p:ext uri="{D42A27DB-BD31-4B8C-83A1-F6EECF244321}">
                <p14:modId xmlns:p14="http://schemas.microsoft.com/office/powerpoint/2010/main" val="3833129959"/>
              </p:ext>
            </p:extLst>
          </p:nvPr>
        </p:nvGraphicFramePr>
        <p:xfrm>
          <a:off x="0" y="1284726"/>
          <a:ext cx="9144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075" name="Picture 3" descr="C:\Users\lungilet\Documents\Documents\Metals\Presentations\Photos\_1118431.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54826" b="23681"/>
          <a:stretch/>
        </p:blipFill>
        <p:spPr bwMode="auto">
          <a:xfrm>
            <a:off x="-18846" y="5384042"/>
            <a:ext cx="9144000" cy="1473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4604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Infrastructure Inputs – Rail </a:t>
            </a:r>
            <a:endParaRPr lang="en-US" sz="3600" dirty="0"/>
          </a:p>
        </p:txBody>
      </p:sp>
      <p:graphicFrame>
        <p:nvGraphicFramePr>
          <p:cNvPr id="4" name="Diagram 3"/>
          <p:cNvGraphicFramePr/>
          <p:nvPr>
            <p:extLst>
              <p:ext uri="{D42A27DB-BD31-4B8C-83A1-F6EECF244321}">
                <p14:modId xmlns:p14="http://schemas.microsoft.com/office/powerpoint/2010/main" val="786771302"/>
              </p:ext>
            </p:extLst>
          </p:nvPr>
        </p:nvGraphicFramePr>
        <p:xfrm>
          <a:off x="0" y="1284726"/>
          <a:ext cx="9144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9552" y="5301208"/>
            <a:ext cx="4032448" cy="1440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72000" y="5279788"/>
            <a:ext cx="3960440" cy="14615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94682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a:t>Renewable Energy Components Sector</a:t>
            </a:r>
          </a:p>
        </p:txBody>
      </p:sp>
      <p:graphicFrame>
        <p:nvGraphicFramePr>
          <p:cNvPr id="2" name="Diagram 1"/>
          <p:cNvGraphicFramePr/>
          <p:nvPr>
            <p:extLst>
              <p:ext uri="{D42A27DB-BD31-4B8C-83A1-F6EECF244321}">
                <p14:modId xmlns:p14="http://schemas.microsoft.com/office/powerpoint/2010/main" val="2341845242"/>
              </p:ext>
            </p:extLst>
          </p:nvPr>
        </p:nvGraphicFramePr>
        <p:xfrm>
          <a:off x="0" y="1700808"/>
          <a:ext cx="9144000" cy="5157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4604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a:t>Advanced </a:t>
            </a:r>
            <a:r>
              <a:rPr lang="en-US" sz="3600" dirty="0" smtClean="0"/>
              <a:t>Manufacturing, Ship Building and Ship Repair Sectors</a:t>
            </a:r>
            <a:endParaRPr lang="en-US" sz="3600" dirty="0"/>
          </a:p>
        </p:txBody>
      </p:sp>
      <p:graphicFrame>
        <p:nvGraphicFramePr>
          <p:cNvPr id="2" name="Diagram 1"/>
          <p:cNvGraphicFramePr/>
          <p:nvPr>
            <p:extLst>
              <p:ext uri="{D42A27DB-BD31-4B8C-83A1-F6EECF244321}">
                <p14:modId xmlns:p14="http://schemas.microsoft.com/office/powerpoint/2010/main" val="2020086222"/>
              </p:ext>
            </p:extLst>
          </p:nvPr>
        </p:nvGraphicFramePr>
        <p:xfrm>
          <a:off x="0" y="1700808"/>
          <a:ext cx="9036496" cy="5157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8460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sz="3600" dirty="0" smtClean="0"/>
              <a:t>IDC Products </a:t>
            </a:r>
            <a:endParaRPr lang="en-GB" sz="3600" dirty="0"/>
          </a:p>
        </p:txBody>
      </p:sp>
      <p:pic>
        <p:nvPicPr>
          <p:cNvPr id="1026" name="Picture 2" descr="C:\Users\lungilet\Documents\Documents\Metals\Presentations\Photos\IDC.jpg"/>
          <p:cNvPicPr>
            <a:picLocks noChangeAspect="1" noChangeArrowheads="1"/>
          </p:cNvPicPr>
          <p:nvPr/>
        </p:nvPicPr>
        <p:blipFill>
          <a:blip r:embed="rId3" cstate="print">
            <a:lum bright="70000" contrast="-70000"/>
            <a:extLst>
              <a:ext uri="{28A0092B-C50C-407E-A947-70E740481C1C}">
                <a14:useLocalDpi xmlns:a14="http://schemas.microsoft.com/office/drawing/2010/main" val="0"/>
              </a:ext>
            </a:extLst>
          </a:blip>
          <a:srcRect/>
          <a:stretch>
            <a:fillRect/>
          </a:stretch>
        </p:blipFill>
        <p:spPr bwMode="auto">
          <a:xfrm>
            <a:off x="1" y="1682124"/>
            <a:ext cx="9143999" cy="515719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 name="Diagram 2"/>
          <p:cNvGraphicFramePr/>
          <p:nvPr>
            <p:extLst>
              <p:ext uri="{D42A27DB-BD31-4B8C-83A1-F6EECF244321}">
                <p14:modId xmlns:p14="http://schemas.microsoft.com/office/powerpoint/2010/main" val="3077891673"/>
              </p:ext>
            </p:extLst>
          </p:nvPr>
        </p:nvGraphicFramePr>
        <p:xfrm>
          <a:off x="1" y="1682123"/>
          <a:ext cx="6084167" cy="515719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 name="Oval Callout 3"/>
          <p:cNvSpPr/>
          <p:nvPr/>
        </p:nvSpPr>
        <p:spPr bwMode="auto">
          <a:xfrm>
            <a:off x="5940152" y="1898148"/>
            <a:ext cx="3096344" cy="2610972"/>
          </a:xfrm>
          <a:prstGeom prst="wedgeEllipseCallout">
            <a:avLst>
              <a:gd name="adj1" fmla="val -51305"/>
              <a:gd name="adj2" fmla="val 78881"/>
            </a:avLst>
          </a:prstGeom>
          <a:noFill/>
          <a:ln w="25400" cap="flat" cmpd="sng" algn="ctr">
            <a:solidFill>
              <a:srgbClr val="FFBF0F"/>
            </a:solidFill>
            <a:prstDash val="solid"/>
            <a:round/>
            <a:headEnd type="none" w="sm" len="sm"/>
            <a:tailEnd type="none" w="med" len="med"/>
          </a:ln>
          <a:effectLst/>
        </p:spPr>
        <p:txBody>
          <a:bodyPr vert="horz" wrap="square" lIns="91440" tIns="45720" rIns="91440" bIns="45720" numCol="1" rtlCol="0" anchor="t" anchorCtr="0" compatLnSpc="1">
            <a:prstTxWarp prst="textNoShape">
              <a:avLst/>
            </a:prstTxWarp>
          </a:bodyPr>
          <a:lstStyle/>
          <a:p>
            <a:pPr algn="ctr"/>
            <a:r>
              <a:rPr lang="en-US" sz="1400" dirty="0">
                <a:solidFill>
                  <a:srgbClr val="01415B"/>
                </a:solidFill>
                <a:latin typeface="Arial" pitchFamily="34" charset="0"/>
                <a:cs typeface="Arial" pitchFamily="34" charset="0"/>
              </a:rPr>
              <a:t>Finance is structured according to client’s needs </a:t>
            </a:r>
            <a:r>
              <a:rPr lang="en-US" sz="1400" dirty="0" smtClean="0">
                <a:solidFill>
                  <a:srgbClr val="01415B"/>
                </a:solidFill>
                <a:latin typeface="Arial" pitchFamily="34" charset="0"/>
                <a:cs typeface="Arial" pitchFamily="34" charset="0"/>
              </a:rPr>
              <a:t>and cash flow requirements – this can </a:t>
            </a:r>
            <a:r>
              <a:rPr lang="en-US" sz="1400" dirty="0">
                <a:solidFill>
                  <a:srgbClr val="01415B"/>
                </a:solidFill>
                <a:latin typeface="Arial" pitchFamily="34" charset="0"/>
                <a:cs typeface="Arial" pitchFamily="34" charset="0"/>
              </a:rPr>
              <a:t>include moratoria on repayments to enable business </a:t>
            </a:r>
            <a:r>
              <a:rPr lang="en-US" sz="1400" dirty="0" smtClean="0">
                <a:solidFill>
                  <a:srgbClr val="01415B"/>
                </a:solidFill>
                <a:latin typeface="Arial" pitchFamily="34" charset="0"/>
                <a:cs typeface="Arial" pitchFamily="34" charset="0"/>
              </a:rPr>
              <a:t>growth.</a:t>
            </a:r>
            <a:endParaRPr lang="en-US" sz="1400" dirty="0">
              <a:solidFill>
                <a:srgbClr val="01415B"/>
              </a:solidFill>
              <a:latin typeface="Arial" pitchFamily="34" charset="0"/>
              <a:cs typeface="Arial" pitchFamily="34" charset="0"/>
            </a:endParaRPr>
          </a:p>
          <a:p>
            <a:pPr algn="ctr"/>
            <a:r>
              <a:rPr lang="en-US" sz="1400" dirty="0">
                <a:solidFill>
                  <a:srgbClr val="01415B"/>
                </a:solidFill>
                <a:latin typeface="Arial" pitchFamily="34" charset="0"/>
                <a:cs typeface="Arial" pitchFamily="34" charset="0"/>
              </a:rPr>
              <a:t>Minimum funding amount of </a:t>
            </a:r>
            <a:r>
              <a:rPr lang="en-US" sz="1400" dirty="0" smtClean="0">
                <a:solidFill>
                  <a:srgbClr val="01415B"/>
                </a:solidFill>
                <a:latin typeface="Arial" pitchFamily="34" charset="0"/>
                <a:cs typeface="Arial" pitchFamily="34" charset="0"/>
              </a:rPr>
              <a:t>R1 </a:t>
            </a:r>
            <a:r>
              <a:rPr lang="en-US" sz="1400" dirty="0">
                <a:solidFill>
                  <a:srgbClr val="01415B"/>
                </a:solidFill>
                <a:latin typeface="Arial" pitchFamily="34" charset="0"/>
                <a:cs typeface="Arial" pitchFamily="34" charset="0"/>
              </a:rPr>
              <a:t>million</a:t>
            </a:r>
          </a:p>
          <a:p>
            <a:pPr marL="0" marR="0" indent="0" algn="l"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20802972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r>
              <a:rPr lang="en-GB" sz="3600" dirty="0" smtClean="0"/>
              <a:t>Funding Process</a:t>
            </a:r>
          </a:p>
        </p:txBody>
      </p:sp>
      <p:sp>
        <p:nvSpPr>
          <p:cNvPr id="4" name="Rectangle 3"/>
          <p:cNvSpPr/>
          <p:nvPr/>
        </p:nvSpPr>
        <p:spPr bwMode="auto">
          <a:xfrm>
            <a:off x="71406" y="2527603"/>
            <a:ext cx="2786082" cy="1000132"/>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Applications from existing/prospective businesses</a:t>
            </a:r>
          </a:p>
        </p:txBody>
      </p:sp>
      <p:sp>
        <p:nvSpPr>
          <p:cNvPr id="5" name="Rectangle 4"/>
          <p:cNvSpPr/>
          <p:nvPr/>
        </p:nvSpPr>
        <p:spPr bwMode="auto">
          <a:xfrm>
            <a:off x="71406" y="3742049"/>
            <a:ext cx="2786082" cy="1000132"/>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Proactive identification and development of </a:t>
            </a:r>
            <a:r>
              <a:rPr lang="en-GB" sz="1600" b="1" dirty="0" smtClean="0">
                <a:solidFill>
                  <a:srgbClr val="01415B"/>
                </a:solidFill>
                <a:latin typeface="+mj-lt"/>
                <a:cs typeface="Arial" pitchFamily="34" charset="0"/>
              </a:rPr>
              <a:t>projects</a:t>
            </a:r>
            <a:endParaRPr lang="en-GB" sz="1600" b="1" dirty="0">
              <a:solidFill>
                <a:srgbClr val="01415B"/>
              </a:solidFill>
              <a:latin typeface="+mj-lt"/>
              <a:cs typeface="Arial" pitchFamily="34" charset="0"/>
            </a:endParaRPr>
          </a:p>
        </p:txBody>
      </p:sp>
      <p:sp>
        <p:nvSpPr>
          <p:cNvPr id="8" name="Pentagon 7"/>
          <p:cNvSpPr/>
          <p:nvPr/>
        </p:nvSpPr>
        <p:spPr bwMode="auto">
          <a:xfrm rot="5400000">
            <a:off x="1107257" y="692286"/>
            <a:ext cx="714380" cy="2786082"/>
          </a:xfrm>
          <a:prstGeom prst="homePlate">
            <a:avLst>
              <a:gd name="adj" fmla="val 21905"/>
            </a:avLst>
          </a:prstGeom>
          <a:solidFill>
            <a:srgbClr val="01415B"/>
          </a:solidFill>
          <a:ln>
            <a:headEnd type="none" w="sm" len="sm"/>
            <a:tailEnd type="none" w="med" len="med"/>
          </a:ln>
        </p:spPr>
        <p:style>
          <a:lnRef idx="0">
            <a:schemeClr val="accent6"/>
          </a:lnRef>
          <a:fillRef idx="3">
            <a:schemeClr val="accent6"/>
          </a:fillRef>
          <a:effectRef idx="3">
            <a:schemeClr val="accent6"/>
          </a:effectRef>
          <a:fontRef idx="minor">
            <a:schemeClr val="lt1"/>
          </a:fontRef>
        </p:style>
        <p:txBody>
          <a:bodyPr vert="vert270" anchor="ctr"/>
          <a:lstStyle/>
          <a:p>
            <a:pPr algn="ctr">
              <a:defRPr/>
            </a:pPr>
            <a:r>
              <a:rPr lang="en-GB" sz="1800" b="1" dirty="0">
                <a:latin typeface="+mj-lt"/>
              </a:rPr>
              <a:t>Pipeline</a:t>
            </a:r>
          </a:p>
        </p:txBody>
      </p:sp>
      <p:sp>
        <p:nvSpPr>
          <p:cNvPr id="9" name="Pentagon 8"/>
          <p:cNvSpPr/>
          <p:nvPr/>
        </p:nvSpPr>
        <p:spPr bwMode="auto">
          <a:xfrm rot="5400000">
            <a:off x="4214810" y="692285"/>
            <a:ext cx="714380" cy="2786082"/>
          </a:xfrm>
          <a:prstGeom prst="homePlate">
            <a:avLst>
              <a:gd name="adj" fmla="val 21905"/>
            </a:avLst>
          </a:prstGeom>
          <a:solidFill>
            <a:srgbClr val="01415B"/>
          </a:solidFill>
          <a:ln>
            <a:headEnd type="none" w="sm" len="sm"/>
            <a:tailEnd type="none" w="med" len="med"/>
          </a:ln>
        </p:spPr>
        <p:style>
          <a:lnRef idx="0">
            <a:schemeClr val="accent6"/>
          </a:lnRef>
          <a:fillRef idx="3">
            <a:schemeClr val="accent6"/>
          </a:fillRef>
          <a:effectRef idx="3">
            <a:schemeClr val="accent6"/>
          </a:effectRef>
          <a:fontRef idx="minor">
            <a:schemeClr val="lt1"/>
          </a:fontRef>
        </p:style>
        <p:txBody>
          <a:bodyPr vert="vert270" anchor="ctr"/>
          <a:lstStyle/>
          <a:p>
            <a:pPr algn="ctr">
              <a:defRPr/>
            </a:pPr>
            <a:r>
              <a:rPr lang="en-GB" sz="1800" b="1" dirty="0">
                <a:latin typeface="+mj-lt"/>
              </a:rPr>
              <a:t>Assessment and decision</a:t>
            </a:r>
          </a:p>
        </p:txBody>
      </p:sp>
      <p:sp>
        <p:nvSpPr>
          <p:cNvPr id="10" name="Rectangle 9"/>
          <p:cNvSpPr/>
          <p:nvPr/>
        </p:nvSpPr>
        <p:spPr bwMode="auto">
          <a:xfrm>
            <a:off x="3178959" y="2527602"/>
            <a:ext cx="2786082" cy="2357454"/>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Detailed </a:t>
            </a:r>
            <a:r>
              <a:rPr lang="en-GB" sz="1600" b="1" dirty="0" smtClean="0">
                <a:solidFill>
                  <a:srgbClr val="01415B"/>
                </a:solidFill>
                <a:latin typeface="+mj-lt"/>
                <a:cs typeface="Arial" pitchFamily="34" charset="0"/>
              </a:rPr>
              <a:t>due-diligence/feasibility study </a:t>
            </a:r>
            <a:r>
              <a:rPr lang="en-GB" sz="1600" b="1" dirty="0">
                <a:solidFill>
                  <a:srgbClr val="01415B"/>
                </a:solidFill>
                <a:latin typeface="+mj-lt"/>
                <a:cs typeface="Arial" pitchFamily="34" charset="0"/>
              </a:rPr>
              <a:t>assessing development impact and sustainability of opportunities:</a:t>
            </a:r>
          </a:p>
          <a:p>
            <a:pPr marL="177800" indent="-177800">
              <a:buFont typeface="Arial" pitchFamily="34" charset="0"/>
              <a:buChar char="•"/>
              <a:defRPr/>
            </a:pPr>
            <a:r>
              <a:rPr lang="en-GB" sz="1400" b="1" dirty="0">
                <a:solidFill>
                  <a:srgbClr val="01415B"/>
                </a:solidFill>
                <a:latin typeface="+mj-lt"/>
                <a:cs typeface="Arial" pitchFamily="34" charset="0"/>
              </a:rPr>
              <a:t>Development outcomes</a:t>
            </a:r>
          </a:p>
          <a:p>
            <a:pPr marL="177800" indent="-177800">
              <a:buFont typeface="Arial" pitchFamily="34" charset="0"/>
              <a:buChar char="•"/>
              <a:defRPr/>
            </a:pPr>
            <a:r>
              <a:rPr lang="en-GB" sz="1400" b="1" dirty="0">
                <a:solidFill>
                  <a:srgbClr val="01415B"/>
                </a:solidFill>
                <a:latin typeface="+mj-lt"/>
                <a:cs typeface="Arial" pitchFamily="34" charset="0"/>
              </a:rPr>
              <a:t>Market for products/services</a:t>
            </a:r>
          </a:p>
          <a:p>
            <a:pPr marL="177800" indent="-177800">
              <a:buFont typeface="Arial" pitchFamily="34" charset="0"/>
              <a:buChar char="•"/>
              <a:defRPr/>
            </a:pPr>
            <a:r>
              <a:rPr lang="en-GB" sz="1400" b="1" dirty="0">
                <a:solidFill>
                  <a:srgbClr val="01415B"/>
                </a:solidFill>
                <a:latin typeface="+mj-lt"/>
                <a:cs typeface="Arial" pitchFamily="34" charset="0"/>
              </a:rPr>
              <a:t>Technical viability and competitiveness</a:t>
            </a:r>
          </a:p>
          <a:p>
            <a:pPr marL="177800" indent="-177800">
              <a:buFont typeface="Arial" pitchFamily="34" charset="0"/>
              <a:buChar char="•"/>
              <a:defRPr/>
            </a:pPr>
            <a:r>
              <a:rPr lang="en-GB" sz="1400" b="1" dirty="0">
                <a:solidFill>
                  <a:srgbClr val="01415B"/>
                </a:solidFill>
                <a:latin typeface="+mj-lt"/>
                <a:cs typeface="Arial" pitchFamily="34" charset="0"/>
              </a:rPr>
              <a:t>Financial viability</a:t>
            </a:r>
          </a:p>
          <a:p>
            <a:pPr marL="177800" indent="-177800">
              <a:buFont typeface="Arial" pitchFamily="34" charset="0"/>
              <a:buChar char="•"/>
              <a:defRPr/>
            </a:pPr>
            <a:r>
              <a:rPr lang="en-GB" sz="1400" b="1" dirty="0">
                <a:solidFill>
                  <a:srgbClr val="01415B"/>
                </a:solidFill>
                <a:latin typeface="+mj-lt"/>
                <a:cs typeface="Arial" pitchFamily="34" charset="0"/>
              </a:rPr>
              <a:t>Management</a:t>
            </a:r>
          </a:p>
        </p:txBody>
      </p:sp>
      <p:sp>
        <p:nvSpPr>
          <p:cNvPr id="11" name="Pentagon 10"/>
          <p:cNvSpPr/>
          <p:nvPr/>
        </p:nvSpPr>
        <p:spPr bwMode="auto">
          <a:xfrm rot="5400000">
            <a:off x="7322363" y="692285"/>
            <a:ext cx="714380" cy="2786082"/>
          </a:xfrm>
          <a:prstGeom prst="homePlate">
            <a:avLst>
              <a:gd name="adj" fmla="val 21905"/>
            </a:avLst>
          </a:prstGeom>
          <a:solidFill>
            <a:srgbClr val="01415B"/>
          </a:solidFill>
          <a:ln>
            <a:headEnd type="none" w="sm" len="sm"/>
            <a:tailEnd type="none" w="med" len="med"/>
          </a:ln>
        </p:spPr>
        <p:style>
          <a:lnRef idx="0">
            <a:schemeClr val="accent6"/>
          </a:lnRef>
          <a:fillRef idx="3">
            <a:schemeClr val="accent6"/>
          </a:fillRef>
          <a:effectRef idx="3">
            <a:schemeClr val="accent6"/>
          </a:effectRef>
          <a:fontRef idx="minor">
            <a:schemeClr val="lt1"/>
          </a:fontRef>
        </p:style>
        <p:txBody>
          <a:bodyPr vert="vert270" anchor="ctr"/>
          <a:lstStyle/>
          <a:p>
            <a:pPr algn="ctr">
              <a:defRPr/>
            </a:pPr>
            <a:r>
              <a:rPr lang="en-GB" sz="1800" b="1" dirty="0">
                <a:latin typeface="+mj-lt"/>
              </a:rPr>
              <a:t>Monitoring</a:t>
            </a:r>
          </a:p>
        </p:txBody>
      </p:sp>
      <p:sp>
        <p:nvSpPr>
          <p:cNvPr id="13" name="Isosceles Triangle 12"/>
          <p:cNvSpPr/>
          <p:nvPr/>
        </p:nvSpPr>
        <p:spPr bwMode="auto">
          <a:xfrm rot="5400000">
            <a:off x="1857376" y="3598862"/>
            <a:ext cx="2286000" cy="142875"/>
          </a:xfrm>
          <a:prstGeom prst="triangle">
            <a:avLst/>
          </a:prstGeom>
          <a:solidFill>
            <a:srgbClr val="D8D8D7"/>
          </a:solidFill>
          <a:ln w="12700">
            <a:solidFill>
              <a:srgbClr val="C3261F"/>
            </a:solidFill>
            <a:headEnd type="none" w="sm" len="sm"/>
            <a:tailEnd type="none" w="med" len="med"/>
          </a:ln>
        </p:spPr>
        <p:style>
          <a:lnRef idx="1">
            <a:schemeClr val="accent2"/>
          </a:lnRef>
          <a:fillRef idx="3">
            <a:schemeClr val="accent2"/>
          </a:fillRef>
          <a:effectRef idx="2">
            <a:schemeClr val="accent2"/>
          </a:effectRef>
          <a:fontRef idx="minor">
            <a:schemeClr val="lt1"/>
          </a:fontRef>
        </p:style>
        <p:txBody>
          <a:bodyPr/>
          <a:lstStyle/>
          <a:p>
            <a:pPr>
              <a:defRPr/>
            </a:pPr>
            <a:endParaRPr lang="en-GB" sz="2800" dirty="0">
              <a:solidFill>
                <a:schemeClr val="tx1"/>
              </a:solidFill>
              <a:latin typeface="+mj-lt"/>
              <a:cs typeface="Arial" pitchFamily="34" charset="0"/>
            </a:endParaRPr>
          </a:p>
        </p:txBody>
      </p:sp>
      <p:sp>
        <p:nvSpPr>
          <p:cNvPr id="14" name="Rectangle 13"/>
          <p:cNvSpPr/>
          <p:nvPr/>
        </p:nvSpPr>
        <p:spPr bwMode="auto">
          <a:xfrm>
            <a:off x="3178959" y="5121441"/>
            <a:ext cx="2786082" cy="714380"/>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Structuring of funding depending on client’s needs</a:t>
            </a:r>
            <a:endParaRPr lang="en-GB" sz="1400" b="1" dirty="0">
              <a:solidFill>
                <a:srgbClr val="01415B"/>
              </a:solidFill>
              <a:latin typeface="+mj-lt"/>
              <a:cs typeface="Arial" pitchFamily="34" charset="0"/>
            </a:endParaRPr>
          </a:p>
        </p:txBody>
      </p:sp>
      <p:sp>
        <p:nvSpPr>
          <p:cNvPr id="15" name="Rectangle 14"/>
          <p:cNvSpPr/>
          <p:nvPr/>
        </p:nvSpPr>
        <p:spPr bwMode="auto">
          <a:xfrm>
            <a:off x="3178959" y="6072206"/>
            <a:ext cx="2786082" cy="714380"/>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Approval of viable transactions at appropriate committee</a:t>
            </a:r>
            <a:endParaRPr lang="en-GB" sz="1400" b="1" dirty="0">
              <a:solidFill>
                <a:srgbClr val="01415B"/>
              </a:solidFill>
              <a:latin typeface="+mj-lt"/>
              <a:cs typeface="Arial" pitchFamily="34" charset="0"/>
            </a:endParaRPr>
          </a:p>
        </p:txBody>
      </p:sp>
      <p:sp>
        <p:nvSpPr>
          <p:cNvPr id="16" name="Isosceles Triangle 15"/>
          <p:cNvSpPr/>
          <p:nvPr/>
        </p:nvSpPr>
        <p:spPr bwMode="auto">
          <a:xfrm rot="10800000">
            <a:off x="3429000" y="4914900"/>
            <a:ext cx="2286000" cy="142875"/>
          </a:xfrm>
          <a:prstGeom prst="triangle">
            <a:avLst/>
          </a:prstGeom>
          <a:solidFill>
            <a:srgbClr val="EAEAEB"/>
          </a:solidFill>
          <a:ln w="12700">
            <a:solidFill>
              <a:srgbClr val="C3261F"/>
            </a:solidFill>
            <a:headEnd type="none" w="sm" len="sm"/>
            <a:tailEnd type="none" w="med" len="med"/>
          </a:ln>
        </p:spPr>
        <p:style>
          <a:lnRef idx="1">
            <a:schemeClr val="accent2"/>
          </a:lnRef>
          <a:fillRef idx="3">
            <a:schemeClr val="accent2"/>
          </a:fillRef>
          <a:effectRef idx="2">
            <a:schemeClr val="accent2"/>
          </a:effectRef>
          <a:fontRef idx="minor">
            <a:schemeClr val="lt1"/>
          </a:fontRef>
        </p:style>
        <p:txBody>
          <a:bodyPr/>
          <a:lstStyle/>
          <a:p>
            <a:pPr>
              <a:defRPr/>
            </a:pPr>
            <a:endParaRPr lang="en-GB" sz="2800" dirty="0">
              <a:solidFill>
                <a:schemeClr val="tx1"/>
              </a:solidFill>
              <a:latin typeface="+mj-lt"/>
              <a:cs typeface="Arial" pitchFamily="34" charset="0"/>
            </a:endParaRPr>
          </a:p>
        </p:txBody>
      </p:sp>
      <p:sp>
        <p:nvSpPr>
          <p:cNvPr id="17" name="Isosceles Triangle 16"/>
          <p:cNvSpPr/>
          <p:nvPr/>
        </p:nvSpPr>
        <p:spPr bwMode="auto">
          <a:xfrm rot="10800000">
            <a:off x="3429000" y="5872163"/>
            <a:ext cx="2286000" cy="142875"/>
          </a:xfrm>
          <a:prstGeom prst="triangle">
            <a:avLst/>
          </a:prstGeom>
          <a:solidFill>
            <a:srgbClr val="EAEAEB"/>
          </a:solidFill>
          <a:ln w="12700">
            <a:solidFill>
              <a:srgbClr val="C3261F"/>
            </a:solidFill>
            <a:headEnd type="none" w="sm" len="sm"/>
            <a:tailEnd type="none" w="med" len="med"/>
          </a:ln>
        </p:spPr>
        <p:style>
          <a:lnRef idx="1">
            <a:schemeClr val="accent2"/>
          </a:lnRef>
          <a:fillRef idx="3">
            <a:schemeClr val="accent2"/>
          </a:fillRef>
          <a:effectRef idx="2">
            <a:schemeClr val="accent2"/>
          </a:effectRef>
          <a:fontRef idx="minor">
            <a:schemeClr val="lt1"/>
          </a:fontRef>
        </p:style>
        <p:txBody>
          <a:bodyPr/>
          <a:lstStyle/>
          <a:p>
            <a:pPr>
              <a:defRPr/>
            </a:pPr>
            <a:endParaRPr lang="en-GB" sz="2800" dirty="0">
              <a:solidFill>
                <a:schemeClr val="tx1"/>
              </a:solidFill>
              <a:latin typeface="+mj-lt"/>
              <a:cs typeface="Arial" pitchFamily="34" charset="0"/>
            </a:endParaRPr>
          </a:p>
        </p:txBody>
      </p:sp>
      <p:sp>
        <p:nvSpPr>
          <p:cNvPr id="18" name="Isosceles Triangle 17"/>
          <p:cNvSpPr/>
          <p:nvPr/>
        </p:nvSpPr>
        <p:spPr bwMode="auto">
          <a:xfrm rot="5400000">
            <a:off x="4066382" y="4607719"/>
            <a:ext cx="4071937" cy="142875"/>
          </a:xfrm>
          <a:prstGeom prst="triangle">
            <a:avLst/>
          </a:prstGeom>
          <a:solidFill>
            <a:srgbClr val="D8D8D7"/>
          </a:solidFill>
          <a:ln w="12700">
            <a:solidFill>
              <a:srgbClr val="C3261F"/>
            </a:solidFill>
            <a:headEnd type="none" w="sm" len="sm"/>
            <a:tailEnd type="none" w="med" len="med"/>
          </a:ln>
        </p:spPr>
        <p:style>
          <a:lnRef idx="1">
            <a:schemeClr val="accent2"/>
          </a:lnRef>
          <a:fillRef idx="3">
            <a:schemeClr val="accent2"/>
          </a:fillRef>
          <a:effectRef idx="2">
            <a:schemeClr val="accent2"/>
          </a:effectRef>
          <a:fontRef idx="minor">
            <a:schemeClr val="lt1"/>
          </a:fontRef>
        </p:style>
        <p:txBody>
          <a:bodyPr/>
          <a:lstStyle/>
          <a:p>
            <a:pPr>
              <a:defRPr/>
            </a:pPr>
            <a:endParaRPr lang="en-GB" sz="2800" dirty="0">
              <a:solidFill>
                <a:schemeClr val="tx1"/>
              </a:solidFill>
              <a:latin typeface="+mj-lt"/>
              <a:cs typeface="Arial" pitchFamily="34" charset="0"/>
            </a:endParaRPr>
          </a:p>
        </p:txBody>
      </p:sp>
      <p:sp>
        <p:nvSpPr>
          <p:cNvPr id="19" name="Rectangle 18"/>
          <p:cNvSpPr/>
          <p:nvPr/>
        </p:nvSpPr>
        <p:spPr bwMode="auto">
          <a:xfrm>
            <a:off x="6286512" y="2527602"/>
            <a:ext cx="2786082" cy="901398"/>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Ongoing monitoring of client performance after funding is made available</a:t>
            </a:r>
          </a:p>
        </p:txBody>
      </p:sp>
      <p:sp>
        <p:nvSpPr>
          <p:cNvPr id="20" name="Rectangle 19"/>
          <p:cNvSpPr/>
          <p:nvPr/>
        </p:nvSpPr>
        <p:spPr bwMode="auto">
          <a:xfrm>
            <a:off x="6286512" y="3643314"/>
            <a:ext cx="2786082" cy="1133402"/>
          </a:xfrm>
          <a:prstGeom prst="rect">
            <a:avLst/>
          </a:prstGeom>
          <a:solidFill>
            <a:srgbClr val="EAEAEB"/>
          </a:solidFill>
          <a:ln w="25400">
            <a:solidFill>
              <a:srgbClr val="01415B"/>
            </a:solidFill>
            <a:headEnd type="none" w="sm" len="sm"/>
            <a:tailEnd type="none" w="med" len="med"/>
          </a:ln>
        </p:spPr>
        <p:style>
          <a:lnRef idx="0">
            <a:schemeClr val="accent6"/>
          </a:lnRef>
          <a:fillRef idx="3">
            <a:schemeClr val="accent6"/>
          </a:fillRef>
          <a:effectRef idx="3">
            <a:schemeClr val="accent6"/>
          </a:effectRef>
          <a:fontRef idx="minor">
            <a:schemeClr val="lt1"/>
          </a:fontRef>
        </p:style>
        <p:txBody>
          <a:bodyPr anchor="ctr"/>
          <a:lstStyle/>
          <a:p>
            <a:pPr algn="ctr">
              <a:defRPr/>
            </a:pPr>
            <a:r>
              <a:rPr lang="en-GB" sz="1600" b="1" dirty="0">
                <a:solidFill>
                  <a:srgbClr val="01415B"/>
                </a:solidFill>
                <a:latin typeface="+mj-lt"/>
                <a:cs typeface="Arial" pitchFamily="34" charset="0"/>
              </a:rPr>
              <a:t>Interventions </a:t>
            </a:r>
            <a:r>
              <a:rPr lang="en-GB" sz="1600" b="1" dirty="0" smtClean="0">
                <a:solidFill>
                  <a:srgbClr val="01415B"/>
                </a:solidFill>
                <a:latin typeface="+mj-lt"/>
                <a:cs typeface="Arial" pitchFamily="34" charset="0"/>
              </a:rPr>
              <a:t>in businesses </a:t>
            </a:r>
            <a:r>
              <a:rPr lang="en-GB" sz="1600" b="1" dirty="0">
                <a:solidFill>
                  <a:srgbClr val="01415B"/>
                </a:solidFill>
                <a:latin typeface="+mj-lt"/>
                <a:cs typeface="Arial" pitchFamily="34" charset="0"/>
              </a:rPr>
              <a:t>experiencing difficulties</a:t>
            </a:r>
          </a:p>
          <a:p>
            <a:pPr marL="177800" indent="-177800">
              <a:buFont typeface="Arial" pitchFamily="34" charset="0"/>
              <a:buChar char="•"/>
              <a:defRPr/>
            </a:pPr>
            <a:r>
              <a:rPr lang="en-GB" sz="1400" b="1" dirty="0">
                <a:solidFill>
                  <a:srgbClr val="01415B"/>
                </a:solidFill>
                <a:latin typeface="+mj-lt"/>
                <a:cs typeface="Arial" pitchFamily="34" charset="0"/>
              </a:rPr>
              <a:t>Business support</a:t>
            </a:r>
          </a:p>
          <a:p>
            <a:pPr marL="177800" indent="-177800">
              <a:buFont typeface="Arial" pitchFamily="34" charset="0"/>
              <a:buChar char="•"/>
              <a:defRPr/>
            </a:pPr>
            <a:r>
              <a:rPr lang="en-GB" sz="1400" b="1" dirty="0">
                <a:solidFill>
                  <a:srgbClr val="01415B"/>
                </a:solidFill>
                <a:latin typeface="+mj-lt"/>
                <a:cs typeface="Arial" pitchFamily="34" charset="0"/>
              </a:rPr>
              <a:t>Restructuring of facilities</a:t>
            </a:r>
          </a:p>
          <a:p>
            <a:pPr marL="177800" indent="-177800">
              <a:buFont typeface="Arial" pitchFamily="34" charset="0"/>
              <a:buChar char="•"/>
              <a:defRPr/>
            </a:pPr>
            <a:r>
              <a:rPr lang="en-GB" sz="1400" b="1" dirty="0">
                <a:solidFill>
                  <a:srgbClr val="01415B"/>
                </a:solidFill>
                <a:latin typeface="+mj-lt"/>
                <a:cs typeface="Arial" pitchFamily="34" charset="0"/>
              </a:rPr>
              <a:t>Etc.</a:t>
            </a:r>
          </a:p>
        </p:txBody>
      </p:sp>
      <p:sp>
        <p:nvSpPr>
          <p:cNvPr id="22" name="Up Arrow Callout 21"/>
          <p:cNvSpPr/>
          <p:nvPr/>
        </p:nvSpPr>
        <p:spPr bwMode="auto">
          <a:xfrm>
            <a:off x="71406" y="5157192"/>
            <a:ext cx="2786082" cy="1273016"/>
          </a:xfrm>
          <a:prstGeom prst="upArrowCallout">
            <a:avLst>
              <a:gd name="adj1" fmla="val 25000"/>
              <a:gd name="adj2" fmla="val 19640"/>
              <a:gd name="adj3" fmla="val 25000"/>
              <a:gd name="adj4" fmla="val 64977"/>
            </a:avLst>
          </a:prstGeom>
          <a:solidFill>
            <a:srgbClr val="FFBF0F"/>
          </a:solidFill>
          <a:ln w="12700" cap="flat" cmpd="sng" algn="ctr">
            <a:noFill/>
            <a:prstDash val="solid"/>
            <a:round/>
            <a:headEnd type="none" w="sm" len="sm"/>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numCol="1" rtlCol="0" anchor="t" anchorCtr="0" compatLnSpc="1">
            <a:prstTxWarp prst="textNoShape">
              <a:avLst/>
            </a:prstTxWarp>
            <a:spAutoFit/>
          </a:bodyPr>
          <a:lstStyle/>
          <a:p>
            <a:pPr algn="ctr"/>
            <a:r>
              <a:rPr lang="en-US" sz="1600" b="1" dirty="0" smtClean="0">
                <a:solidFill>
                  <a:srgbClr val="C3261F"/>
                </a:solidFill>
                <a:latin typeface="+mj-lt"/>
              </a:rPr>
              <a:t>More emphasis being placed on early stage involvement and development of projects</a:t>
            </a:r>
          </a:p>
        </p:txBody>
      </p:sp>
    </p:spTree>
    <p:extLst>
      <p:ext uri="{BB962C8B-B14F-4D97-AF65-F5344CB8AC3E}">
        <p14:creationId xmlns:p14="http://schemas.microsoft.com/office/powerpoint/2010/main" val="757648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IDC Major Schemes</a:t>
            </a:r>
            <a:endParaRPr lang="en-US" sz="3600" dirty="0"/>
          </a:p>
        </p:txBody>
      </p:sp>
      <p:pic>
        <p:nvPicPr>
          <p:cNvPr id="2052" name="Picture 4" descr="C:\Users\lungilet\Documents\Documents\Metals\Presentations\Photos\_1118511.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 b="23881"/>
          <a:stretch/>
        </p:blipFill>
        <p:spPr bwMode="auto">
          <a:xfrm>
            <a:off x="5198" y="1653755"/>
            <a:ext cx="9144000" cy="52202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Diagram 7"/>
          <p:cNvGraphicFramePr/>
          <p:nvPr>
            <p:extLst>
              <p:ext uri="{D42A27DB-BD31-4B8C-83A1-F6EECF244321}">
                <p14:modId xmlns:p14="http://schemas.microsoft.com/office/powerpoint/2010/main" val="1001805833"/>
              </p:ext>
            </p:extLst>
          </p:nvPr>
        </p:nvGraphicFramePr>
        <p:xfrm>
          <a:off x="-1" y="1628800"/>
          <a:ext cx="9143999"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846049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IDC Major Schemes</a:t>
            </a:r>
            <a:endParaRPr lang="en-US" sz="3600" dirty="0"/>
          </a:p>
        </p:txBody>
      </p:sp>
      <p:pic>
        <p:nvPicPr>
          <p:cNvPr id="2052" name="Picture 4" descr="C:\Users\lungilet\Documents\Documents\Metals\Presentations\Photos\_1118511.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 b="23881"/>
          <a:stretch/>
        </p:blipFill>
        <p:spPr bwMode="auto">
          <a:xfrm>
            <a:off x="5198" y="1653755"/>
            <a:ext cx="9144000" cy="52202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Diagram 7"/>
          <p:cNvGraphicFramePr/>
          <p:nvPr>
            <p:extLst>
              <p:ext uri="{D42A27DB-BD31-4B8C-83A1-F6EECF244321}">
                <p14:modId xmlns:p14="http://schemas.microsoft.com/office/powerpoint/2010/main" val="2673519564"/>
              </p:ext>
            </p:extLst>
          </p:nvPr>
        </p:nvGraphicFramePr>
        <p:xfrm>
          <a:off x="-1" y="1628800"/>
          <a:ext cx="9143999"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2136680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z="3600" dirty="0" smtClean="0"/>
              <a:t>IDC Major Schemes</a:t>
            </a:r>
            <a:endParaRPr lang="en-US" sz="3600" dirty="0"/>
          </a:p>
        </p:txBody>
      </p:sp>
      <p:pic>
        <p:nvPicPr>
          <p:cNvPr id="2052" name="Picture 4" descr="C:\Users\lungilet\Documents\Documents\Metals\Presentations\Photos\_1118511.jpg"/>
          <p:cNvPicPr>
            <a:picLocks noChangeAspect="1" noChangeArrowheads="1"/>
          </p:cNvPicPr>
          <p:nvPr/>
        </p:nvPicPr>
        <p:blipFill rotWithShape="1">
          <a:blip r:embed="rId2" cstate="print">
            <a:lum bright="70000" contrast="-70000"/>
            <a:extLst>
              <a:ext uri="{28A0092B-C50C-407E-A947-70E740481C1C}">
                <a14:useLocalDpi xmlns:a14="http://schemas.microsoft.com/office/drawing/2010/main" val="0"/>
              </a:ext>
            </a:extLst>
          </a:blip>
          <a:srcRect t="-1" b="23881"/>
          <a:stretch/>
        </p:blipFill>
        <p:spPr bwMode="auto">
          <a:xfrm>
            <a:off x="5198" y="1653755"/>
            <a:ext cx="9144000" cy="522026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8" name="Diagram 7"/>
          <p:cNvGraphicFramePr/>
          <p:nvPr>
            <p:extLst>
              <p:ext uri="{D42A27DB-BD31-4B8C-83A1-F6EECF244321}">
                <p14:modId xmlns:p14="http://schemas.microsoft.com/office/powerpoint/2010/main" val="2473815433"/>
              </p:ext>
            </p:extLst>
          </p:nvPr>
        </p:nvGraphicFramePr>
        <p:xfrm>
          <a:off x="-1" y="1628800"/>
          <a:ext cx="9143999" cy="51125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06896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p:txBody>
          <a:bodyPr/>
          <a:lstStyle/>
          <a:p>
            <a:r>
              <a:rPr lang="en-ZA" sz="3600" dirty="0" smtClean="0"/>
              <a:t>Questions?</a:t>
            </a:r>
          </a:p>
        </p:txBody>
      </p:sp>
      <p:grpSp>
        <p:nvGrpSpPr>
          <p:cNvPr id="1025027" name="Group 3"/>
          <p:cNvGrpSpPr>
            <a:grpSpLocks/>
          </p:cNvGrpSpPr>
          <p:nvPr/>
        </p:nvGrpSpPr>
        <p:grpSpPr bwMode="auto">
          <a:xfrm>
            <a:off x="0" y="4508500"/>
            <a:ext cx="9144000" cy="2008188"/>
            <a:chOff x="0" y="2840"/>
            <a:chExt cx="5317" cy="1265"/>
          </a:xfrm>
        </p:grpSpPr>
        <p:pic>
          <p:nvPicPr>
            <p:cNvPr id="14344" name="Picture 4" descr="atfg 00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2840"/>
              <a:ext cx="1639" cy="1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4345" name="Group 5"/>
            <p:cNvGrpSpPr>
              <a:grpSpLocks/>
            </p:cNvGrpSpPr>
            <p:nvPr/>
          </p:nvGrpSpPr>
          <p:grpSpPr bwMode="auto">
            <a:xfrm>
              <a:off x="1285" y="2840"/>
              <a:ext cx="4032" cy="1248"/>
              <a:chOff x="1392" y="2976"/>
              <a:chExt cx="4368" cy="1248"/>
            </a:xfrm>
          </p:grpSpPr>
          <p:grpSp>
            <p:nvGrpSpPr>
              <p:cNvPr id="14346" name="Group 6"/>
              <p:cNvGrpSpPr>
                <a:grpSpLocks/>
              </p:cNvGrpSpPr>
              <p:nvPr/>
            </p:nvGrpSpPr>
            <p:grpSpPr bwMode="auto">
              <a:xfrm>
                <a:off x="2736" y="2976"/>
                <a:ext cx="3024" cy="1248"/>
                <a:chOff x="2736" y="2976"/>
                <a:chExt cx="3024" cy="1248"/>
              </a:xfrm>
            </p:grpSpPr>
            <p:pic>
              <p:nvPicPr>
                <p:cNvPr id="14348"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36" y="2992"/>
                  <a:ext cx="1584" cy="1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8" descr="bst 0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272" y="2976"/>
                  <a:ext cx="1488"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347" name="Picture 9" descr="atfg 00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92" y="2976"/>
                <a:ext cx="1344" cy="1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nvGrpSpPr>
          <p:cNvPr id="1025034" name="Group 10"/>
          <p:cNvGrpSpPr>
            <a:grpSpLocks/>
          </p:cNvGrpSpPr>
          <p:nvPr/>
        </p:nvGrpSpPr>
        <p:grpSpPr bwMode="auto">
          <a:xfrm>
            <a:off x="0" y="1773239"/>
            <a:ext cx="9144000" cy="2447925"/>
            <a:chOff x="0" y="1117"/>
            <a:chExt cx="5760" cy="1542"/>
          </a:xfrm>
        </p:grpSpPr>
        <p:pic>
          <p:nvPicPr>
            <p:cNvPr id="14341" name="Picture 11" descr="HSV-1 Joint Venture, a large, experimental, high-speed military catamaran.">
              <a:hlinkClick r:id="rId6" tooltip="HSV-1 Joint Venture, a large, experimental, high-speed military catamaran."/>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1117"/>
              <a:ext cx="1951" cy="1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2" descr="The Oceanis 473 monohull"/>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73" y="1117"/>
              <a:ext cx="2450" cy="1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3" name="Picture 13" descr="Airbus Military-A400M"/>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422" y="1117"/>
              <a:ext cx="1338" cy="1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810848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25034"/>
                                        </p:tgtEl>
                                        <p:attrNameLst>
                                          <p:attrName>style.visibility</p:attrName>
                                        </p:attrNameLst>
                                      </p:cBhvr>
                                      <p:to>
                                        <p:strVal val="visible"/>
                                      </p:to>
                                    </p:set>
                                    <p:animEffect transition="in" filter="blinds(horizontal)">
                                      <p:cBhvr>
                                        <p:cTn id="7" dur="500"/>
                                        <p:tgtEl>
                                          <p:spTgt spid="10250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25027"/>
                                        </p:tgtEl>
                                        <p:attrNameLst>
                                          <p:attrName>style.visibility</p:attrName>
                                        </p:attrNameLst>
                                      </p:cBhvr>
                                      <p:to>
                                        <p:strVal val="visible"/>
                                      </p:to>
                                    </p:set>
                                    <p:animEffect transition="in" filter="blinds(horizontal)">
                                      <p:cBhvr>
                                        <p:cTn id="12" dur="500"/>
                                        <p:tgtEl>
                                          <p:spTgt spid="10250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p:cNvSpPr txBox="1">
            <a:spLocks/>
          </p:cNvSpPr>
          <p:nvPr/>
        </p:nvSpPr>
        <p:spPr bwMode="auto">
          <a:xfrm>
            <a:off x="1566903" y="260648"/>
            <a:ext cx="4683125" cy="1066800"/>
          </a:xfrm>
          <a:prstGeom prst="rect">
            <a:avLst/>
          </a:prstGeom>
          <a:noFill/>
          <a:ln w="9525" algn="ctr">
            <a:noFill/>
            <a:miter lim="800000"/>
            <a:headEnd/>
            <a:tailEnd/>
          </a:ln>
        </p:spPr>
        <p:txBody>
          <a:bodyPr vert="horz" wrap="none" lIns="91440" tIns="45720" rIns="91440" bIns="45720" numCol="1" anchor="ctr" anchorCtr="0" compatLnSpc="1">
            <a:prstTxWarp prst="textNoShape">
              <a:avLst/>
            </a:prstTxWarp>
          </a:bodyPr>
          <a:lstStyle>
            <a:lvl1pPr algn="l" rtl="0" eaLnBrk="0" fontAlgn="base" hangingPunct="0">
              <a:lnSpc>
                <a:spcPct val="85000"/>
              </a:lnSpc>
              <a:spcBef>
                <a:spcPct val="0"/>
              </a:spcBef>
              <a:spcAft>
                <a:spcPct val="0"/>
              </a:spcAft>
              <a:defRPr sz="2200" b="1">
                <a:solidFill>
                  <a:srgbClr val="005780"/>
                </a:solidFill>
                <a:latin typeface="+mj-lt"/>
                <a:ea typeface="+mj-ea"/>
                <a:cs typeface="+mj-cs"/>
              </a:defRPr>
            </a:lvl1pPr>
            <a:lvl2pPr algn="l" rtl="0" eaLnBrk="0" fontAlgn="base" hangingPunct="0">
              <a:lnSpc>
                <a:spcPct val="85000"/>
              </a:lnSpc>
              <a:spcBef>
                <a:spcPct val="0"/>
              </a:spcBef>
              <a:spcAft>
                <a:spcPct val="0"/>
              </a:spcAft>
              <a:defRPr sz="2200" b="1">
                <a:solidFill>
                  <a:srgbClr val="005780"/>
                </a:solidFill>
                <a:latin typeface="Arial Narrow" pitchFamily="34" charset="0"/>
              </a:defRPr>
            </a:lvl2pPr>
            <a:lvl3pPr algn="l" rtl="0" eaLnBrk="0" fontAlgn="base" hangingPunct="0">
              <a:lnSpc>
                <a:spcPct val="85000"/>
              </a:lnSpc>
              <a:spcBef>
                <a:spcPct val="0"/>
              </a:spcBef>
              <a:spcAft>
                <a:spcPct val="0"/>
              </a:spcAft>
              <a:defRPr sz="2200" b="1">
                <a:solidFill>
                  <a:srgbClr val="005780"/>
                </a:solidFill>
                <a:latin typeface="Arial Narrow" pitchFamily="34" charset="0"/>
              </a:defRPr>
            </a:lvl3pPr>
            <a:lvl4pPr algn="l" rtl="0" eaLnBrk="0" fontAlgn="base" hangingPunct="0">
              <a:lnSpc>
                <a:spcPct val="85000"/>
              </a:lnSpc>
              <a:spcBef>
                <a:spcPct val="0"/>
              </a:spcBef>
              <a:spcAft>
                <a:spcPct val="0"/>
              </a:spcAft>
              <a:defRPr sz="2200" b="1">
                <a:solidFill>
                  <a:srgbClr val="005780"/>
                </a:solidFill>
                <a:latin typeface="Arial Narrow" pitchFamily="34" charset="0"/>
              </a:defRPr>
            </a:lvl4pPr>
            <a:lvl5pPr algn="l" rtl="0" eaLnBrk="0" fontAlgn="base" hangingPunct="0">
              <a:lnSpc>
                <a:spcPct val="85000"/>
              </a:lnSpc>
              <a:spcBef>
                <a:spcPct val="0"/>
              </a:spcBef>
              <a:spcAft>
                <a:spcPct val="0"/>
              </a:spcAft>
              <a:defRPr sz="2200" b="1">
                <a:solidFill>
                  <a:srgbClr val="005780"/>
                </a:solidFill>
                <a:latin typeface="Arial Narrow" pitchFamily="34" charset="0"/>
              </a:defRPr>
            </a:lvl5pPr>
            <a:lvl6pPr marL="457200" algn="l" rtl="0" eaLnBrk="0" fontAlgn="base" hangingPunct="0">
              <a:lnSpc>
                <a:spcPct val="85000"/>
              </a:lnSpc>
              <a:spcBef>
                <a:spcPct val="0"/>
              </a:spcBef>
              <a:spcAft>
                <a:spcPct val="0"/>
              </a:spcAft>
              <a:defRPr sz="2600" b="1">
                <a:solidFill>
                  <a:schemeClr val="bg1"/>
                </a:solidFill>
                <a:latin typeface="Arial Narrow" pitchFamily="34" charset="0"/>
              </a:defRPr>
            </a:lvl6pPr>
            <a:lvl7pPr marL="914400" algn="l" rtl="0" eaLnBrk="0" fontAlgn="base" hangingPunct="0">
              <a:lnSpc>
                <a:spcPct val="85000"/>
              </a:lnSpc>
              <a:spcBef>
                <a:spcPct val="0"/>
              </a:spcBef>
              <a:spcAft>
                <a:spcPct val="0"/>
              </a:spcAft>
              <a:defRPr sz="2600" b="1">
                <a:solidFill>
                  <a:schemeClr val="bg1"/>
                </a:solidFill>
                <a:latin typeface="Arial Narrow" pitchFamily="34" charset="0"/>
              </a:defRPr>
            </a:lvl7pPr>
            <a:lvl8pPr marL="1371600" algn="l" rtl="0" eaLnBrk="0" fontAlgn="base" hangingPunct="0">
              <a:lnSpc>
                <a:spcPct val="85000"/>
              </a:lnSpc>
              <a:spcBef>
                <a:spcPct val="0"/>
              </a:spcBef>
              <a:spcAft>
                <a:spcPct val="0"/>
              </a:spcAft>
              <a:defRPr sz="2600" b="1">
                <a:solidFill>
                  <a:schemeClr val="bg1"/>
                </a:solidFill>
                <a:latin typeface="Arial Narrow" pitchFamily="34" charset="0"/>
              </a:defRPr>
            </a:lvl8pPr>
            <a:lvl9pPr marL="1828800" algn="l" rtl="0" eaLnBrk="0" fontAlgn="base" hangingPunct="0">
              <a:lnSpc>
                <a:spcPct val="85000"/>
              </a:lnSpc>
              <a:spcBef>
                <a:spcPct val="0"/>
              </a:spcBef>
              <a:spcAft>
                <a:spcPct val="0"/>
              </a:spcAft>
              <a:defRPr sz="2600" b="1">
                <a:solidFill>
                  <a:schemeClr val="bg1"/>
                </a:solidFill>
                <a:latin typeface="Arial Narrow" pitchFamily="34" charset="0"/>
              </a:defRPr>
            </a:lvl9pPr>
          </a:lstStyle>
          <a:p>
            <a:pPr algn="ctr"/>
            <a:r>
              <a:rPr lang="en-GB" sz="3600" dirty="0" smtClean="0"/>
              <a:t>Thank you</a:t>
            </a:r>
          </a:p>
        </p:txBody>
      </p:sp>
      <p:sp>
        <p:nvSpPr>
          <p:cNvPr id="2" name="Rectangle 1"/>
          <p:cNvSpPr/>
          <p:nvPr/>
        </p:nvSpPr>
        <p:spPr>
          <a:xfrm>
            <a:off x="3645" y="1700808"/>
            <a:ext cx="4572000" cy="1569660"/>
          </a:xfrm>
          <a:prstGeom prst="rect">
            <a:avLst/>
          </a:prstGeom>
        </p:spPr>
        <p:txBody>
          <a:bodyPr>
            <a:spAutoFit/>
          </a:bodyPr>
          <a:lstStyle/>
          <a:p>
            <a:r>
              <a:rPr lang="en-US" sz="1600" dirty="0">
                <a:solidFill>
                  <a:srgbClr val="01415B"/>
                </a:solidFill>
              </a:rPr>
              <a:t>The Industrial Development Corporation</a:t>
            </a:r>
          </a:p>
          <a:p>
            <a:r>
              <a:rPr lang="en-US" sz="1600" dirty="0">
                <a:solidFill>
                  <a:srgbClr val="01415B"/>
                </a:solidFill>
              </a:rPr>
              <a:t>19 Fredman Drive, Sandown</a:t>
            </a:r>
          </a:p>
          <a:p>
            <a:r>
              <a:rPr lang="en-US" sz="1600" dirty="0">
                <a:solidFill>
                  <a:srgbClr val="01415B"/>
                </a:solidFill>
              </a:rPr>
              <a:t>PO Box 784055, Sandton, 2146</a:t>
            </a:r>
          </a:p>
          <a:p>
            <a:r>
              <a:rPr lang="en-US" sz="1600" dirty="0">
                <a:solidFill>
                  <a:srgbClr val="01415B"/>
                </a:solidFill>
              </a:rPr>
              <a:t>Telephone (011) 269 3000</a:t>
            </a:r>
          </a:p>
          <a:p>
            <a:r>
              <a:rPr lang="en-US" sz="1600" dirty="0">
                <a:solidFill>
                  <a:srgbClr val="01415B"/>
                </a:solidFill>
              </a:rPr>
              <a:t>Facsimile (011) 269 2116</a:t>
            </a:r>
          </a:p>
          <a:p>
            <a:r>
              <a:rPr lang="en-US" sz="1600" dirty="0">
                <a:solidFill>
                  <a:srgbClr val="01415B"/>
                </a:solidFill>
              </a:rPr>
              <a:t>E-mail callcentre@idc.co.za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2340Jhb_Junxion_GeminiPowerPointTemplate_vv">
  <a:themeElements>
    <a:clrScheme name="2340Jhb_Junxion_GeminiPowerPointTemplate_vv 1">
      <a:dk1>
        <a:srgbClr val="000000"/>
      </a:dk1>
      <a:lt1>
        <a:srgbClr val="FFFFFF"/>
      </a:lt1>
      <a:dk2>
        <a:srgbClr val="000000"/>
      </a:dk2>
      <a:lt2>
        <a:srgbClr val="818587"/>
      </a:lt2>
      <a:accent1>
        <a:srgbClr val="CCD9DE"/>
      </a:accent1>
      <a:accent2>
        <a:srgbClr val="99B3BD"/>
      </a:accent2>
      <a:accent3>
        <a:srgbClr val="FFFFFF"/>
      </a:accent3>
      <a:accent4>
        <a:srgbClr val="000000"/>
      </a:accent4>
      <a:accent5>
        <a:srgbClr val="E2E9EC"/>
      </a:accent5>
      <a:accent6>
        <a:srgbClr val="8AA2AB"/>
      </a:accent6>
      <a:hlink>
        <a:srgbClr val="678D9D"/>
      </a:hlink>
      <a:folHlink>
        <a:srgbClr val="34677C"/>
      </a:folHlink>
    </a:clrScheme>
    <a:fontScheme name="2340Jhb_Junxion_GeminiPowerPointTemplate_vv">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2340Jhb_Junxion_GeminiPowerPointTemplate_vv 1">
        <a:dk1>
          <a:srgbClr val="000000"/>
        </a:dk1>
        <a:lt1>
          <a:srgbClr val="FFFFFF"/>
        </a:lt1>
        <a:dk2>
          <a:srgbClr val="000000"/>
        </a:dk2>
        <a:lt2>
          <a:srgbClr val="818587"/>
        </a:lt2>
        <a:accent1>
          <a:srgbClr val="CCD9DE"/>
        </a:accent1>
        <a:accent2>
          <a:srgbClr val="99B3BD"/>
        </a:accent2>
        <a:accent3>
          <a:srgbClr val="FFFFFF"/>
        </a:accent3>
        <a:accent4>
          <a:srgbClr val="000000"/>
        </a:accent4>
        <a:accent5>
          <a:srgbClr val="E2E9EC"/>
        </a:accent5>
        <a:accent6>
          <a:srgbClr val="8AA2AB"/>
        </a:accent6>
        <a:hlink>
          <a:srgbClr val="678D9D"/>
        </a:hlink>
        <a:folHlink>
          <a:srgbClr val="34677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2340Jhb_Junxion_GeminiPowerPointTemplate_vv">
  <a:themeElements>
    <a:clrScheme name="2340Jhb_Junxion_GeminiPowerPointTemplate_vv 1">
      <a:dk1>
        <a:srgbClr val="000000"/>
      </a:dk1>
      <a:lt1>
        <a:srgbClr val="FFFFFF"/>
      </a:lt1>
      <a:dk2>
        <a:srgbClr val="000000"/>
      </a:dk2>
      <a:lt2>
        <a:srgbClr val="818587"/>
      </a:lt2>
      <a:accent1>
        <a:srgbClr val="CCD9DE"/>
      </a:accent1>
      <a:accent2>
        <a:srgbClr val="99B3BD"/>
      </a:accent2>
      <a:accent3>
        <a:srgbClr val="FFFFFF"/>
      </a:accent3>
      <a:accent4>
        <a:srgbClr val="000000"/>
      </a:accent4>
      <a:accent5>
        <a:srgbClr val="E2E9EC"/>
      </a:accent5>
      <a:accent6>
        <a:srgbClr val="8AA2AB"/>
      </a:accent6>
      <a:hlink>
        <a:srgbClr val="678D9D"/>
      </a:hlink>
      <a:folHlink>
        <a:srgbClr val="34677C"/>
      </a:folHlink>
    </a:clrScheme>
    <a:fontScheme name="2340Jhb_Junxion_GeminiPowerPointTemplate_vv">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2340Jhb_Junxion_GeminiPowerPointTemplate_vv 1">
        <a:dk1>
          <a:srgbClr val="000000"/>
        </a:dk1>
        <a:lt1>
          <a:srgbClr val="FFFFFF"/>
        </a:lt1>
        <a:dk2>
          <a:srgbClr val="000000"/>
        </a:dk2>
        <a:lt2>
          <a:srgbClr val="818587"/>
        </a:lt2>
        <a:accent1>
          <a:srgbClr val="CCD9DE"/>
        </a:accent1>
        <a:accent2>
          <a:srgbClr val="99B3BD"/>
        </a:accent2>
        <a:accent3>
          <a:srgbClr val="FFFFFF"/>
        </a:accent3>
        <a:accent4>
          <a:srgbClr val="000000"/>
        </a:accent4>
        <a:accent5>
          <a:srgbClr val="E2E9EC"/>
        </a:accent5>
        <a:accent6>
          <a:srgbClr val="8AA2AB"/>
        </a:accent6>
        <a:hlink>
          <a:srgbClr val="678D9D"/>
        </a:hlink>
        <a:folHlink>
          <a:srgbClr val="34677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2340Jhb_Junxion_GeminiPowerPointTemplate_vv">
  <a:themeElements>
    <a:clrScheme name="2340Jhb_Junxion_GeminiPowerPointTemplate_vv 1">
      <a:dk1>
        <a:srgbClr val="000000"/>
      </a:dk1>
      <a:lt1>
        <a:srgbClr val="FFFFFF"/>
      </a:lt1>
      <a:dk2>
        <a:srgbClr val="000000"/>
      </a:dk2>
      <a:lt2>
        <a:srgbClr val="818587"/>
      </a:lt2>
      <a:accent1>
        <a:srgbClr val="CCD9DE"/>
      </a:accent1>
      <a:accent2>
        <a:srgbClr val="99B3BD"/>
      </a:accent2>
      <a:accent3>
        <a:srgbClr val="FFFFFF"/>
      </a:accent3>
      <a:accent4>
        <a:srgbClr val="000000"/>
      </a:accent4>
      <a:accent5>
        <a:srgbClr val="E2E9EC"/>
      </a:accent5>
      <a:accent6>
        <a:srgbClr val="8AA2AB"/>
      </a:accent6>
      <a:hlink>
        <a:srgbClr val="678D9D"/>
      </a:hlink>
      <a:folHlink>
        <a:srgbClr val="34677C"/>
      </a:folHlink>
    </a:clrScheme>
    <a:fontScheme name="2340Jhb_Junxion_GeminiPowerPointTemplate_vv">
      <a:majorFont>
        <a:latin typeface="Arial Narrow"/>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24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2340Jhb_Junxion_GeminiPowerPointTemplate_vv 1">
        <a:dk1>
          <a:srgbClr val="000000"/>
        </a:dk1>
        <a:lt1>
          <a:srgbClr val="FFFFFF"/>
        </a:lt1>
        <a:dk2>
          <a:srgbClr val="000000"/>
        </a:dk2>
        <a:lt2>
          <a:srgbClr val="818587"/>
        </a:lt2>
        <a:accent1>
          <a:srgbClr val="CCD9DE"/>
        </a:accent1>
        <a:accent2>
          <a:srgbClr val="99B3BD"/>
        </a:accent2>
        <a:accent3>
          <a:srgbClr val="FFFFFF"/>
        </a:accent3>
        <a:accent4>
          <a:srgbClr val="000000"/>
        </a:accent4>
        <a:accent5>
          <a:srgbClr val="E2E9EC"/>
        </a:accent5>
        <a:accent6>
          <a:srgbClr val="8AA2AB"/>
        </a:accent6>
        <a:hlink>
          <a:srgbClr val="678D9D"/>
        </a:hlink>
        <a:folHlink>
          <a:srgbClr val="34677C"/>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IDC_PowerPoint_Template</Template>
  <TotalTime>0</TotalTime>
  <Words>1966</Words>
  <Application>Microsoft Office PowerPoint</Application>
  <PresentationFormat>On-screen Show (4:3)</PresentationFormat>
  <Paragraphs>281</Paragraphs>
  <Slides>21</Slides>
  <Notes>6</Notes>
  <HiddenSlides>0</HiddenSlides>
  <MMClips>0</MMClips>
  <ScaleCrop>false</ScaleCrop>
  <HeadingPairs>
    <vt:vector size="4" baseType="variant">
      <vt:variant>
        <vt:lpstr>Theme</vt:lpstr>
      </vt:variant>
      <vt:variant>
        <vt:i4>3</vt:i4>
      </vt:variant>
      <vt:variant>
        <vt:lpstr>Slide Titles</vt:lpstr>
      </vt:variant>
      <vt:variant>
        <vt:i4>21</vt:i4>
      </vt:variant>
    </vt:vector>
  </HeadingPairs>
  <TitlesOfParts>
    <vt:vector size="24" baseType="lpstr">
      <vt:lpstr>2340Jhb_Junxion_GeminiPowerPointTemplate_vv</vt:lpstr>
      <vt:lpstr>2_2340Jhb_Junxion_GeminiPowerPointTemplate_vv</vt:lpstr>
      <vt:lpstr>3_2340Jhb_Junxion_GeminiPowerPointTemplate_vv</vt:lpstr>
      <vt:lpstr>IDC funding options in support of the  Maritime Sector  </vt:lpstr>
      <vt:lpstr>Introduction</vt:lpstr>
      <vt:lpstr>IDC’s Vision, Mission, Objectives and Outcomes</vt:lpstr>
      <vt:lpstr>IDC Priorities and their Intended Outcomes</vt:lpstr>
      <vt:lpstr>High Level Sector Development Strategy</vt:lpstr>
      <vt:lpstr>IDC’s Positioning</vt:lpstr>
      <vt:lpstr>IDC Sectorial Focus Areas</vt:lpstr>
      <vt:lpstr>Metals SBU Vision and Mission</vt:lpstr>
      <vt:lpstr>SBU Focus – IPAP2 Lead Sectors</vt:lpstr>
      <vt:lpstr>Automotive Sector</vt:lpstr>
      <vt:lpstr>Metal Fabrication, Capital and Transport Equipment Sector</vt:lpstr>
      <vt:lpstr>Infrastructure Inputs – Rail </vt:lpstr>
      <vt:lpstr>Renewable Energy Components Sector</vt:lpstr>
      <vt:lpstr>Advanced Manufacturing, Ship Building and Ship Repair Sectors</vt:lpstr>
      <vt:lpstr>IDC Products </vt:lpstr>
      <vt:lpstr>Funding Process</vt:lpstr>
      <vt:lpstr>IDC Major Schemes</vt:lpstr>
      <vt:lpstr>IDC Major Schemes</vt:lpstr>
      <vt:lpstr>IDC Major Schemes</vt:lpstr>
      <vt:lpstr>Questions?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Towards a New Developmental Growth Path</dc:title>
  <dc:creator/>
  <cp:lastModifiedBy/>
  <cp:revision>2</cp:revision>
  <dcterms:created xsi:type="dcterms:W3CDTF">2010-07-14T14:57:39Z</dcterms:created>
  <dcterms:modified xsi:type="dcterms:W3CDTF">2014-05-22T09:10:39Z</dcterms:modified>
</cp:coreProperties>
</file>