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notesSlides/notesSlide9.xml" ContentType="application/vnd.openxmlformats-officedocument.presentationml.notesSlide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5"/>
  </p:sldMasterIdLst>
  <p:notesMasterIdLst>
    <p:notesMasterId r:id="rId27"/>
  </p:notesMasterIdLst>
  <p:handoutMasterIdLst>
    <p:handoutMasterId r:id="rId28"/>
  </p:handoutMasterIdLst>
  <p:sldIdLst>
    <p:sldId id="272" r:id="rId6"/>
    <p:sldId id="334" r:id="rId7"/>
    <p:sldId id="338" r:id="rId8"/>
    <p:sldId id="335" r:id="rId9"/>
    <p:sldId id="340" r:id="rId10"/>
    <p:sldId id="336" r:id="rId11"/>
    <p:sldId id="339" r:id="rId12"/>
    <p:sldId id="356" r:id="rId13"/>
    <p:sldId id="349" r:id="rId14"/>
    <p:sldId id="352" r:id="rId15"/>
    <p:sldId id="354" r:id="rId16"/>
    <p:sldId id="347" r:id="rId17"/>
    <p:sldId id="350" r:id="rId18"/>
    <p:sldId id="348" r:id="rId19"/>
    <p:sldId id="346" r:id="rId20"/>
    <p:sldId id="344" r:id="rId21"/>
    <p:sldId id="345" r:id="rId22"/>
    <p:sldId id="330" r:id="rId23"/>
    <p:sldId id="333" r:id="rId24"/>
    <p:sldId id="327" r:id="rId25"/>
    <p:sldId id="357" r:id="rId26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789" autoAdjust="0"/>
  </p:normalViewPr>
  <p:slideViewPr>
    <p:cSldViewPr>
      <p:cViewPr>
        <p:scale>
          <a:sx n="100" d="100"/>
          <a:sy n="100" d="100"/>
        </p:scale>
        <p:origin x="-1098" y="5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Book8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\\DXBCOV3F1\Groups$\IGEA\Countries\South%20Africa\Data%20and%20stats\Traffic%20Trend.xls" TargetMode="External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Users\s405393\Desktop\Copy%20of%20Traffic%20Trend%202009_13%20xl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tx2">
                <a:lumMod val="50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</c:spPr>
          </c:dPt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Sheet1!$A$22:$C$22</c:f>
              <c:strCache>
                <c:ptCount val="3"/>
                <c:pt idx="0">
                  <c:v>A330-200</c:v>
                </c:pt>
                <c:pt idx="1">
                  <c:v>B777-300ER</c:v>
                </c:pt>
                <c:pt idx="2">
                  <c:v>B77-300ER-HD</c:v>
                </c:pt>
              </c:strCache>
            </c:strRef>
          </c:cat>
          <c:val>
            <c:numRef>
              <c:f>Sheet1!$A$23:$C$23</c:f>
              <c:numCache>
                <c:formatCode>General</c:formatCode>
                <c:ptCount val="3"/>
                <c:pt idx="0">
                  <c:v>278</c:v>
                </c:pt>
                <c:pt idx="1">
                  <c:v>354</c:v>
                </c:pt>
                <c:pt idx="2">
                  <c:v>428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axId val="94067712"/>
        <c:axId val="102118144"/>
      </c:barChart>
      <c:catAx>
        <c:axId val="94067712"/>
        <c:scaling>
          <c:orientation val="minMax"/>
        </c:scaling>
        <c:delete val="0"/>
        <c:axPos val="b"/>
        <c:majorTickMark val="out"/>
        <c:minorTickMark val="none"/>
        <c:tickLblPos val="nextTo"/>
        <c:crossAx val="102118144"/>
        <c:crosses val="autoZero"/>
        <c:auto val="1"/>
        <c:lblAlgn val="ctr"/>
        <c:lblOffset val="100"/>
        <c:noMultiLvlLbl val="0"/>
      </c:catAx>
      <c:valAx>
        <c:axId val="102118144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GB"/>
                  <a:t>Seats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9406771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1428762029746282"/>
          <c:y val="1.7020972028748946E-2"/>
          <c:w val="0.81503947944006994"/>
          <c:h val="0.8514498480538268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'PAX 95-11'!$I$52</c:f>
              <c:strCache>
                <c:ptCount val="1"/>
                <c:pt idx="0">
                  <c:v>Traffic</c:v>
                </c:pt>
              </c:strCache>
            </c:strRef>
          </c:tx>
          <c:spPr>
            <a:solidFill>
              <a:schemeClr val="tx2">
                <a:lumMod val="50000"/>
              </a:schemeClr>
            </a:solidFill>
          </c:spPr>
          <c:invertIfNegative val="0"/>
          <c:dLbls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'PAX 95-11'!$J$51:$T$51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'PAX 95-11'!$J$52:$T$52</c:f>
              <c:numCache>
                <c:formatCode>#,##0</c:formatCode>
                <c:ptCount val="11"/>
                <c:pt idx="0">
                  <c:v>323369</c:v>
                </c:pt>
                <c:pt idx="1">
                  <c:v>333350</c:v>
                </c:pt>
                <c:pt idx="2">
                  <c:v>346044</c:v>
                </c:pt>
                <c:pt idx="3">
                  <c:v>427901</c:v>
                </c:pt>
                <c:pt idx="4">
                  <c:v>507806</c:v>
                </c:pt>
                <c:pt idx="5">
                  <c:v>740881</c:v>
                </c:pt>
                <c:pt idx="6">
                  <c:v>807799</c:v>
                </c:pt>
                <c:pt idx="7">
                  <c:v>915021</c:v>
                </c:pt>
                <c:pt idx="8">
                  <c:v>1005495</c:v>
                </c:pt>
                <c:pt idx="9">
                  <c:v>1152156</c:v>
                </c:pt>
                <c:pt idx="10">
                  <c:v>1265760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5"/>
        <c:axId val="102422400"/>
        <c:axId val="102423936"/>
      </c:barChart>
      <c:lineChart>
        <c:grouping val="standard"/>
        <c:varyColors val="0"/>
        <c:ser>
          <c:idx val="1"/>
          <c:order val="1"/>
          <c:tx>
            <c:strRef>
              <c:f>'PAX 95-11'!$I$53</c:f>
              <c:strCache>
                <c:ptCount val="1"/>
                <c:pt idx="0">
                  <c:v>Network Average</c:v>
                </c:pt>
              </c:strCache>
            </c:strRef>
          </c:tx>
          <c:spPr>
            <a:ln w="53975">
              <a:solidFill>
                <a:srgbClr val="FF0000"/>
              </a:solidFill>
              <a:prstDash val="sysDot"/>
            </a:ln>
          </c:spPr>
          <c:marker>
            <c:symbol val="none"/>
          </c:marker>
          <c:cat>
            <c:numRef>
              <c:f>'PAX 95-11'!$J$51:$T$51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'PAX 95-11'!$J$53:$T$53</c:f>
              <c:numCache>
                <c:formatCode>0%</c:formatCode>
                <c:ptCount val="11"/>
                <c:pt idx="0">
                  <c:v>0.73399999999999999</c:v>
                </c:pt>
                <c:pt idx="1">
                  <c:v>0.746</c:v>
                </c:pt>
                <c:pt idx="2">
                  <c:v>0.75900000000000001</c:v>
                </c:pt>
                <c:pt idx="3">
                  <c:v>0.76200000000000001</c:v>
                </c:pt>
                <c:pt idx="4">
                  <c:v>0.79800000000000004</c:v>
                </c:pt>
                <c:pt idx="5">
                  <c:v>0.75800000000000001</c:v>
                </c:pt>
                <c:pt idx="6">
                  <c:v>0.78100000000000003</c:v>
                </c:pt>
                <c:pt idx="7">
                  <c:v>0.8</c:v>
                </c:pt>
                <c:pt idx="8">
                  <c:v>0.8</c:v>
                </c:pt>
                <c:pt idx="9">
                  <c:v>0.79700000000000004</c:v>
                </c:pt>
                <c:pt idx="10">
                  <c:v>0.8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'PAX 95-11'!$I$54</c:f>
              <c:strCache>
                <c:ptCount val="1"/>
                <c:pt idx="0">
                  <c:v>JNB</c:v>
                </c:pt>
              </c:strCache>
            </c:strRef>
          </c:tx>
          <c:spPr>
            <a:ln w="53975">
              <a:solidFill>
                <a:srgbClr val="00B0F0"/>
              </a:solidFill>
            </a:ln>
          </c:spPr>
          <c:marker>
            <c:symbol val="none"/>
          </c:marker>
          <c:cat>
            <c:numRef>
              <c:f>'PAX 95-11'!$J$51:$T$51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'PAX 95-11'!$J$54:$T$54</c:f>
              <c:numCache>
                <c:formatCode>0%</c:formatCode>
                <c:ptCount val="11"/>
                <c:pt idx="0">
                  <c:v>0.82</c:v>
                </c:pt>
                <c:pt idx="1">
                  <c:v>0.85</c:v>
                </c:pt>
                <c:pt idx="2">
                  <c:v>0.84</c:v>
                </c:pt>
                <c:pt idx="3">
                  <c:v>0.81</c:v>
                </c:pt>
                <c:pt idx="4">
                  <c:v>0.79</c:v>
                </c:pt>
                <c:pt idx="5">
                  <c:v>0.75</c:v>
                </c:pt>
                <c:pt idx="6">
                  <c:v>0.77</c:v>
                </c:pt>
                <c:pt idx="7">
                  <c:v>0.75</c:v>
                </c:pt>
                <c:pt idx="8">
                  <c:v>0.72</c:v>
                </c:pt>
                <c:pt idx="9">
                  <c:v>0.79</c:v>
                </c:pt>
                <c:pt idx="10">
                  <c:v>0.84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'PAX 95-11'!$I$55</c:f>
              <c:strCache>
                <c:ptCount val="1"/>
                <c:pt idx="0">
                  <c:v>CPT</c:v>
                </c:pt>
              </c:strCache>
            </c:strRef>
          </c:tx>
          <c:spPr>
            <a:ln w="53975">
              <a:solidFill>
                <a:srgbClr val="00B050"/>
              </a:solidFill>
            </a:ln>
          </c:spPr>
          <c:marker>
            <c:symbol val="none"/>
          </c:marker>
          <c:cat>
            <c:numRef>
              <c:f>'PAX 95-11'!$J$51:$T$51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'PAX 95-11'!$J$55:$T$55</c:f>
              <c:numCache>
                <c:formatCode>General</c:formatCode>
                <c:ptCount val="11"/>
                <c:pt idx="5" formatCode="0%">
                  <c:v>0.81</c:v>
                </c:pt>
                <c:pt idx="6" formatCode="0%">
                  <c:v>0.84</c:v>
                </c:pt>
                <c:pt idx="7" formatCode="0%">
                  <c:v>0.84</c:v>
                </c:pt>
                <c:pt idx="8" formatCode="0%">
                  <c:v>0.75</c:v>
                </c:pt>
                <c:pt idx="9" formatCode="0%">
                  <c:v>0.83</c:v>
                </c:pt>
                <c:pt idx="10" formatCode="0%">
                  <c:v>0.88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'PAX 95-11'!$I$56</c:f>
              <c:strCache>
                <c:ptCount val="1"/>
                <c:pt idx="0">
                  <c:v>DUR</c:v>
                </c:pt>
              </c:strCache>
            </c:strRef>
          </c:tx>
          <c:spPr>
            <a:ln w="53975">
              <a:solidFill>
                <a:srgbClr val="7030A0"/>
              </a:solidFill>
            </a:ln>
          </c:spPr>
          <c:marker>
            <c:symbol val="none"/>
          </c:marker>
          <c:cat>
            <c:numRef>
              <c:f>'PAX 95-11'!$J$51:$T$51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'PAX 95-11'!$J$56:$T$56</c:f>
              <c:numCache>
                <c:formatCode>General</c:formatCode>
                <c:ptCount val="11"/>
                <c:pt idx="6" formatCode="0%">
                  <c:v>0.73</c:v>
                </c:pt>
                <c:pt idx="7" formatCode="0%">
                  <c:v>0.76</c:v>
                </c:pt>
                <c:pt idx="8" formatCode="0%">
                  <c:v>0.83</c:v>
                </c:pt>
                <c:pt idx="9" formatCode="0%">
                  <c:v>0.81</c:v>
                </c:pt>
                <c:pt idx="10" formatCode="0%">
                  <c:v>0.81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2430208"/>
        <c:axId val="102431744"/>
      </c:lineChart>
      <c:catAx>
        <c:axId val="1024224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02423936"/>
        <c:crosses val="autoZero"/>
        <c:auto val="1"/>
        <c:lblAlgn val="ctr"/>
        <c:lblOffset val="100"/>
        <c:noMultiLvlLbl val="0"/>
      </c:catAx>
      <c:valAx>
        <c:axId val="102423936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GB"/>
                  <a:t>Passengers</a:t>
                </a:r>
              </a:p>
            </c:rich>
          </c:tx>
          <c:layout/>
          <c:overlay val="0"/>
        </c:title>
        <c:numFmt formatCode="#,##0" sourceLinked="1"/>
        <c:majorTickMark val="out"/>
        <c:minorTickMark val="none"/>
        <c:tickLblPos val="nextTo"/>
        <c:crossAx val="102422400"/>
        <c:crosses val="autoZero"/>
        <c:crossBetween val="between"/>
      </c:valAx>
      <c:catAx>
        <c:axId val="10243020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02431744"/>
        <c:crosses val="autoZero"/>
        <c:auto val="1"/>
        <c:lblAlgn val="ctr"/>
        <c:lblOffset val="100"/>
        <c:noMultiLvlLbl val="0"/>
      </c:catAx>
      <c:valAx>
        <c:axId val="102431744"/>
        <c:scaling>
          <c:orientation val="minMax"/>
          <c:max val="0.85000000000000009"/>
          <c:min val="0.70000000000000007"/>
        </c:scaling>
        <c:delete val="0"/>
        <c:axPos val="r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GB"/>
                  <a:t>Seat</a:t>
                </a:r>
                <a:r>
                  <a:rPr lang="en-GB" baseline="0"/>
                  <a:t> Factors (%)</a:t>
                </a:r>
              </a:p>
              <a:p>
                <a:pPr>
                  <a:defRPr/>
                </a:pPr>
                <a:endParaRPr lang="en-GB"/>
              </a:p>
            </c:rich>
          </c:tx>
          <c:layout/>
          <c:overlay val="0"/>
        </c:title>
        <c:numFmt formatCode="0%" sourceLinked="1"/>
        <c:majorTickMark val="out"/>
        <c:minorTickMark val="none"/>
        <c:tickLblPos val="nextTo"/>
        <c:crossAx val="102430208"/>
        <c:crosses val="max"/>
        <c:crossBetween val="between"/>
      </c:valAx>
    </c:plotArea>
    <c:legend>
      <c:legendPos val="b"/>
      <c:legendEntry>
        <c:idx val="0"/>
        <c:delete val="1"/>
      </c:legendEntry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19"/>
    </mc:Choice>
    <mc:Fallback>
      <c:style val="19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en-GB" sz="1200" dirty="0" smtClean="0"/>
              <a:t>Emirates T</a:t>
            </a:r>
            <a:r>
              <a:rPr lang="en-GB" sz="1200" baseline="0" dirty="0" smtClean="0"/>
              <a:t>raffic Growth: 2013/14</a:t>
            </a:r>
            <a:endParaRPr lang="en-GB" sz="1200" dirty="0"/>
          </a:p>
        </c:rich>
      </c:tx>
      <c:layout>
        <c:manualLayout>
          <c:xMode val="edge"/>
          <c:yMode val="edge"/>
          <c:x val="0.37852559393042357"/>
          <c:y val="4.8228514898514076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6.8302072716558068E-2"/>
          <c:y val="6.6039346734859575E-2"/>
          <c:w val="0.92512118273144828"/>
          <c:h val="0.7869337711942253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Sheet3!$B$2</c:f>
              <c:strCache>
                <c:ptCount val="1"/>
                <c:pt idx="0">
                  <c:v>Traffic Growth Fiscal 2013/14</c:v>
                </c:pt>
              </c:strCache>
            </c:strRef>
          </c:tx>
          <c:spPr>
            <a:solidFill>
              <a:schemeClr val="tx2">
                <a:lumMod val="50000"/>
              </a:schemeClr>
            </a:solidFill>
          </c:spPr>
          <c:invertIfNegative val="0"/>
          <c:dPt>
            <c:idx val="2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3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9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12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17"/>
            <c:invertIfNegative val="0"/>
            <c:bubble3D val="0"/>
            <c:spPr>
              <a:solidFill>
                <a:srgbClr val="FF0000"/>
              </a:solidFill>
            </c:spPr>
          </c:dPt>
          <c:cat>
            <c:strRef>
              <c:f>Sheet3!$A$3:$A$23</c:f>
              <c:strCache>
                <c:ptCount val="21"/>
                <c:pt idx="0">
                  <c:v>Algiers</c:v>
                </c:pt>
                <c:pt idx="1">
                  <c:v>Luanda</c:v>
                </c:pt>
                <c:pt idx="2">
                  <c:v>Abidjan</c:v>
                </c:pt>
                <c:pt idx="3">
                  <c:v>Cairo</c:v>
                </c:pt>
                <c:pt idx="4">
                  <c:v>Addis Ababa</c:v>
                </c:pt>
                <c:pt idx="5">
                  <c:v>Accra</c:v>
                </c:pt>
                <c:pt idx="6">
                  <c:v>Conakry</c:v>
                </c:pt>
                <c:pt idx="7">
                  <c:v>Nairobi</c:v>
                </c:pt>
                <c:pt idx="8">
                  <c:v>Tripoli</c:v>
                </c:pt>
                <c:pt idx="9">
                  <c:v>Casablanca</c:v>
                </c:pt>
                <c:pt idx="10">
                  <c:v>Lagos</c:v>
                </c:pt>
                <c:pt idx="11">
                  <c:v>Khartoum</c:v>
                </c:pt>
                <c:pt idx="12">
                  <c:v>Dakar</c:v>
                </c:pt>
                <c:pt idx="13">
                  <c:v>Cape Town</c:v>
                </c:pt>
                <c:pt idx="14">
                  <c:v>Durban</c:v>
                </c:pt>
                <c:pt idx="15">
                  <c:v>Johannesburg</c:v>
                </c:pt>
                <c:pt idx="16">
                  <c:v>Dar-es-salaam</c:v>
                </c:pt>
                <c:pt idx="17">
                  <c:v>Tunis</c:v>
                </c:pt>
                <c:pt idx="18">
                  <c:v>Entebbe</c:v>
                </c:pt>
                <c:pt idx="19">
                  <c:v>Lusaka</c:v>
                </c:pt>
                <c:pt idx="20">
                  <c:v>Harare</c:v>
                </c:pt>
              </c:strCache>
            </c:strRef>
          </c:cat>
          <c:val>
            <c:numRef>
              <c:f>Sheet3!$B$3:$B$23</c:f>
              <c:numCache>
                <c:formatCode>0%</c:formatCode>
                <c:ptCount val="21"/>
                <c:pt idx="0" formatCode="General">
                  <c:v>0</c:v>
                </c:pt>
                <c:pt idx="1">
                  <c:v>0.26</c:v>
                </c:pt>
                <c:pt idx="2">
                  <c:v>-0.12</c:v>
                </c:pt>
                <c:pt idx="3">
                  <c:v>-0.03</c:v>
                </c:pt>
                <c:pt idx="4">
                  <c:v>0.09</c:v>
                </c:pt>
                <c:pt idx="5">
                  <c:v>-0.01</c:v>
                </c:pt>
                <c:pt idx="6" formatCode="General">
                  <c:v>0</c:v>
                </c:pt>
                <c:pt idx="7">
                  <c:v>0.01</c:v>
                </c:pt>
                <c:pt idx="8" formatCode="General">
                  <c:v>0</c:v>
                </c:pt>
                <c:pt idx="9">
                  <c:v>-0.03</c:v>
                </c:pt>
                <c:pt idx="10">
                  <c:v>0.26</c:v>
                </c:pt>
                <c:pt idx="11">
                  <c:v>0.08</c:v>
                </c:pt>
                <c:pt idx="12">
                  <c:v>-0.14000000000000001</c:v>
                </c:pt>
                <c:pt idx="13">
                  <c:v>0.18</c:v>
                </c:pt>
                <c:pt idx="14">
                  <c:v>0.2</c:v>
                </c:pt>
                <c:pt idx="15">
                  <c:v>0.06</c:v>
                </c:pt>
                <c:pt idx="16">
                  <c:v>0.2</c:v>
                </c:pt>
                <c:pt idx="17">
                  <c:v>-0.01</c:v>
                </c:pt>
                <c:pt idx="18">
                  <c:v>0.18</c:v>
                </c:pt>
                <c:pt idx="19">
                  <c:v>0.46</c:v>
                </c:pt>
                <c:pt idx="20">
                  <c:v>0.22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5"/>
        <c:axId val="102468992"/>
        <c:axId val="102483072"/>
      </c:barChart>
      <c:catAx>
        <c:axId val="102468992"/>
        <c:scaling>
          <c:orientation val="minMax"/>
        </c:scaling>
        <c:delete val="0"/>
        <c:axPos val="b"/>
        <c:majorTickMark val="out"/>
        <c:minorTickMark val="none"/>
        <c:tickLblPos val="low"/>
        <c:crossAx val="102483072"/>
        <c:crosses val="autoZero"/>
        <c:auto val="1"/>
        <c:lblAlgn val="ctr"/>
        <c:lblOffset val="100"/>
        <c:noMultiLvlLbl val="0"/>
      </c:catAx>
      <c:valAx>
        <c:axId val="102483072"/>
        <c:scaling>
          <c:orientation val="minMax"/>
          <c:max val="0.5"/>
          <c:min val="-0.2"/>
        </c:scaling>
        <c:delete val="0"/>
        <c:axPos val="l"/>
        <c:majorGridlines>
          <c:spPr>
            <a:ln>
              <a:noFill/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GB" dirty="0" smtClean="0"/>
                  <a:t>Year</a:t>
                </a:r>
                <a:r>
                  <a:rPr lang="en-GB" baseline="0" dirty="0" smtClean="0"/>
                  <a:t>-on-year growth (%)</a:t>
                </a:r>
                <a:endParaRPr lang="en-GB" dirty="0"/>
              </a:p>
            </c:rich>
          </c:tx>
          <c:layout/>
          <c:overlay val="0"/>
        </c:title>
        <c:numFmt formatCode="0%" sourceLinked="0"/>
        <c:majorTickMark val="out"/>
        <c:minorTickMark val="none"/>
        <c:tickLblPos val="nextTo"/>
        <c:txPr>
          <a:bodyPr rot="0" vert="horz" anchor="b" anchorCtr="1"/>
          <a:lstStyle/>
          <a:p>
            <a:pPr>
              <a:defRPr/>
            </a:pPr>
            <a:endParaRPr lang="en-US"/>
          </a:p>
        </c:txPr>
        <c:crossAx val="10246899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0.22917</cdr:x>
      <cdr:y>0.17043</cdr:y>
    </cdr:from>
    <cdr:to>
      <cdr:x>0.52708</cdr:x>
      <cdr:y>0.18509</cdr:y>
    </cdr:to>
    <cdr:sp macro="" textlink="">
      <cdr:nvSpPr>
        <cdr:cNvPr id="2" name="Left Bracket 1"/>
        <cdr:cNvSpPr/>
      </cdr:nvSpPr>
      <cdr:spPr>
        <a:xfrm xmlns:a="http://schemas.openxmlformats.org/drawingml/2006/main" rot="5400000" flipV="1">
          <a:off x="1702822" y="-51184"/>
          <a:ext cx="51931" cy="1362075"/>
        </a:xfrm>
        <a:prstGeom xmlns:a="http://schemas.openxmlformats.org/drawingml/2006/main" prst="leftBracket">
          <a:avLst/>
        </a:prstGeom>
        <a:ln xmlns:a="http://schemas.openxmlformats.org/drawingml/2006/main" w="50800">
          <a:solidFill>
            <a:srgbClr val="FF000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0.51429</cdr:x>
      <cdr:y>0.03414</cdr:y>
    </cdr:from>
    <cdr:to>
      <cdr:x>0.80278</cdr:x>
      <cdr:y>0.04926</cdr:y>
    </cdr:to>
    <cdr:sp macro="" textlink="">
      <cdr:nvSpPr>
        <cdr:cNvPr id="3" name="Left Bracket 2"/>
        <cdr:cNvSpPr/>
      </cdr:nvSpPr>
      <cdr:spPr>
        <a:xfrm xmlns:a="http://schemas.openxmlformats.org/drawingml/2006/main" rot="5400000" flipV="1">
          <a:off x="2395551" y="-403607"/>
          <a:ext cx="45719" cy="1059453"/>
        </a:xfrm>
        <a:prstGeom xmlns:a="http://schemas.openxmlformats.org/drawingml/2006/main" prst="leftBracket">
          <a:avLst/>
        </a:prstGeom>
        <a:ln xmlns:a="http://schemas.openxmlformats.org/drawingml/2006/main" w="50800">
          <a:solidFill>
            <a:srgbClr val="FF000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0.17817</cdr:x>
      <cdr:y>0.19798</cdr:y>
    </cdr:from>
    <cdr:to>
      <cdr:x>0.30417</cdr:x>
      <cdr:y>0.26991</cdr:y>
    </cdr:to>
    <cdr:sp macro="" textlink="">
      <cdr:nvSpPr>
        <cdr:cNvPr id="4" name="TextBox 10"/>
        <cdr:cNvSpPr txBox="1"/>
      </cdr:nvSpPr>
      <cdr:spPr>
        <a:xfrm xmlns:a="http://schemas.openxmlformats.org/drawingml/2006/main">
          <a:off x="814586" y="771277"/>
          <a:ext cx="576064" cy="28020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GB" sz="1200" dirty="0" smtClean="0"/>
            <a:t>27%</a:t>
          </a:r>
          <a:endParaRPr lang="en-GB" sz="1200" dirty="0"/>
        </a:p>
      </cdr:txBody>
    </cdr:sp>
  </cdr:relSizeAnchor>
  <cdr:relSizeAnchor xmlns:cdr="http://schemas.openxmlformats.org/drawingml/2006/chartDrawing">
    <cdr:from>
      <cdr:x>0.45129</cdr:x>
      <cdr:y>0.07143</cdr:y>
    </cdr:from>
    <cdr:to>
      <cdr:x>0.57729</cdr:x>
      <cdr:y>0.16302</cdr:y>
    </cdr:to>
    <cdr:sp macro="" textlink="">
      <cdr:nvSpPr>
        <cdr:cNvPr id="5" name="TextBox 10"/>
        <cdr:cNvSpPr txBox="1"/>
      </cdr:nvSpPr>
      <cdr:spPr>
        <a:xfrm xmlns:a="http://schemas.openxmlformats.org/drawingml/2006/main">
          <a:off x="1657320" y="216024"/>
          <a:ext cx="462724" cy="276999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GB" sz="1200" dirty="0" smtClean="0"/>
            <a:t>21%</a:t>
          </a:r>
          <a:endParaRPr lang="en-GB" sz="12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0.06957</cdr:x>
      <cdr:y>0.58659</cdr:y>
    </cdr:from>
    <cdr:to>
      <cdr:x>0.11304</cdr:x>
      <cdr:y>0.62173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76064" y="3167336"/>
          <a:ext cx="360040" cy="18973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dirty="0" smtClean="0"/>
            <a:t>0%</a:t>
          </a:r>
          <a:endParaRPr lang="en-GB" sz="1100" dirty="0"/>
        </a:p>
      </cdr:txBody>
    </cdr:sp>
  </cdr:relSizeAnchor>
  <cdr:relSizeAnchor xmlns:cdr="http://schemas.openxmlformats.org/drawingml/2006/chartDrawing">
    <cdr:from>
      <cdr:x>0.10435</cdr:x>
      <cdr:y>0.2932</cdr:y>
    </cdr:from>
    <cdr:to>
      <cdr:x>0.17391</cdr:x>
      <cdr:y>0.34168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864096" y="1583160"/>
          <a:ext cx="576064" cy="2617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100" dirty="0" smtClean="0"/>
            <a:t>26%</a:t>
          </a:r>
          <a:endParaRPr lang="en-GB" sz="1100" dirty="0"/>
        </a:p>
      </cdr:txBody>
    </cdr:sp>
  </cdr:relSizeAnchor>
  <cdr:relSizeAnchor xmlns:cdr="http://schemas.openxmlformats.org/drawingml/2006/chartDrawing">
    <cdr:from>
      <cdr:x>0.14736</cdr:x>
      <cdr:y>0.77585</cdr:y>
    </cdr:from>
    <cdr:to>
      <cdr:x>0.21692</cdr:x>
      <cdr:y>0.82433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331640" y="4391472"/>
          <a:ext cx="628579" cy="2744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dirty="0" smtClean="0"/>
            <a:t>-12</a:t>
          </a:r>
          <a:r>
            <a:rPr lang="en-US" sz="1100" dirty="0" smtClean="0"/>
            <a:t>%</a:t>
          </a:r>
          <a:endParaRPr lang="en-GB" sz="1100" dirty="0"/>
        </a:p>
      </cdr:txBody>
    </cdr:sp>
  </cdr:relSizeAnchor>
  <cdr:relSizeAnchor xmlns:cdr="http://schemas.openxmlformats.org/drawingml/2006/chartDrawing">
    <cdr:from>
      <cdr:x>0.49565</cdr:x>
      <cdr:y>0.2932</cdr:y>
    </cdr:from>
    <cdr:to>
      <cdr:x>0.56522</cdr:x>
      <cdr:y>0.34168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4104456" y="1583160"/>
          <a:ext cx="576064" cy="2617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000" dirty="0" smtClean="0"/>
            <a:t>26</a:t>
          </a:r>
          <a:r>
            <a:rPr lang="en-US" sz="1100" dirty="0" smtClean="0"/>
            <a:t>%</a:t>
          </a:r>
          <a:endParaRPr lang="en-GB" sz="1100" dirty="0"/>
        </a:p>
      </cdr:txBody>
    </cdr:sp>
  </cdr:relSizeAnchor>
  <cdr:relSizeAnchor xmlns:cdr="http://schemas.openxmlformats.org/drawingml/2006/chartDrawing">
    <cdr:from>
      <cdr:x>0.45017</cdr:x>
      <cdr:y>0.67407</cdr:y>
    </cdr:from>
    <cdr:to>
      <cdr:x>0.51974</cdr:x>
      <cdr:y>0.72254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4067944" y="3815408"/>
          <a:ext cx="628669" cy="2743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100" dirty="0" smtClean="0"/>
            <a:t>-3%</a:t>
          </a:r>
          <a:endParaRPr lang="en-GB" sz="1100" dirty="0"/>
        </a:p>
      </cdr:txBody>
    </cdr:sp>
  </cdr:relSizeAnchor>
  <cdr:relSizeAnchor xmlns:cdr="http://schemas.openxmlformats.org/drawingml/2006/chartDrawing">
    <cdr:from>
      <cdr:x>0.41739</cdr:x>
      <cdr:y>0.58659</cdr:y>
    </cdr:from>
    <cdr:to>
      <cdr:x>0.48696</cdr:x>
      <cdr:y>0.63506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3456384" y="3167336"/>
          <a:ext cx="576064" cy="2617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100" dirty="0" smtClean="0"/>
            <a:t>0%</a:t>
          </a:r>
          <a:endParaRPr lang="en-GB" sz="1100" dirty="0"/>
        </a:p>
      </cdr:txBody>
    </cdr:sp>
  </cdr:relSizeAnchor>
  <cdr:relSizeAnchor xmlns:cdr="http://schemas.openxmlformats.org/drawingml/2006/chartDrawing">
    <cdr:from>
      <cdr:x>0.36522</cdr:x>
      <cdr:y>0.57325</cdr:y>
    </cdr:from>
    <cdr:to>
      <cdr:x>0.43478</cdr:x>
      <cdr:y>0.62173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3024336" y="3095328"/>
          <a:ext cx="576064" cy="2617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100" dirty="0" smtClean="0"/>
            <a:t>1%</a:t>
          </a:r>
          <a:endParaRPr lang="en-GB" sz="1100" dirty="0"/>
        </a:p>
      </cdr:txBody>
    </cdr:sp>
  </cdr:relSizeAnchor>
  <cdr:relSizeAnchor xmlns:cdr="http://schemas.openxmlformats.org/drawingml/2006/chartDrawing">
    <cdr:from>
      <cdr:x>0.94783</cdr:x>
      <cdr:y>0.31987</cdr:y>
    </cdr:from>
    <cdr:to>
      <cdr:x>1</cdr:x>
      <cdr:y>0.36835</cdr:y>
    </cdr:to>
    <cdr:sp macro="" textlink="">
      <cdr:nvSpPr>
        <cdr:cNvPr id="9" name="TextBox 1"/>
        <cdr:cNvSpPr txBox="1"/>
      </cdr:nvSpPr>
      <cdr:spPr>
        <a:xfrm xmlns:a="http://schemas.openxmlformats.org/drawingml/2006/main">
          <a:off x="7848872" y="1727176"/>
          <a:ext cx="432048" cy="2617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100" dirty="0" smtClean="0"/>
            <a:t>22%</a:t>
          </a:r>
          <a:endParaRPr lang="en-GB" sz="1100" dirty="0"/>
        </a:p>
      </cdr:txBody>
    </cdr:sp>
  </cdr:relSizeAnchor>
  <cdr:relSizeAnchor xmlns:cdr="http://schemas.openxmlformats.org/drawingml/2006/chartDrawing">
    <cdr:from>
      <cdr:x>0.32174</cdr:x>
      <cdr:y>0.57325</cdr:y>
    </cdr:from>
    <cdr:to>
      <cdr:x>0.3913</cdr:x>
      <cdr:y>0.62173</cdr:y>
    </cdr:to>
    <cdr:sp macro="" textlink="">
      <cdr:nvSpPr>
        <cdr:cNvPr id="10" name="TextBox 1"/>
        <cdr:cNvSpPr txBox="1"/>
      </cdr:nvSpPr>
      <cdr:spPr>
        <a:xfrm xmlns:a="http://schemas.openxmlformats.org/drawingml/2006/main">
          <a:off x="2664296" y="3095328"/>
          <a:ext cx="576064" cy="2617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dirty="0"/>
            <a:t>0</a:t>
          </a:r>
          <a:r>
            <a:rPr lang="en-US" sz="1100" dirty="0" smtClean="0"/>
            <a:t>%</a:t>
          </a:r>
          <a:endParaRPr lang="en-GB" sz="1100" dirty="0"/>
        </a:p>
      </cdr:txBody>
    </cdr:sp>
  </cdr:relSizeAnchor>
  <cdr:relSizeAnchor xmlns:cdr="http://schemas.openxmlformats.org/drawingml/2006/chartDrawing">
    <cdr:from>
      <cdr:x>0.27826</cdr:x>
      <cdr:y>0.57325</cdr:y>
    </cdr:from>
    <cdr:to>
      <cdr:x>0.34783</cdr:x>
      <cdr:y>0.62173</cdr:y>
    </cdr:to>
    <cdr:sp macro="" textlink="">
      <cdr:nvSpPr>
        <cdr:cNvPr id="11" name="TextBox 1"/>
        <cdr:cNvSpPr txBox="1"/>
      </cdr:nvSpPr>
      <cdr:spPr>
        <a:xfrm xmlns:a="http://schemas.openxmlformats.org/drawingml/2006/main">
          <a:off x="2304256" y="3095328"/>
          <a:ext cx="576064" cy="2617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100" dirty="0" smtClean="0"/>
            <a:t>-1%</a:t>
          </a:r>
          <a:endParaRPr lang="en-GB" sz="1100" dirty="0"/>
        </a:p>
      </cdr:txBody>
    </cdr:sp>
  </cdr:relSizeAnchor>
  <cdr:relSizeAnchor xmlns:cdr="http://schemas.openxmlformats.org/drawingml/2006/chartDrawing">
    <cdr:from>
      <cdr:x>0.23478</cdr:x>
      <cdr:y>0.4799</cdr:y>
    </cdr:from>
    <cdr:to>
      <cdr:x>0.30435</cdr:x>
      <cdr:y>0.52838</cdr:y>
    </cdr:to>
    <cdr:sp macro="" textlink="">
      <cdr:nvSpPr>
        <cdr:cNvPr id="12" name="TextBox 1"/>
        <cdr:cNvSpPr txBox="1"/>
      </cdr:nvSpPr>
      <cdr:spPr>
        <a:xfrm xmlns:a="http://schemas.openxmlformats.org/drawingml/2006/main">
          <a:off x="1944216" y="2591272"/>
          <a:ext cx="576064" cy="2617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dirty="0"/>
            <a:t>9</a:t>
          </a:r>
          <a:r>
            <a:rPr lang="en-US" sz="1100" dirty="0" smtClean="0"/>
            <a:t>%</a:t>
          </a:r>
          <a:endParaRPr lang="en-GB" sz="1100" dirty="0"/>
        </a:p>
      </cdr:txBody>
    </cdr:sp>
  </cdr:relSizeAnchor>
  <cdr:relSizeAnchor xmlns:cdr="http://schemas.openxmlformats.org/drawingml/2006/chartDrawing">
    <cdr:from>
      <cdr:x>0.90435</cdr:x>
      <cdr:y>0.06649</cdr:y>
    </cdr:from>
    <cdr:to>
      <cdr:x>0.95652</cdr:x>
      <cdr:y>0.11983</cdr:y>
    </cdr:to>
    <cdr:sp macro="" textlink="">
      <cdr:nvSpPr>
        <cdr:cNvPr id="13" name="TextBox 1"/>
        <cdr:cNvSpPr txBox="1"/>
      </cdr:nvSpPr>
      <cdr:spPr>
        <a:xfrm xmlns:a="http://schemas.openxmlformats.org/drawingml/2006/main">
          <a:off x="7488832" y="359024"/>
          <a:ext cx="432048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dirty="0" smtClean="0"/>
            <a:t>46%</a:t>
          </a:r>
          <a:endParaRPr lang="en-GB" sz="1100" dirty="0"/>
        </a:p>
      </cdr:txBody>
    </cdr:sp>
  </cdr:relSizeAnchor>
  <cdr:relSizeAnchor xmlns:cdr="http://schemas.openxmlformats.org/drawingml/2006/chartDrawing">
    <cdr:from>
      <cdr:x>0.86087</cdr:x>
      <cdr:y>0.37322</cdr:y>
    </cdr:from>
    <cdr:to>
      <cdr:x>0.91304</cdr:x>
      <cdr:y>0.42169</cdr:y>
    </cdr:to>
    <cdr:sp macro="" textlink="">
      <cdr:nvSpPr>
        <cdr:cNvPr id="14" name="TextBox 1"/>
        <cdr:cNvSpPr txBox="1"/>
      </cdr:nvSpPr>
      <cdr:spPr>
        <a:xfrm xmlns:a="http://schemas.openxmlformats.org/drawingml/2006/main">
          <a:off x="7128792" y="2015208"/>
          <a:ext cx="432048" cy="2617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dirty="0" smtClean="0"/>
            <a:t>18%</a:t>
          </a:r>
          <a:endParaRPr lang="en-GB" sz="1100" dirty="0"/>
        </a:p>
      </cdr:txBody>
    </cdr:sp>
  </cdr:relSizeAnchor>
  <cdr:relSizeAnchor xmlns:cdr="http://schemas.openxmlformats.org/drawingml/2006/chartDrawing">
    <cdr:from>
      <cdr:x>0.2</cdr:x>
      <cdr:y>0.57325</cdr:y>
    </cdr:from>
    <cdr:to>
      <cdr:x>0.25217</cdr:x>
      <cdr:y>0.61326</cdr:y>
    </cdr:to>
    <cdr:sp macro="" textlink="">
      <cdr:nvSpPr>
        <cdr:cNvPr id="15" name="TextBox 1"/>
        <cdr:cNvSpPr txBox="1"/>
      </cdr:nvSpPr>
      <cdr:spPr>
        <a:xfrm xmlns:a="http://schemas.openxmlformats.org/drawingml/2006/main">
          <a:off x="1656184" y="3095328"/>
          <a:ext cx="432048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dirty="0" smtClean="0"/>
            <a:t>-3%</a:t>
          </a:r>
          <a:endParaRPr lang="en-GB" sz="1100" dirty="0"/>
        </a:p>
      </cdr:txBody>
    </cdr:sp>
  </cdr:relSizeAnchor>
  <cdr:relSizeAnchor xmlns:cdr="http://schemas.openxmlformats.org/drawingml/2006/chartDrawing">
    <cdr:from>
      <cdr:x>0.81672</cdr:x>
      <cdr:y>0.66135</cdr:y>
    </cdr:from>
    <cdr:to>
      <cdr:x>0.8689</cdr:x>
      <cdr:y>0.69649</cdr:y>
    </cdr:to>
    <cdr:sp macro="" textlink="">
      <cdr:nvSpPr>
        <cdr:cNvPr id="16" name="TextBox 1"/>
        <cdr:cNvSpPr txBox="1"/>
      </cdr:nvSpPr>
      <cdr:spPr>
        <a:xfrm xmlns:a="http://schemas.openxmlformats.org/drawingml/2006/main">
          <a:off x="7380312" y="3743400"/>
          <a:ext cx="471525" cy="1989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dirty="0" smtClean="0"/>
            <a:t>-1%</a:t>
          </a:r>
          <a:endParaRPr lang="en-GB" sz="1100" dirty="0"/>
        </a:p>
      </cdr:txBody>
    </cdr:sp>
  </cdr:relSizeAnchor>
  <cdr:relSizeAnchor xmlns:cdr="http://schemas.openxmlformats.org/drawingml/2006/chartDrawing">
    <cdr:from>
      <cdr:x>0.74783</cdr:x>
      <cdr:y>0.35988</cdr:y>
    </cdr:from>
    <cdr:to>
      <cdr:x>0.84348</cdr:x>
      <cdr:y>0.40835</cdr:y>
    </cdr:to>
    <cdr:sp macro="" textlink="">
      <cdr:nvSpPr>
        <cdr:cNvPr id="17" name="TextBox 1"/>
        <cdr:cNvSpPr txBox="1"/>
      </cdr:nvSpPr>
      <cdr:spPr>
        <a:xfrm xmlns:a="http://schemas.openxmlformats.org/drawingml/2006/main">
          <a:off x="6192688" y="1943200"/>
          <a:ext cx="792088" cy="2617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dirty="0" smtClean="0"/>
            <a:t>20%</a:t>
          </a:r>
          <a:endParaRPr lang="en-GB" sz="1100" dirty="0"/>
        </a:p>
      </cdr:txBody>
    </cdr:sp>
  </cdr:relSizeAnchor>
  <cdr:relSizeAnchor xmlns:cdr="http://schemas.openxmlformats.org/drawingml/2006/chartDrawing">
    <cdr:from>
      <cdr:x>0.73043</cdr:x>
      <cdr:y>0.49324</cdr:y>
    </cdr:from>
    <cdr:to>
      <cdr:x>0.77391</cdr:x>
      <cdr:y>0.52838</cdr:y>
    </cdr:to>
    <cdr:sp macro="" textlink="">
      <cdr:nvSpPr>
        <cdr:cNvPr id="18" name="TextBox 1"/>
        <cdr:cNvSpPr txBox="1"/>
      </cdr:nvSpPr>
      <cdr:spPr>
        <a:xfrm xmlns:a="http://schemas.openxmlformats.org/drawingml/2006/main">
          <a:off x="6048672" y="2663280"/>
          <a:ext cx="360040" cy="18973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dirty="0"/>
            <a:t>6</a:t>
          </a:r>
          <a:r>
            <a:rPr lang="en-US" dirty="0" smtClean="0"/>
            <a:t>%</a:t>
          </a:r>
          <a:endParaRPr lang="en-GB" sz="1100" dirty="0"/>
        </a:p>
      </cdr:txBody>
    </cdr:sp>
  </cdr:relSizeAnchor>
  <cdr:relSizeAnchor xmlns:cdr="http://schemas.openxmlformats.org/drawingml/2006/chartDrawing">
    <cdr:from>
      <cdr:x>0.68696</cdr:x>
      <cdr:y>0.35988</cdr:y>
    </cdr:from>
    <cdr:to>
      <cdr:x>0.73913</cdr:x>
      <cdr:y>0.39502</cdr:y>
    </cdr:to>
    <cdr:sp macro="" textlink="">
      <cdr:nvSpPr>
        <cdr:cNvPr id="19" name="TextBox 1"/>
        <cdr:cNvSpPr txBox="1"/>
      </cdr:nvSpPr>
      <cdr:spPr>
        <a:xfrm xmlns:a="http://schemas.openxmlformats.org/drawingml/2006/main">
          <a:off x="5688632" y="1943200"/>
          <a:ext cx="432048" cy="18973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dirty="0" smtClean="0"/>
            <a:t>20%</a:t>
          </a:r>
          <a:endParaRPr lang="en-GB" sz="1100" dirty="0"/>
        </a:p>
      </cdr:txBody>
    </cdr:sp>
  </cdr:relSizeAnchor>
  <cdr:relSizeAnchor xmlns:cdr="http://schemas.openxmlformats.org/drawingml/2006/chartDrawing">
    <cdr:from>
      <cdr:x>0.63478</cdr:x>
      <cdr:y>0.37322</cdr:y>
    </cdr:from>
    <cdr:to>
      <cdr:x>0.68696</cdr:x>
      <cdr:y>0.42169</cdr:y>
    </cdr:to>
    <cdr:sp macro="" textlink="">
      <cdr:nvSpPr>
        <cdr:cNvPr id="20" name="TextBox 1"/>
        <cdr:cNvSpPr txBox="1"/>
      </cdr:nvSpPr>
      <cdr:spPr>
        <a:xfrm xmlns:a="http://schemas.openxmlformats.org/drawingml/2006/main">
          <a:off x="5256584" y="2015208"/>
          <a:ext cx="432048" cy="2617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dirty="0" smtClean="0"/>
            <a:t>18%</a:t>
          </a:r>
          <a:endParaRPr lang="en-GB" sz="1100" dirty="0"/>
        </a:p>
      </cdr:txBody>
    </cdr:sp>
  </cdr:relSizeAnchor>
  <cdr:relSizeAnchor xmlns:cdr="http://schemas.openxmlformats.org/drawingml/2006/chartDrawing">
    <cdr:from>
      <cdr:x>0.5936</cdr:x>
      <cdr:y>0.80129</cdr:y>
    </cdr:from>
    <cdr:to>
      <cdr:x>0.65447</cdr:x>
      <cdr:y>0.85463</cdr:y>
    </cdr:to>
    <cdr:sp macro="" textlink="">
      <cdr:nvSpPr>
        <cdr:cNvPr id="21" name="TextBox 1"/>
        <cdr:cNvSpPr txBox="1"/>
      </cdr:nvSpPr>
      <cdr:spPr>
        <a:xfrm xmlns:a="http://schemas.openxmlformats.org/drawingml/2006/main">
          <a:off x="5364088" y="4535488"/>
          <a:ext cx="550052" cy="30191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dirty="0" smtClean="0"/>
            <a:t>-14%</a:t>
          </a:r>
          <a:endParaRPr lang="en-GB" sz="1100" dirty="0"/>
        </a:p>
      </cdr:txBody>
    </cdr:sp>
  </cdr:relSizeAnchor>
  <cdr:relSizeAnchor xmlns:cdr="http://schemas.openxmlformats.org/drawingml/2006/chartDrawing">
    <cdr:from>
      <cdr:x>0.55652</cdr:x>
      <cdr:y>0.49324</cdr:y>
    </cdr:from>
    <cdr:to>
      <cdr:x>0.6</cdr:x>
      <cdr:y>0.52838</cdr:y>
    </cdr:to>
    <cdr:sp macro="" textlink="">
      <cdr:nvSpPr>
        <cdr:cNvPr id="22" name="TextBox 1"/>
        <cdr:cNvSpPr txBox="1"/>
      </cdr:nvSpPr>
      <cdr:spPr>
        <a:xfrm xmlns:a="http://schemas.openxmlformats.org/drawingml/2006/main">
          <a:off x="4608512" y="2663280"/>
          <a:ext cx="360040" cy="18973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dirty="0" smtClean="0"/>
            <a:t>8%</a:t>
          </a:r>
          <a:endParaRPr lang="en-GB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1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C388C9-07CA-4F1C-AC4B-3E0F830DDC17}" type="datetimeFigureOut">
              <a:rPr lang="en-GB" smtClean="0"/>
              <a:t>20/05/2014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B5B9E9-8BB2-4C61-8559-2F38F3EDC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1548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E8AAA8-F506-4EA2-AEE6-35C1A6A910E5}" type="datetimeFigureOut">
              <a:rPr lang="en-GB" smtClean="0"/>
              <a:t>20/05/2014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30092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430092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E322A9-AA61-47AA-80DC-BE56645323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630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322A9-AA61-47AA-80DC-BE56645323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6485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322A9-AA61-47AA-80DC-BE5664532382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217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Emirates currently serves 141 destinations in 80</a:t>
            </a:r>
            <a:r>
              <a:rPr lang="en-GB" baseline="0" dirty="0" smtClean="0"/>
              <a:t> countries</a:t>
            </a:r>
            <a:endParaRPr lang="en-GB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New</a:t>
            </a:r>
            <a:r>
              <a:rPr lang="en-GB" baseline="0" dirty="0" smtClean="0"/>
              <a:t> points launched / to be launched in 2014: Kiev, Taipei and Boston……Abuja and Kano in Nigeria come online in August along with Emirates ninth US destination Chicago. Oslo, its third Scandinavian gateway and Brussels will </a:t>
            </a:r>
            <a:r>
              <a:rPr lang="en-GB" baseline="0" smtClean="0"/>
              <a:t>be launched in </a:t>
            </a:r>
            <a:r>
              <a:rPr lang="en-GB" baseline="0" dirty="0" smtClean="0"/>
              <a:t>September.</a:t>
            </a:r>
            <a:endParaRPr lang="en-GB" u="sng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2DF37E2-1EBF-4C25-9E47-60E860E0E42C}" type="slidenum">
              <a:rPr lang="en-GB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en-GB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322A9-AA61-47AA-80DC-BE566453238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7869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In</a:t>
            </a:r>
            <a:r>
              <a:rPr lang="en-GB" baseline="0" dirty="0" smtClean="0"/>
              <a:t> 2013 London-LHR was the world’s busiest International hub with </a:t>
            </a:r>
            <a:r>
              <a:rPr lang="en-GB" dirty="0" smtClean="0"/>
              <a:t>72.3m passengers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322A9-AA61-47AA-80DC-BE566453238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3102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Geography</a:t>
            </a:r>
            <a:r>
              <a:rPr lang="en-GB" baseline="0" dirty="0" smtClean="0"/>
              <a:t> has played an important part in development of the Dubai hub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The range of long-haul aircraft continues to push the technology envelope, providing us with a platform to launch non-stop missions to connect to more primary and secondary cities.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322A9-AA61-47AA-80DC-BE5664532382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03121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322A9-AA61-47AA-80DC-BE566453238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1811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Short-term</a:t>
            </a:r>
            <a:r>
              <a:rPr lang="en-GB" baseline="0" dirty="0" smtClean="0"/>
              <a:t> capacity reduction </a:t>
            </a:r>
            <a:r>
              <a:rPr lang="en-GB" dirty="0" smtClean="0"/>
              <a:t>in H2</a:t>
            </a:r>
            <a:r>
              <a:rPr lang="en-GB" baseline="0" dirty="0" smtClean="0"/>
              <a:t> 11/12 and H1 12/13 due to A380 wing cracks remediation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322A9-AA61-47AA-80DC-BE566453238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215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322A9-AA61-47AA-80DC-BE5664532382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8621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322A9-AA61-47AA-80DC-BE5664532382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313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2" t="8130" r="3242" b="158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0"/>
            <a:ext cx="2246312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86908" y="4737338"/>
            <a:ext cx="4390256" cy="707886"/>
          </a:xfrm>
        </p:spPr>
        <p:txBody>
          <a:bodyPr>
            <a:spAutoFit/>
          </a:bodyPr>
          <a:lstStyle>
            <a:lvl1pPr algn="l">
              <a:defRPr sz="39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4048" y="5559623"/>
            <a:ext cx="3923928" cy="430887"/>
          </a:xfrm>
        </p:spPr>
        <p:txBody>
          <a:bodyPr>
            <a:spAutoFit/>
          </a:bodyPr>
          <a:lstStyle>
            <a:lvl1pPr marL="0" indent="0" algn="l">
              <a:buNone/>
              <a:defRPr sz="22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F7E14-1094-4147-BF34-9526387B825B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18BDF-7284-4084-922A-02212C970D26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858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648000"/>
            <a:ext cx="8229600" cy="553998"/>
          </a:xfrm>
        </p:spPr>
        <p:txBody>
          <a:bodyPr/>
          <a:lstStyle/>
          <a:p>
            <a:r>
              <a:rPr lang="en-GB" dirty="0" err="1" smtClean="0"/>
              <a:t>loreum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848" y="1600200"/>
            <a:ext cx="8229600" cy="4525963"/>
          </a:xfrm>
        </p:spPr>
        <p:txBody>
          <a:bodyPr/>
          <a:lstStyle>
            <a:lvl1pPr marL="342900" indent="-342900">
              <a:buClr>
                <a:srgbClr val="CC0000"/>
              </a:buClr>
              <a:buFont typeface="EK03Plain-M01" pitchFamily="2" charset="0"/>
              <a:buChar char="•"/>
              <a:defRPr/>
            </a:lvl1pPr>
            <a:lvl2pPr marL="742950" indent="-285750">
              <a:buClr>
                <a:srgbClr val="CC0000"/>
              </a:buClr>
              <a:buFont typeface="EK03Plain-M01" pitchFamily="2" charset="0"/>
              <a:buChar char="•"/>
              <a:defRPr/>
            </a:lvl2pPr>
            <a:lvl3pPr marL="1143000" indent="-228600">
              <a:buClr>
                <a:srgbClr val="CC0000"/>
              </a:buClr>
              <a:buFont typeface="EK03Plain-M01" pitchFamily="2" charset="0"/>
              <a:buChar char="•"/>
              <a:defRPr/>
            </a:lvl3pPr>
            <a:lvl4pPr marL="1600200" indent="-228600">
              <a:buClr>
                <a:srgbClr val="CC0000"/>
              </a:buClr>
              <a:buFont typeface="EK03Plain-M01" pitchFamily="2" charset="0"/>
              <a:buChar char="•"/>
              <a:defRPr/>
            </a:lvl4pPr>
            <a:lvl5pPr marL="2057400" indent="-228600">
              <a:buClr>
                <a:srgbClr val="CC0000"/>
              </a:buClr>
              <a:buFont typeface="EK03Plain-M01" pitchFamily="2" charset="0"/>
              <a:buChar char="•"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2E7AA-144F-4D9B-8296-4951FD3F556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3583F-666D-40DA-8331-65048D92FD8B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455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648000"/>
            <a:ext cx="8229600" cy="553998"/>
          </a:xfrm>
        </p:spPr>
        <p:txBody>
          <a:bodyPr/>
          <a:lstStyle/>
          <a:p>
            <a:r>
              <a:rPr lang="en-GB" dirty="0" err="1" smtClean="0"/>
              <a:t>loreum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7744" y="1600200"/>
            <a:ext cx="6419056" cy="4525963"/>
          </a:xfrm>
        </p:spPr>
        <p:txBody>
          <a:bodyPr/>
          <a:lstStyle>
            <a:lvl1pPr marL="0" indent="0">
              <a:buClr>
                <a:srgbClr val="CC0000"/>
              </a:buClr>
              <a:buFontTx/>
              <a:buNone/>
              <a:defRPr/>
            </a:lvl1pPr>
            <a:lvl2pPr marL="457200" indent="0">
              <a:buClr>
                <a:srgbClr val="CC0000"/>
              </a:buClr>
              <a:buFontTx/>
              <a:buNone/>
              <a:defRPr/>
            </a:lvl2pPr>
            <a:lvl3pPr marL="914400" indent="0">
              <a:buClr>
                <a:srgbClr val="CC0000"/>
              </a:buClr>
              <a:buFontTx/>
              <a:buNone/>
              <a:defRPr/>
            </a:lvl3pPr>
            <a:lvl4pPr marL="1371600" indent="0">
              <a:buClr>
                <a:srgbClr val="CC0000"/>
              </a:buClr>
              <a:buFontTx/>
              <a:buNone/>
              <a:defRPr/>
            </a:lvl4pPr>
            <a:lvl5pPr marL="1828800" indent="0">
              <a:buClr>
                <a:srgbClr val="CC0000"/>
              </a:buClr>
              <a:buFontTx/>
              <a:buNone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395288" y="1628775"/>
            <a:ext cx="1540818" cy="1584201"/>
          </a:xfrm>
        </p:spPr>
        <p:txBody>
          <a:bodyPr rtlCol="0">
            <a:normAutofit/>
          </a:bodyPr>
          <a:lstStyle>
            <a:lvl1pPr>
              <a:defRPr sz="1800"/>
            </a:lvl1pPr>
          </a:lstStyle>
          <a:p>
            <a:pPr lvl="0"/>
            <a:endParaRPr lang="en-GB" noProof="0" dirty="0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395288" y="3409200"/>
            <a:ext cx="1540818" cy="1627188"/>
          </a:xfrm>
        </p:spPr>
        <p:txBody>
          <a:bodyPr rtlCol="0">
            <a:normAutofit/>
          </a:bodyPr>
          <a:lstStyle>
            <a:lvl1pPr>
              <a:defRPr sz="1800"/>
            </a:lvl1pPr>
          </a:lstStyle>
          <a:p>
            <a:pPr lvl="0"/>
            <a:endParaRPr lang="en-GB" noProof="0" dirty="0"/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395288" y="5220070"/>
            <a:ext cx="1540818" cy="1637930"/>
          </a:xfrm>
        </p:spPr>
        <p:txBody>
          <a:bodyPr rtlCol="0">
            <a:normAutofit/>
          </a:bodyPr>
          <a:lstStyle>
            <a:lvl1pPr>
              <a:defRPr sz="1800"/>
            </a:lvl1pPr>
          </a:lstStyle>
          <a:p>
            <a:pPr lvl="0"/>
            <a:endParaRPr lang="en-GB" noProof="0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D12FA1-3221-423E-BC92-76336EF6E82F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7ED3F-8FE3-4727-94EE-C7889A8E61CD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821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845840"/>
            <a:ext cx="8291264" cy="566936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429CC-3477-41C8-86BD-B2CCD555A7DD}" type="datetimeFigureOut">
              <a:rPr lang="en-GB"/>
              <a:pPr>
                <a:defRPr/>
              </a:pPr>
              <a:t>20/05/2014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CC742-410B-4A93-9722-FC7D84F1703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6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647700"/>
            <a:ext cx="82296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7465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DE5E57-5643-485A-954C-E1D1BC4F0D2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1A6B519-550D-4F34-9407-ED885C57A703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31" name="Picture 6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-11113"/>
            <a:ext cx="862012" cy="125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1767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808080"/>
          </a:solidFill>
          <a:latin typeface="EK03Plain-B01" pitchFamily="2" charset="0"/>
          <a:ea typeface="+mj-ea"/>
          <a:cs typeface="EK03Plain-B01" pitchFamily="2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808080"/>
          </a:solidFill>
          <a:latin typeface="EK03Plain-B01" pitchFamily="2" charset="0"/>
          <a:cs typeface="EK03Plain-B01" pitchFamily="2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808080"/>
          </a:solidFill>
          <a:latin typeface="EK03Plain-B01" pitchFamily="2" charset="0"/>
          <a:cs typeface="EK03Plain-B01" pitchFamily="2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808080"/>
          </a:solidFill>
          <a:latin typeface="EK03Plain-B01" pitchFamily="2" charset="0"/>
          <a:cs typeface="EK03Plain-B01" pitchFamily="2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808080"/>
          </a:solidFill>
          <a:latin typeface="EK03Plain-B01" pitchFamily="2" charset="0"/>
          <a:cs typeface="EK03Plain-B01" pitchFamily="2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808080"/>
          </a:solidFill>
          <a:latin typeface="EK03Plain-B01" pitchFamily="2" charset="0"/>
          <a:cs typeface="EK03Plain-B01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808080"/>
          </a:solidFill>
          <a:latin typeface="EK03Plain-B01" pitchFamily="2" charset="0"/>
          <a:cs typeface="EK03Plain-B01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808080"/>
          </a:solidFill>
          <a:latin typeface="EK03Plain-B01" pitchFamily="2" charset="0"/>
          <a:cs typeface="EK03Plain-B01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808080"/>
          </a:solidFill>
          <a:latin typeface="EK03Plain-B01" pitchFamily="2" charset="0"/>
          <a:cs typeface="EK03Plain-B01" pitchFamily="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800" kern="1200">
          <a:solidFill>
            <a:srgbClr val="808080"/>
          </a:solidFill>
          <a:latin typeface="EK03Plain-M01" pitchFamily="2" charset="0"/>
          <a:ea typeface="+mn-ea"/>
          <a:cs typeface="EK03Plain-M01" pitchFamily="2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F0000"/>
        </a:buClr>
        <a:buFont typeface="Arial" pitchFamily="34" charset="0"/>
        <a:buChar char="•"/>
        <a:defRPr sz="2400" kern="1200">
          <a:solidFill>
            <a:srgbClr val="808080"/>
          </a:solidFill>
          <a:latin typeface="EK03Plain-M01" pitchFamily="2" charset="0"/>
          <a:ea typeface="+mn-ea"/>
          <a:cs typeface="EK03Plain-M01" pitchFamily="2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200" kern="1200">
          <a:solidFill>
            <a:srgbClr val="808080"/>
          </a:solidFill>
          <a:latin typeface="EK03Plain-M01" pitchFamily="2" charset="0"/>
          <a:ea typeface="+mn-ea"/>
          <a:cs typeface="EK03Plain-M01" pitchFamily="2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rgbClr val="808080"/>
          </a:solidFill>
          <a:latin typeface="EK03Plain-M01" pitchFamily="2" charset="0"/>
          <a:ea typeface="+mn-ea"/>
          <a:cs typeface="EK03Plain-M01" pitchFamily="2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kern="1200">
          <a:solidFill>
            <a:srgbClr val="808080"/>
          </a:solidFill>
          <a:latin typeface="EK03Plain-M01" pitchFamily="2" charset="0"/>
          <a:ea typeface="+mn-ea"/>
          <a:cs typeface="EK03Plain-M01" pitchFamily="2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Box 3"/>
          <p:cNvSpPr txBox="1">
            <a:spLocks noChangeArrowheads="1"/>
          </p:cNvSpPr>
          <p:nvPr/>
        </p:nvSpPr>
        <p:spPr bwMode="auto">
          <a:xfrm>
            <a:off x="34925" y="6524625"/>
            <a:ext cx="3816350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GB" sz="600" dirty="0">
                <a:solidFill>
                  <a:prstClr val="white"/>
                </a:solidFill>
                <a:latin typeface="Hel"/>
              </a:rPr>
              <a:t>©</a:t>
            </a:r>
            <a:r>
              <a:rPr lang="en-US" sz="600" dirty="0" smtClean="0">
                <a:solidFill>
                  <a:prstClr val="white"/>
                </a:solidFill>
                <a:latin typeface="Hel"/>
              </a:rPr>
              <a:t>2014 </a:t>
            </a:r>
            <a:r>
              <a:rPr lang="en-US" sz="600" dirty="0">
                <a:solidFill>
                  <a:prstClr val="white"/>
                </a:solidFill>
                <a:latin typeface="Hel"/>
              </a:rPr>
              <a:t>Emirates. All Rights Reserved.</a:t>
            </a:r>
            <a:endParaRPr lang="en-GB" sz="600" dirty="0">
              <a:solidFill>
                <a:prstClr val="white"/>
              </a:solidFill>
              <a:latin typeface="Hel"/>
            </a:endParaRPr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2987824" y="4939427"/>
            <a:ext cx="5616624" cy="646331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GB" sz="1800" dirty="0" err="1" smtClean="0"/>
              <a:t>Fouad</a:t>
            </a:r>
            <a:r>
              <a:rPr lang="en-GB" sz="1800" dirty="0" smtClean="0"/>
              <a:t> </a:t>
            </a:r>
            <a:r>
              <a:rPr lang="en-GB" sz="1800" dirty="0" err="1" smtClean="0"/>
              <a:t>Caunhye</a:t>
            </a:r>
            <a:endParaRPr lang="en-GB" sz="1800" dirty="0" smtClean="0"/>
          </a:p>
          <a:p>
            <a:pPr eaLnBrk="1" hangingPunct="1">
              <a:spcBef>
                <a:spcPct val="0"/>
              </a:spcBef>
            </a:pPr>
            <a:r>
              <a:rPr lang="en-GB" sz="1800" dirty="0" smtClean="0"/>
              <a:t>Regional Manager - Southern Africa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2915816" y="4293096"/>
            <a:ext cx="597666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900" kern="1200">
                <a:solidFill>
                  <a:schemeClr val="bg1"/>
                </a:solidFill>
                <a:latin typeface="EK03Plain-B01" pitchFamily="2" charset="0"/>
                <a:ea typeface="+mj-ea"/>
                <a:cs typeface="EK03Plain-B01" pitchFamily="2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9pPr>
          </a:lstStyle>
          <a:p>
            <a:pPr eaLnBrk="1" hangingPunct="1"/>
            <a:r>
              <a:rPr lang="en-US" sz="3600" dirty="0" smtClean="0"/>
              <a:t>Emirates and South Africa</a:t>
            </a:r>
            <a:endParaRPr lang="en-GB" sz="3600" dirty="0" smtClean="0"/>
          </a:p>
        </p:txBody>
      </p:sp>
    </p:spTree>
    <p:extLst>
      <p:ext uri="{BB962C8B-B14F-4D97-AF65-F5344CB8AC3E}">
        <p14:creationId xmlns:p14="http://schemas.microsoft.com/office/powerpoint/2010/main" val="23006576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emirates-empower.com/Images/ImageLibrary/ImageFiles/18900/299/18900_Screen-R_JPEG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25" t="14754" r="3774" b="26492"/>
          <a:stretch/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611560" y="404664"/>
            <a:ext cx="8013898" cy="76200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3200" dirty="0" smtClean="0">
                <a:solidFill>
                  <a:schemeClr val="bg1"/>
                </a:solidFill>
                <a:latin typeface="EK03Plain-B01" pitchFamily="2" charset="0"/>
                <a:cs typeface="EK03Plain-B01" pitchFamily="2" charset="0"/>
              </a:rPr>
              <a:t>About Emirates</a:t>
            </a:r>
            <a:endParaRPr lang="en-US" sz="3200" dirty="0" smtClean="0">
              <a:solidFill>
                <a:schemeClr val="bg1"/>
              </a:solidFill>
              <a:latin typeface="EK03Plain-B01" pitchFamily="2" charset="0"/>
              <a:cs typeface="EK03Plain-B01" pitchFamily="2" charset="0"/>
            </a:endParaRPr>
          </a:p>
        </p:txBody>
      </p:sp>
      <p:sp>
        <p:nvSpPr>
          <p:cNvPr id="6147" name="Rectangle 3"/>
          <p:cNvSpPr>
            <a:spLocks noGrp="1"/>
          </p:cNvSpPr>
          <p:nvPr>
            <p:ph type="body" idx="1"/>
          </p:nvPr>
        </p:nvSpPr>
        <p:spPr>
          <a:xfrm>
            <a:off x="395536" y="1124744"/>
            <a:ext cx="8568952" cy="2304256"/>
          </a:xfrm>
        </p:spPr>
        <p:txBody>
          <a:bodyPr/>
          <a:lstStyle/>
          <a:p>
            <a:pPr eaLnBrk="1" hangingPunct="1"/>
            <a:r>
              <a:rPr lang="en-GB" sz="1800" dirty="0">
                <a:solidFill>
                  <a:schemeClr val="bg1"/>
                </a:solidFill>
              </a:rPr>
              <a:t>#1 International carrier by </a:t>
            </a:r>
            <a:r>
              <a:rPr lang="en-GB" sz="1800" dirty="0" smtClean="0">
                <a:solidFill>
                  <a:schemeClr val="bg1"/>
                </a:solidFill>
              </a:rPr>
              <a:t>RPKs</a:t>
            </a:r>
          </a:p>
          <a:p>
            <a:pPr eaLnBrk="1" hangingPunct="1"/>
            <a:r>
              <a:rPr lang="en-GB" sz="1800" dirty="0" smtClean="0">
                <a:solidFill>
                  <a:schemeClr val="bg1"/>
                </a:solidFill>
              </a:rPr>
              <a:t>In 2013/14 </a:t>
            </a:r>
            <a:r>
              <a:rPr lang="en-GB" sz="1800" dirty="0">
                <a:solidFill>
                  <a:schemeClr val="bg1"/>
                </a:solidFill>
              </a:rPr>
              <a:t>Emirates carried </a:t>
            </a:r>
            <a:r>
              <a:rPr lang="en-GB" sz="1800" dirty="0" smtClean="0">
                <a:solidFill>
                  <a:schemeClr val="bg1"/>
                </a:solidFill>
              </a:rPr>
              <a:t>44.5m passengers, up 13.1% with a seat factor of 79.7%</a:t>
            </a:r>
          </a:p>
          <a:p>
            <a:pPr eaLnBrk="1" hangingPunct="1"/>
            <a:r>
              <a:rPr lang="en-GB" sz="1800" dirty="0" smtClean="0">
                <a:solidFill>
                  <a:schemeClr val="bg1"/>
                </a:solidFill>
              </a:rPr>
              <a:t>26 years of consecutive profits; US$887m on revenues of US$22.5b in 2013/14</a:t>
            </a:r>
          </a:p>
          <a:p>
            <a:pPr eaLnBrk="1" hangingPunct="1"/>
            <a:r>
              <a:rPr lang="en-GB" sz="1800" dirty="0" smtClean="0">
                <a:solidFill>
                  <a:schemeClr val="bg1"/>
                </a:solidFill>
              </a:rPr>
              <a:t>142 destinations in 80 countries</a:t>
            </a:r>
          </a:p>
          <a:p>
            <a:pPr eaLnBrk="1" hangingPunct="1"/>
            <a:r>
              <a:rPr lang="en-GB" sz="1800" dirty="0" smtClean="0">
                <a:solidFill>
                  <a:schemeClr val="bg1"/>
                </a:solidFill>
              </a:rPr>
              <a:t>Fleet </a:t>
            </a:r>
            <a:r>
              <a:rPr lang="en-GB" sz="1800" dirty="0">
                <a:solidFill>
                  <a:schemeClr val="bg1"/>
                </a:solidFill>
              </a:rPr>
              <a:t>of </a:t>
            </a:r>
            <a:r>
              <a:rPr lang="en-GB" sz="1800" dirty="0" smtClean="0">
                <a:solidFill>
                  <a:schemeClr val="bg1"/>
                </a:solidFill>
              </a:rPr>
              <a:t>217 </a:t>
            </a:r>
            <a:r>
              <a:rPr lang="en-GB" sz="1800" dirty="0">
                <a:solidFill>
                  <a:schemeClr val="bg1"/>
                </a:solidFill>
              </a:rPr>
              <a:t>wide-body </a:t>
            </a:r>
            <a:r>
              <a:rPr lang="en-GB" sz="1800" dirty="0" smtClean="0">
                <a:solidFill>
                  <a:schemeClr val="bg1"/>
                </a:solidFill>
              </a:rPr>
              <a:t>aircraft, </a:t>
            </a:r>
            <a:r>
              <a:rPr lang="en-GB" sz="1800" dirty="0">
                <a:solidFill>
                  <a:schemeClr val="bg1"/>
                </a:solidFill>
              </a:rPr>
              <a:t>average fleet age </a:t>
            </a:r>
            <a:r>
              <a:rPr lang="en-GB" sz="1800" dirty="0" smtClean="0">
                <a:solidFill>
                  <a:schemeClr val="bg1"/>
                </a:solidFill>
              </a:rPr>
              <a:t>74 </a:t>
            </a:r>
            <a:r>
              <a:rPr lang="en-GB" sz="1800" dirty="0">
                <a:solidFill>
                  <a:schemeClr val="bg1"/>
                </a:solidFill>
              </a:rPr>
              <a:t>months</a:t>
            </a:r>
          </a:p>
          <a:p>
            <a:pPr eaLnBrk="1" hangingPunct="1"/>
            <a:r>
              <a:rPr lang="en-GB" sz="1800" dirty="0" smtClean="0">
                <a:solidFill>
                  <a:schemeClr val="bg1"/>
                </a:solidFill>
              </a:rPr>
              <a:t>Order book of over 375 Airbus and Boeing aircraft to meet network growth, replace existing fleet</a:t>
            </a:r>
          </a:p>
        </p:txBody>
      </p:sp>
    </p:spTree>
    <p:extLst>
      <p:ext uri="{BB962C8B-B14F-4D97-AF65-F5344CB8AC3E}">
        <p14:creationId xmlns:p14="http://schemas.microsoft.com/office/powerpoint/2010/main" val="2272120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emirates-empower.com/Images/ImageLibrary/ImageFiles/19712/298/19712_Hi---res_JPEG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43750" y="0"/>
            <a:ext cx="918775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143890" y="1700808"/>
            <a:ext cx="8820598" cy="5085184"/>
          </a:xfrm>
          <a:prstGeom prst="rect">
            <a:avLst/>
          </a:prstGeom>
          <a:solidFill>
            <a:schemeClr val="tx1">
              <a:alpha val="3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8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4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2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0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200400" lvl="7" indent="0">
              <a:buNone/>
              <a:defRPr/>
            </a:pPr>
            <a:r>
              <a:rPr lang="en-GB" sz="1800" dirty="0" smtClean="0">
                <a:solidFill>
                  <a:schemeClr val="bg1"/>
                </a:solidFill>
                <a:latin typeface="EK03Plain-M01" panose="00000600000000000000" pitchFamily="2" charset="0"/>
                <a:cs typeface="EK03Plain-M01" panose="00000600000000000000" pitchFamily="2" charset="0"/>
              </a:rPr>
              <a:t>	2012/13		2013/14		Change (%)</a:t>
            </a:r>
          </a:p>
          <a:p>
            <a:pPr>
              <a:defRPr/>
            </a:pPr>
            <a:endParaRPr lang="en-GB" sz="1000" dirty="0" smtClean="0">
              <a:solidFill>
                <a:schemeClr val="bg1"/>
              </a:solidFill>
            </a:endParaRPr>
          </a:p>
          <a:p>
            <a:pPr>
              <a:defRPr/>
            </a:pPr>
            <a:r>
              <a:rPr lang="en-GB" sz="1800" dirty="0" smtClean="0">
                <a:solidFill>
                  <a:schemeClr val="bg1"/>
                </a:solidFill>
              </a:rPr>
              <a:t>Revenue			US$19.9 billion	US$22.5 billion	+13%</a:t>
            </a:r>
          </a:p>
          <a:p>
            <a:pPr marL="0" indent="0">
              <a:buNone/>
              <a:defRPr/>
            </a:pPr>
            <a:r>
              <a:rPr lang="en-GB" sz="1000" dirty="0" smtClean="0">
                <a:solidFill>
                  <a:schemeClr val="bg1"/>
                </a:solidFill>
              </a:rPr>
              <a:t>		</a:t>
            </a:r>
          </a:p>
          <a:p>
            <a:pPr>
              <a:defRPr/>
            </a:pPr>
            <a:r>
              <a:rPr lang="en-GB" sz="1800" dirty="0" smtClean="0">
                <a:solidFill>
                  <a:schemeClr val="bg1"/>
                </a:solidFill>
              </a:rPr>
              <a:t>Net profit			US$622 million	US$887 million	+42.5%	</a:t>
            </a:r>
          </a:p>
          <a:p>
            <a:pPr>
              <a:defRPr/>
            </a:pPr>
            <a:endParaRPr lang="en-GB" sz="1000" dirty="0" smtClean="0">
              <a:solidFill>
                <a:schemeClr val="bg1"/>
              </a:solidFill>
            </a:endParaRPr>
          </a:p>
          <a:p>
            <a:pPr>
              <a:defRPr/>
            </a:pPr>
            <a:r>
              <a:rPr lang="en-GB" sz="1800" dirty="0" smtClean="0">
                <a:solidFill>
                  <a:schemeClr val="bg1"/>
                </a:solidFill>
              </a:rPr>
              <a:t>Dividends paid			US$272 million	US$280 million	+2.6%</a:t>
            </a:r>
          </a:p>
          <a:p>
            <a:pPr>
              <a:defRPr/>
            </a:pPr>
            <a:endParaRPr lang="en-GB" sz="1000" dirty="0" smtClean="0">
              <a:solidFill>
                <a:schemeClr val="bg1"/>
              </a:solidFill>
            </a:endParaRPr>
          </a:p>
          <a:p>
            <a:pPr>
              <a:defRPr/>
            </a:pPr>
            <a:r>
              <a:rPr lang="en-GB" sz="1800" dirty="0" smtClean="0">
                <a:solidFill>
                  <a:schemeClr val="bg1"/>
                </a:solidFill>
              </a:rPr>
              <a:t>Operating margin		3.1%		3.9%		+0.8 points</a:t>
            </a:r>
          </a:p>
          <a:p>
            <a:pPr marL="0" indent="0">
              <a:buNone/>
              <a:defRPr/>
            </a:pPr>
            <a:endParaRPr lang="en-GB" sz="1000" dirty="0" smtClean="0">
              <a:solidFill>
                <a:schemeClr val="bg1"/>
              </a:solidFill>
            </a:endParaRPr>
          </a:p>
          <a:p>
            <a:pPr>
              <a:defRPr/>
            </a:pPr>
            <a:r>
              <a:rPr lang="en-GB" sz="1800" dirty="0" smtClean="0">
                <a:solidFill>
                  <a:schemeClr val="bg1"/>
                </a:solidFill>
              </a:rPr>
              <a:t>Passengers carried		39.4 million	44.5 million	+13.1%	</a:t>
            </a:r>
          </a:p>
          <a:p>
            <a:pPr>
              <a:defRPr/>
            </a:pPr>
            <a:endParaRPr lang="en-GB" sz="1000" dirty="0" smtClean="0">
              <a:solidFill>
                <a:schemeClr val="bg1"/>
              </a:solidFill>
            </a:endParaRPr>
          </a:p>
          <a:p>
            <a:pPr>
              <a:defRPr/>
            </a:pPr>
            <a:r>
              <a:rPr lang="en-GB" sz="1800" dirty="0" smtClean="0">
                <a:solidFill>
                  <a:schemeClr val="bg1"/>
                </a:solidFill>
              </a:rPr>
              <a:t>Capacity (ASKs)		236.6 billion	271.1 billion	+14.4%</a:t>
            </a:r>
          </a:p>
          <a:p>
            <a:pPr marL="0" indent="0">
              <a:buNone/>
              <a:defRPr/>
            </a:pPr>
            <a:r>
              <a:rPr lang="en-GB" sz="1000" dirty="0" smtClean="0">
                <a:solidFill>
                  <a:schemeClr val="bg1"/>
                </a:solidFill>
              </a:rPr>
              <a:t>		</a:t>
            </a:r>
          </a:p>
          <a:p>
            <a:pPr>
              <a:defRPr/>
            </a:pPr>
            <a:r>
              <a:rPr lang="en-GB" sz="1800" dirty="0" smtClean="0">
                <a:solidFill>
                  <a:schemeClr val="bg1"/>
                </a:solidFill>
              </a:rPr>
              <a:t>Passenger seat factor		79.7%		79.4%		-0.3%	</a:t>
            </a:r>
          </a:p>
          <a:p>
            <a:pPr>
              <a:defRPr/>
            </a:pPr>
            <a:endParaRPr lang="en-GB" sz="1000" dirty="0" smtClean="0">
              <a:solidFill>
                <a:schemeClr val="bg1"/>
              </a:solidFill>
            </a:endParaRPr>
          </a:p>
          <a:p>
            <a:pPr>
              <a:defRPr/>
            </a:pPr>
            <a:r>
              <a:rPr lang="en-GB" sz="1800" dirty="0" smtClean="0">
                <a:solidFill>
                  <a:schemeClr val="bg1"/>
                </a:solidFill>
              </a:rPr>
              <a:t>Cargo carried (tonnes)		2.09 million	2.25 million	+7.9%</a:t>
            </a:r>
          </a:p>
          <a:p>
            <a:pPr>
              <a:defRPr/>
            </a:pPr>
            <a:endParaRPr lang="en-GB" sz="1000" dirty="0" smtClean="0">
              <a:solidFill>
                <a:schemeClr val="bg1"/>
              </a:solidFill>
            </a:endParaRPr>
          </a:p>
          <a:p>
            <a:pPr>
              <a:defRPr/>
            </a:pPr>
            <a:r>
              <a:rPr lang="en-GB" sz="1800" dirty="0" smtClean="0">
                <a:solidFill>
                  <a:schemeClr val="bg1"/>
                </a:solidFill>
              </a:rPr>
              <a:t>Average employee strength	47,678		52,516		+10.1%</a:t>
            </a:r>
          </a:p>
          <a:p>
            <a:pPr marL="0" indent="0">
              <a:buNone/>
              <a:defRPr/>
            </a:pPr>
            <a:r>
              <a:rPr lang="en-GB" sz="1800" dirty="0" smtClean="0">
                <a:solidFill>
                  <a:schemeClr val="bg1"/>
                </a:solidFill>
              </a:rPr>
              <a:t>						</a:t>
            </a:r>
          </a:p>
          <a:p>
            <a:pPr>
              <a:defRPr/>
            </a:pPr>
            <a:endParaRPr lang="en-GB" sz="1800" dirty="0">
              <a:solidFill>
                <a:schemeClr val="bg1"/>
              </a:solidFill>
            </a:endParaRPr>
          </a:p>
          <a:p>
            <a:pPr>
              <a:defRPr/>
            </a:pPr>
            <a:endParaRPr lang="en-GB" sz="1800" dirty="0" smtClean="0">
              <a:solidFill>
                <a:schemeClr val="bg1"/>
              </a:solidFill>
            </a:endParaRPr>
          </a:p>
          <a:p>
            <a:pPr>
              <a:defRPr/>
            </a:pP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23528" y="648000"/>
            <a:ext cx="8229600" cy="553998"/>
          </a:xfrm>
        </p:spPr>
        <p:txBody>
          <a:bodyPr/>
          <a:lstStyle/>
          <a:p>
            <a:r>
              <a:rPr lang="en-GB" sz="3200" dirty="0" smtClean="0">
                <a:solidFill>
                  <a:schemeClr val="bg1"/>
                </a:solidFill>
              </a:rPr>
              <a:t>The top line: FY 13/14</a:t>
            </a:r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935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29600" cy="554038"/>
          </a:xfrm>
        </p:spPr>
        <p:txBody>
          <a:bodyPr/>
          <a:lstStyle/>
          <a:p>
            <a:r>
              <a:rPr lang="en-US" sz="3200" dirty="0" smtClean="0">
                <a:solidFill>
                  <a:schemeClr val="tx1"/>
                </a:solidFill>
              </a:rPr>
              <a:t>Connecting the </a:t>
            </a:r>
            <a:r>
              <a:rPr lang="en-US" sz="3200" u="sng" dirty="0" smtClean="0">
                <a:solidFill>
                  <a:schemeClr val="tx1"/>
                </a:solidFill>
              </a:rPr>
              <a:t>un</a:t>
            </a:r>
            <a:r>
              <a:rPr lang="en-US" sz="3200" dirty="0" smtClean="0">
                <a:solidFill>
                  <a:schemeClr val="tx1"/>
                </a:solidFill>
              </a:rPr>
              <a:t>connected</a:t>
            </a:r>
            <a:endParaRPr lang="en-GB" sz="3200" dirty="0" smtClean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1520" y="692697"/>
            <a:ext cx="7831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</a:pPr>
            <a:r>
              <a:rPr lang="en-GB" dirty="0">
                <a:latin typeface="EK03Plain-M01" pitchFamily="2" charset="0"/>
                <a:cs typeface="EK03Plain-M01" pitchFamily="2" charset="0"/>
              </a:rPr>
              <a:t>Accelerated growth </a:t>
            </a:r>
            <a:r>
              <a:rPr lang="en-GB" dirty="0" smtClean="0">
                <a:latin typeface="EK03Plain-M01" pitchFamily="2" charset="0"/>
                <a:cs typeface="EK03Plain-M01" pitchFamily="2" charset="0"/>
              </a:rPr>
              <a:t>– 25 destinations launched since January 2012 to </a:t>
            </a:r>
            <a:r>
              <a:rPr lang="en-GB" dirty="0">
                <a:latin typeface="EK03Plain-M01" pitchFamily="2" charset="0"/>
                <a:cs typeface="EK03Plain-M01" pitchFamily="2" charset="0"/>
              </a:rPr>
              <a:t>all continents with a focus on world’s new </a:t>
            </a:r>
            <a:r>
              <a:rPr lang="en-GB" dirty="0" smtClean="0">
                <a:latin typeface="EK03Plain-M01" pitchFamily="2" charset="0"/>
                <a:cs typeface="EK03Plain-M01" pitchFamily="2" charset="0"/>
              </a:rPr>
              <a:t>city-pairs, 5 more in 2014</a:t>
            </a:r>
            <a:endParaRPr lang="en-GB" dirty="0">
              <a:latin typeface="EK03Plain-M01" pitchFamily="2" charset="0"/>
              <a:cs typeface="EK03Plain-M01" pitchFamily="2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" t="6868" r="1279" b="12681"/>
          <a:stretch/>
        </p:blipFill>
        <p:spPr bwMode="auto">
          <a:xfrm>
            <a:off x="5204" y="1339028"/>
            <a:ext cx="9138796" cy="5518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517989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7704856" cy="1001478"/>
          </a:xfrm>
        </p:spPr>
        <p:txBody>
          <a:bodyPr/>
          <a:lstStyle/>
          <a:p>
            <a:r>
              <a:rPr lang="en-GB" sz="3200" dirty="0" smtClean="0">
                <a:solidFill>
                  <a:schemeClr val="tx1"/>
                </a:solidFill>
              </a:rPr>
              <a:t>The place to be….the new megacities in 2025 are all located in Asia and Africa</a:t>
            </a:r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160" y="1262126"/>
            <a:ext cx="7482393" cy="55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/>
          <p:cNvSpPr/>
          <p:nvPr/>
        </p:nvSpPr>
        <p:spPr>
          <a:xfrm>
            <a:off x="5292080" y="3429000"/>
            <a:ext cx="3128473" cy="288032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264126" y="6046654"/>
            <a:ext cx="3128473" cy="288032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259951" y="2636912"/>
            <a:ext cx="3128473" cy="288032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3"/>
          <p:cNvSpPr txBox="1">
            <a:spLocks/>
          </p:cNvSpPr>
          <p:nvPr/>
        </p:nvSpPr>
        <p:spPr bwMode="auto">
          <a:xfrm>
            <a:off x="7740353" y="6597352"/>
            <a:ext cx="1342280" cy="169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8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4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2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0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GB" sz="800" dirty="0" smtClean="0">
                <a:solidFill>
                  <a:schemeClr val="tx1"/>
                </a:solidFill>
              </a:rPr>
              <a:t>Source: United Nations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179512" y="6030416"/>
            <a:ext cx="4824536" cy="566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808080"/>
                </a:solidFill>
                <a:latin typeface="EK03Plain-B01" pitchFamily="2" charset="0"/>
                <a:ea typeface="+mj-ea"/>
                <a:cs typeface="EK03Plain-B01" pitchFamily="2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9pPr>
          </a:lstStyle>
          <a:p>
            <a:r>
              <a:rPr lang="en-GB" sz="1800" dirty="0" smtClean="0">
                <a:solidFill>
                  <a:schemeClr val="tx1"/>
                </a:solidFill>
              </a:rPr>
              <a:t>Emirates’ network connects to 23 of the 26 megacities non-stop from Dubai…</a:t>
            </a:r>
            <a:endParaRPr lang="en-GB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82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G:\PIIEA Team\PEA\Countries\New Zealand\Pictures\19510_Screen-R_JPEG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53" r="1211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1"/>
          <p:cNvSpPr txBox="1">
            <a:spLocks/>
          </p:cNvSpPr>
          <p:nvPr/>
        </p:nvSpPr>
        <p:spPr bwMode="auto">
          <a:xfrm>
            <a:off x="0" y="0"/>
            <a:ext cx="9143999" cy="4005064"/>
          </a:xfrm>
          <a:prstGeom prst="rect">
            <a:avLst/>
          </a:prstGeom>
          <a:solidFill>
            <a:schemeClr val="tx2">
              <a:lumMod val="75000"/>
              <a:alpha val="29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8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4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2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0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200" dirty="0" smtClean="0">
              <a:solidFill>
                <a:schemeClr val="bg1"/>
              </a:solidFill>
            </a:endParaRPr>
          </a:p>
          <a:p>
            <a:endParaRPr lang="en-US" sz="22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sz="1000" dirty="0" smtClean="0">
              <a:solidFill>
                <a:schemeClr val="bg1"/>
              </a:solidFill>
            </a:endParaRPr>
          </a:p>
          <a:p>
            <a:endParaRPr lang="en-US" sz="1000" dirty="0" smtClean="0">
              <a:solidFill>
                <a:schemeClr val="bg1"/>
              </a:solidFill>
            </a:endParaRPr>
          </a:p>
          <a:p>
            <a:pPr lvl="1"/>
            <a:r>
              <a:rPr lang="en-US" sz="1800" dirty="0" smtClean="0">
                <a:solidFill>
                  <a:schemeClr val="bg1"/>
                </a:solidFill>
              </a:rPr>
              <a:t>66.4m international passengers in 2013 – 15.2% growth </a:t>
            </a:r>
          </a:p>
          <a:p>
            <a:pPr lvl="1"/>
            <a:r>
              <a:rPr lang="en-US" sz="1800" dirty="0" smtClean="0">
                <a:solidFill>
                  <a:schemeClr val="bg1"/>
                </a:solidFill>
              </a:rPr>
              <a:t>March 2014 – 6.25m international passengers – 7.5% growth</a:t>
            </a:r>
          </a:p>
          <a:p>
            <a:pPr lvl="1"/>
            <a:r>
              <a:rPr lang="en-US" sz="1800" dirty="0" smtClean="0">
                <a:solidFill>
                  <a:schemeClr val="bg1"/>
                </a:solidFill>
              </a:rPr>
              <a:t>Built for global connectivity: 220+ destinations, 130 competing carriers</a:t>
            </a:r>
          </a:p>
          <a:p>
            <a:pPr lvl="1"/>
            <a:r>
              <a:rPr lang="en-US" sz="1800" dirty="0" smtClean="0">
                <a:solidFill>
                  <a:schemeClr val="bg1"/>
                </a:solidFill>
              </a:rPr>
              <a:t>World’s first purpose-built A380 concourse, now fully open</a:t>
            </a:r>
          </a:p>
          <a:p>
            <a:pPr lvl="1"/>
            <a:r>
              <a:rPr lang="en-US" sz="1800" dirty="0" smtClean="0">
                <a:solidFill>
                  <a:schemeClr val="bg1"/>
                </a:solidFill>
              </a:rPr>
              <a:t>In 2013 overtook Hong Kong and Paris-CDG, on-track to be largest international passenger hub this year </a:t>
            </a:r>
          </a:p>
          <a:p>
            <a:pPr lvl="1"/>
            <a:r>
              <a:rPr lang="en-US" sz="1800" dirty="0" smtClean="0">
                <a:solidFill>
                  <a:schemeClr val="bg1"/>
                </a:solidFill>
              </a:rPr>
              <a:t>World’s second largest international cargo hub</a:t>
            </a:r>
          </a:p>
          <a:p>
            <a:pPr lvl="1"/>
            <a:r>
              <a:rPr lang="en-US" sz="1800" dirty="0">
                <a:solidFill>
                  <a:schemeClr val="bg1"/>
                </a:solidFill>
              </a:rPr>
              <a:t>DWC – passenger and cargo operations now in accelerated, new services added monthly</a:t>
            </a:r>
            <a:endParaRPr lang="en-US" dirty="0"/>
          </a:p>
          <a:p>
            <a:pPr marL="457200" lvl="1" indent="0">
              <a:buNone/>
            </a:pPr>
            <a:endParaRPr lang="en-US" sz="1800" dirty="0" smtClean="0">
              <a:solidFill>
                <a:schemeClr val="bg1"/>
              </a:solidFill>
            </a:endParaRPr>
          </a:p>
          <a:p>
            <a:pPr marL="0" indent="0">
              <a:buFont typeface="EK03Plain-M01" pitchFamily="2" charset="0"/>
              <a:buNone/>
            </a:pPr>
            <a:endParaRPr lang="en-US" sz="2400" dirty="0" smtClean="0"/>
          </a:p>
          <a:p>
            <a:pPr marL="0" indent="0">
              <a:buFont typeface="EK03Plain-M01" pitchFamily="2" charset="0"/>
              <a:buNone/>
            </a:pPr>
            <a:endParaRPr lang="en-US" dirty="0" smtClean="0"/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395536" y="415697"/>
            <a:ext cx="793477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808080"/>
                </a:solidFill>
                <a:latin typeface="EK03Plain-B01" pitchFamily="2" charset="0"/>
                <a:ea typeface="+mj-ea"/>
                <a:cs typeface="EK03Plain-B01" pitchFamily="2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9pPr>
          </a:lstStyle>
          <a:p>
            <a:r>
              <a:rPr lang="en-GB" sz="3200" dirty="0" smtClean="0">
                <a:solidFill>
                  <a:schemeClr val="bg1"/>
                </a:solidFill>
              </a:rPr>
              <a:t>The Dubai Hub</a:t>
            </a:r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401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GB" altLang="en-US" dirty="0" smtClean="0"/>
          </a:p>
        </p:txBody>
      </p:sp>
      <p:pic>
        <p:nvPicPr>
          <p:cNvPr id="6147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66" t="27868" b="3973"/>
          <a:stretch/>
        </p:blipFill>
        <p:spPr>
          <a:xfrm>
            <a:off x="0" y="0"/>
            <a:ext cx="9150350" cy="688538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8" name="Content Placeholder 2"/>
          <p:cNvSpPr txBox="1">
            <a:spLocks/>
          </p:cNvSpPr>
          <p:nvPr/>
        </p:nvSpPr>
        <p:spPr bwMode="auto">
          <a:xfrm>
            <a:off x="107950" y="5605463"/>
            <a:ext cx="9031288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Clr>
                <a:srgbClr val="CC0000"/>
              </a:buClr>
              <a:buFont typeface="EK03Plain-M01" pitchFamily="2" charset="0"/>
              <a:buChar char="•"/>
            </a:pPr>
            <a:r>
              <a:rPr lang="en-GB" altLang="en-US" sz="2000" dirty="0">
                <a:solidFill>
                  <a:srgbClr val="FFFFFF"/>
                </a:solidFill>
                <a:latin typeface="EK03Plain-M01" pitchFamily="2" charset="0"/>
                <a:cs typeface="EK03Plain-M01" pitchFamily="2" charset="0"/>
              </a:rPr>
              <a:t>An uncomplicated view of the world – we move people and freight from A to B:</a:t>
            </a:r>
          </a:p>
          <a:p>
            <a:pPr lvl="1">
              <a:buClr>
                <a:srgbClr val="CC0000"/>
              </a:buClr>
              <a:buFont typeface="EK03Plain-M01" pitchFamily="2" charset="0"/>
              <a:buChar char="•"/>
            </a:pPr>
            <a:r>
              <a:rPr lang="en-GB" altLang="en-US" sz="1800" dirty="0">
                <a:solidFill>
                  <a:srgbClr val="FFFFFF"/>
                </a:solidFill>
                <a:latin typeface="EK03Plain-M01" pitchFamily="2" charset="0"/>
                <a:cs typeface="EK03Plain-M01" pitchFamily="2" charset="0"/>
              </a:rPr>
              <a:t>2/3 of the world’s population lives within eight hours from Dubai</a:t>
            </a:r>
          </a:p>
          <a:p>
            <a:pPr lvl="1">
              <a:buClr>
                <a:srgbClr val="CC0000"/>
              </a:buClr>
              <a:buFont typeface="EK03Plain-M01" pitchFamily="2" charset="0"/>
              <a:buChar char="•"/>
            </a:pPr>
            <a:r>
              <a:rPr lang="en-GB" altLang="en-US" sz="1800" dirty="0">
                <a:solidFill>
                  <a:srgbClr val="FFFFFF"/>
                </a:solidFill>
                <a:latin typeface="EK03Plain-M01" pitchFamily="2" charset="0"/>
                <a:cs typeface="EK03Plain-M01" pitchFamily="2" charset="0"/>
              </a:rPr>
              <a:t>1/3 lives within 4 hours</a:t>
            </a:r>
          </a:p>
        </p:txBody>
      </p:sp>
      <p:sp>
        <p:nvSpPr>
          <p:cNvPr id="6149" name="Title 1"/>
          <p:cNvSpPr txBox="1">
            <a:spLocks/>
          </p:cNvSpPr>
          <p:nvPr/>
        </p:nvSpPr>
        <p:spPr bwMode="auto">
          <a:xfrm>
            <a:off x="546100" y="404664"/>
            <a:ext cx="82296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dirty="0" smtClean="0">
                <a:solidFill>
                  <a:schemeClr val="bg1"/>
                </a:solidFill>
                <a:latin typeface="EK03Plain-B01" pitchFamily="2" charset="0"/>
                <a:cs typeface="EK03Plain-B01" pitchFamily="2" charset="0"/>
              </a:rPr>
              <a:t>One-stop to anywhere</a:t>
            </a:r>
            <a:endParaRPr lang="en-GB" altLang="en-US" dirty="0">
              <a:solidFill>
                <a:schemeClr val="bg1"/>
              </a:solidFill>
              <a:latin typeface="EK03Plain-B01" pitchFamily="2" charset="0"/>
              <a:cs typeface="EK03Plain-B01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480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5" descr="image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5320283" y="1642170"/>
            <a:ext cx="3384376" cy="4896543"/>
          </a:xfrm>
          <a:prstGeom prst="rect">
            <a:avLst/>
          </a:prstGeom>
          <a:solidFill>
            <a:schemeClr val="bg1">
              <a:alpha val="18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8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4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2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0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z="2200" dirty="0" smtClean="0">
                <a:solidFill>
                  <a:srgbClr val="FF0000"/>
                </a:solidFill>
              </a:rPr>
              <a:t>Fuel costs</a:t>
            </a:r>
          </a:p>
          <a:p>
            <a:pPr lvl="0"/>
            <a:endParaRPr lang="en-US" sz="1000" dirty="0" smtClean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Infrastructure issues</a:t>
            </a:r>
          </a:p>
          <a:p>
            <a:endParaRPr lang="en-US" sz="1000" dirty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rgbClr val="FF0000"/>
                </a:solidFill>
              </a:rPr>
              <a:t>Currency fluctuations</a:t>
            </a:r>
          </a:p>
          <a:p>
            <a:endParaRPr lang="en-US" sz="1000" dirty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rgbClr val="FF0000"/>
                </a:solidFill>
              </a:rPr>
              <a:t>Patchy global economic recovery and consumer sentiment</a:t>
            </a:r>
          </a:p>
          <a:p>
            <a:endParaRPr lang="en-US" sz="1000" dirty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Competition issues</a:t>
            </a:r>
          </a:p>
          <a:p>
            <a:endParaRPr lang="en-US" sz="1000" dirty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‘Green</a:t>
            </a:r>
            <a:r>
              <a:rPr lang="en-US" sz="2200" dirty="0">
                <a:solidFill>
                  <a:schemeClr val="tx1"/>
                </a:solidFill>
              </a:rPr>
              <a:t>’ </a:t>
            </a:r>
            <a:r>
              <a:rPr lang="en-US" sz="2200" dirty="0" smtClean="0">
                <a:solidFill>
                  <a:schemeClr val="tx1"/>
                </a:solidFill>
              </a:rPr>
              <a:t>taxes</a:t>
            </a:r>
          </a:p>
          <a:p>
            <a:endParaRPr lang="en-US" sz="1000" dirty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Protectionism + regulatory overreach</a:t>
            </a:r>
          </a:p>
          <a:p>
            <a:pPr marL="0" indent="0">
              <a:buNone/>
            </a:pPr>
            <a:endParaRPr lang="en-US" sz="2200" dirty="0">
              <a:solidFill>
                <a:schemeClr val="tx1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447675" y="332656"/>
            <a:ext cx="8229600" cy="1027264"/>
          </a:xfrm>
          <a:prstGeom prst="rect">
            <a:avLst/>
          </a:prstGeom>
          <a:solidFill>
            <a:schemeClr val="bg1">
              <a:alpha val="18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808080"/>
                </a:solidFill>
                <a:latin typeface="EK03Plain-B01" pitchFamily="2" charset="0"/>
                <a:ea typeface="+mj-ea"/>
                <a:cs typeface="EK03Plain-B01" pitchFamily="2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9pPr>
          </a:lstStyle>
          <a:p>
            <a:r>
              <a:rPr lang="en-GB" sz="3200" dirty="0" smtClean="0">
                <a:solidFill>
                  <a:schemeClr val="tx1"/>
                </a:solidFill>
              </a:rPr>
              <a:t>South Africa well positioned, but not immune from global challenges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2007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5896" y="620688"/>
            <a:ext cx="4773216" cy="553998"/>
          </a:xfrm>
        </p:spPr>
        <p:txBody>
          <a:bodyPr/>
          <a:lstStyle/>
          <a:p>
            <a:r>
              <a:rPr lang="en-GB" sz="3200" dirty="0" smtClean="0">
                <a:solidFill>
                  <a:schemeClr val="tx1"/>
                </a:solidFill>
              </a:rPr>
              <a:t>Emirates &amp; South Africa</a:t>
            </a:r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5" t="10636" r="3965" b="7574"/>
          <a:stretch/>
        </p:blipFill>
        <p:spPr bwMode="auto">
          <a:xfrm>
            <a:off x="107504" y="383734"/>
            <a:ext cx="3440900" cy="2488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C:\Users\s405393\AppData\Local\Microsoft\Windows\Temporary Internet Files\Content.Outlook\ICHEPBOP\Africa-0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6" t="5762" r="7263" b="6700"/>
          <a:stretch/>
        </p:blipFill>
        <p:spPr bwMode="auto">
          <a:xfrm>
            <a:off x="107504" y="2996952"/>
            <a:ext cx="3440900" cy="3597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3635896" y="1268761"/>
            <a:ext cx="5400600" cy="532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8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4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2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0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 smtClean="0">
                <a:solidFill>
                  <a:schemeClr val="tx1"/>
                </a:solidFill>
              </a:rPr>
              <a:t>Emirates has carried over 5.1 million passengers on its South African services over last 5 years</a:t>
            </a:r>
          </a:p>
          <a:p>
            <a:endParaRPr lang="en-US" sz="1000" dirty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42 flights per week, 3 destinations</a:t>
            </a:r>
          </a:p>
          <a:p>
            <a:endParaRPr lang="en-US" sz="1000" dirty="0" smtClean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2013: </a:t>
            </a:r>
          </a:p>
          <a:p>
            <a:pPr lvl="1"/>
            <a:r>
              <a:rPr lang="en-US" sz="1600" dirty="0" smtClean="0">
                <a:solidFill>
                  <a:schemeClr val="tx1"/>
                </a:solidFill>
              </a:rPr>
              <a:t>Passengers: A record 1.27 million, +10%</a:t>
            </a:r>
          </a:p>
          <a:p>
            <a:pPr lvl="1"/>
            <a:r>
              <a:rPr lang="en-US" sz="1600" dirty="0" smtClean="0">
                <a:solidFill>
                  <a:schemeClr val="tx1"/>
                </a:solidFill>
              </a:rPr>
              <a:t>Seat Factor: 85%, out-performing EK network average of 79.4%</a:t>
            </a:r>
          </a:p>
          <a:p>
            <a:pPr lvl="1"/>
            <a:r>
              <a:rPr lang="en-US" sz="1600" dirty="0" smtClean="0">
                <a:solidFill>
                  <a:schemeClr val="tx1"/>
                </a:solidFill>
              </a:rPr>
              <a:t>Cargo: 57,500 </a:t>
            </a:r>
            <a:r>
              <a:rPr lang="en-US" sz="1600" dirty="0" err="1" smtClean="0">
                <a:solidFill>
                  <a:schemeClr val="tx1"/>
                </a:solidFill>
              </a:rPr>
              <a:t>tonnes</a:t>
            </a:r>
            <a:r>
              <a:rPr lang="en-US" sz="1600" dirty="0" smtClean="0">
                <a:solidFill>
                  <a:schemeClr val="tx1"/>
                </a:solidFill>
              </a:rPr>
              <a:t>, marginal contraction in-line with softness in wider-economy</a:t>
            </a:r>
          </a:p>
          <a:p>
            <a:pPr marL="0" indent="0">
              <a:buNone/>
            </a:pPr>
            <a:r>
              <a:rPr lang="en-US" sz="1000" dirty="0">
                <a:solidFill>
                  <a:schemeClr val="tx1"/>
                </a:solidFill>
              </a:rPr>
              <a:t>	</a:t>
            </a:r>
            <a:endParaRPr lang="en-GB" sz="1000" dirty="0" smtClean="0">
              <a:solidFill>
                <a:schemeClr val="tx1"/>
              </a:solidFill>
            </a:endParaRPr>
          </a:p>
          <a:p>
            <a:r>
              <a:rPr lang="en-GB" sz="1800" dirty="0" smtClean="0">
                <a:solidFill>
                  <a:schemeClr val="tx1"/>
                </a:solidFill>
              </a:rPr>
              <a:t>Over 1,000 South African employees globally</a:t>
            </a:r>
          </a:p>
          <a:p>
            <a:endParaRPr lang="en-GB" sz="1000" dirty="0">
              <a:solidFill>
                <a:schemeClr val="tx1"/>
              </a:solidFill>
            </a:endParaRPr>
          </a:p>
          <a:p>
            <a:r>
              <a:rPr lang="en-GB" sz="1800" dirty="0" smtClean="0">
                <a:solidFill>
                  <a:schemeClr val="tx1"/>
                </a:solidFill>
              </a:rPr>
              <a:t>Vertically integrated investments:</a:t>
            </a:r>
          </a:p>
          <a:p>
            <a:pPr lvl="1"/>
            <a:r>
              <a:rPr lang="en-GB" sz="1600" dirty="0" smtClean="0">
                <a:solidFill>
                  <a:schemeClr val="tx1"/>
                </a:solidFill>
              </a:rPr>
              <a:t>50% stake in Wings Inflight Services at Johannesburg and Cape Town Airports</a:t>
            </a:r>
          </a:p>
          <a:p>
            <a:pPr lvl="1"/>
            <a:r>
              <a:rPr lang="en-GB" sz="1600" dirty="0" smtClean="0">
                <a:solidFill>
                  <a:schemeClr val="tx1"/>
                </a:solidFill>
              </a:rPr>
              <a:t>Evolved in 2013 to </a:t>
            </a:r>
            <a:r>
              <a:rPr lang="en-GB" sz="1600" dirty="0" err="1" smtClean="0">
                <a:solidFill>
                  <a:schemeClr val="tx1"/>
                </a:solidFill>
              </a:rPr>
              <a:t>dnata</a:t>
            </a:r>
            <a:r>
              <a:rPr lang="en-GB" sz="1600" dirty="0">
                <a:solidFill>
                  <a:schemeClr val="tx1"/>
                </a:solidFill>
              </a:rPr>
              <a:t> </a:t>
            </a:r>
            <a:r>
              <a:rPr lang="en-GB" sz="1600" dirty="0" err="1" smtClean="0">
                <a:solidFill>
                  <a:schemeClr val="tx1"/>
                </a:solidFill>
              </a:rPr>
              <a:t>Newrest</a:t>
            </a:r>
            <a:r>
              <a:rPr lang="en-GB" sz="1600" dirty="0" smtClean="0">
                <a:solidFill>
                  <a:schemeClr val="tx1"/>
                </a:solidFill>
              </a:rPr>
              <a:t> with expanded capabilities and operational reach spanning southern Africa</a:t>
            </a:r>
            <a:endParaRPr lang="en-GB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654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229600" cy="553998"/>
          </a:xfrm>
        </p:spPr>
        <p:txBody>
          <a:bodyPr/>
          <a:lstStyle/>
          <a:p>
            <a:r>
              <a:rPr lang="en-GB" sz="3200" dirty="0" smtClean="0">
                <a:solidFill>
                  <a:schemeClr val="tx1"/>
                </a:solidFill>
              </a:rPr>
              <a:t>Commercial partnerships matter</a:t>
            </a:r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8" r="4201"/>
          <a:stretch/>
        </p:blipFill>
        <p:spPr bwMode="auto">
          <a:xfrm>
            <a:off x="-32717" y="2564904"/>
            <a:ext cx="9105901" cy="4293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8496944" cy="1008112"/>
          </a:xfrm>
        </p:spPr>
        <p:txBody>
          <a:bodyPr/>
          <a:lstStyle/>
          <a:p>
            <a:r>
              <a:rPr lang="en-GB" sz="1800" dirty="0" smtClean="0">
                <a:solidFill>
                  <a:schemeClr val="tx1"/>
                </a:solidFill>
              </a:rPr>
              <a:t>SAA strategic global partner</a:t>
            </a:r>
          </a:p>
          <a:p>
            <a:r>
              <a:rPr lang="en-GB" sz="1800" dirty="0">
                <a:solidFill>
                  <a:schemeClr val="tx1"/>
                </a:solidFill>
              </a:rPr>
              <a:t>S</a:t>
            </a:r>
            <a:r>
              <a:rPr lang="en-GB" sz="1800" dirty="0" smtClean="0">
                <a:solidFill>
                  <a:schemeClr val="tx1"/>
                </a:solidFill>
              </a:rPr>
              <a:t>cope to further evolve and enhance the levels of co-operation </a:t>
            </a:r>
          </a:p>
          <a:p>
            <a:r>
              <a:rPr lang="en-GB" sz="1800" dirty="0" smtClean="0">
                <a:solidFill>
                  <a:schemeClr val="tx1"/>
                </a:solidFill>
              </a:rPr>
              <a:t>EK network provides SAA connectivity and reach beyond traditional hubs as well as domestic and intra-Africa reach</a:t>
            </a:r>
          </a:p>
          <a:p>
            <a:pPr marL="0" indent="0">
              <a:buNone/>
            </a:pPr>
            <a:endParaRPr lang="en-GB" sz="1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72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9512" y="260648"/>
            <a:ext cx="3486689" cy="1512168"/>
          </a:xfrm>
        </p:spPr>
        <p:txBody>
          <a:bodyPr/>
          <a:lstStyle/>
          <a:p>
            <a:r>
              <a:rPr lang="en-GB" sz="3200" dirty="0" smtClean="0">
                <a:solidFill>
                  <a:schemeClr val="tx1"/>
                </a:solidFill>
              </a:rPr>
              <a:t>Inbound is a big part of the equation</a:t>
            </a:r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7" name="TextBox 1"/>
          <p:cNvSpPr txBox="1"/>
          <p:nvPr/>
        </p:nvSpPr>
        <p:spPr>
          <a:xfrm>
            <a:off x="395535" y="1181174"/>
            <a:ext cx="8063433" cy="2054300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</a:pPr>
            <a:endParaRPr lang="en-GB" sz="1800" dirty="0" smtClean="0">
              <a:latin typeface="EK03Plain-M01" pitchFamily="2" charset="0"/>
              <a:cs typeface="EK03Plain-M01" pitchFamily="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581" y="-30052"/>
            <a:ext cx="4987677" cy="6888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79513" y="1700808"/>
            <a:ext cx="3963068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000" dirty="0" smtClean="0">
              <a:latin typeface="EK03Plain-M01" panose="00000600000000000000" pitchFamily="2" charset="0"/>
              <a:cs typeface="EK03Plain-M01" panose="00000600000000000000" pitchFamily="2" charset="0"/>
            </a:endParaRPr>
          </a:p>
          <a:p>
            <a:pPr marL="285750" indent="-285750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GB" dirty="0" smtClean="0">
                <a:latin typeface="EK03Plain-M01" panose="00000600000000000000" pitchFamily="2" charset="0"/>
                <a:cs typeface="EK03Plain-M01" panose="00000600000000000000" pitchFamily="2" charset="0"/>
              </a:rPr>
              <a:t>Emirates is investing with South African Tourism to grow high-yield inbound</a:t>
            </a:r>
          </a:p>
          <a:p>
            <a:pPr marL="285750" indent="-285750">
              <a:buClr>
                <a:srgbClr val="FF0000"/>
              </a:buClr>
              <a:buFont typeface="Arial" panose="020B0604020202020204" pitchFamily="34" charset="0"/>
              <a:buChar char="•"/>
            </a:pPr>
            <a:endParaRPr lang="en-GB" sz="1000" dirty="0">
              <a:latin typeface="EK03Plain-M01" panose="00000600000000000000" pitchFamily="2" charset="0"/>
              <a:cs typeface="EK03Plain-M01" panose="00000600000000000000" pitchFamily="2" charset="0"/>
            </a:endParaRPr>
          </a:p>
          <a:p>
            <a:pPr marL="285750" indent="-285750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GB" dirty="0" smtClean="0">
                <a:latin typeface="EK03Plain-M01" panose="00000600000000000000" pitchFamily="2" charset="0"/>
                <a:cs typeface="EK03Plain-M01" panose="00000600000000000000" pitchFamily="2" charset="0"/>
              </a:rPr>
              <a:t>Perfect partnership of connectivity, product and destination</a:t>
            </a:r>
          </a:p>
          <a:p>
            <a:pPr marL="285750" indent="-285750">
              <a:buClr>
                <a:srgbClr val="FF0000"/>
              </a:buClr>
              <a:buFont typeface="Arial" panose="020B0604020202020204" pitchFamily="34" charset="0"/>
              <a:buChar char="•"/>
            </a:pPr>
            <a:endParaRPr lang="en-GB" sz="1000" dirty="0" smtClean="0">
              <a:latin typeface="EK03Plain-M01" panose="00000600000000000000" pitchFamily="2" charset="0"/>
              <a:cs typeface="EK03Plain-M01" panose="00000600000000000000" pitchFamily="2" charset="0"/>
            </a:endParaRPr>
          </a:p>
          <a:p>
            <a:pPr marL="285750" indent="-285750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GB" dirty="0" smtClean="0">
                <a:latin typeface="EK03Plain-M01" panose="00000600000000000000" pitchFamily="2" charset="0"/>
                <a:cs typeface="EK03Plain-M01" panose="00000600000000000000" pitchFamily="2" charset="0"/>
              </a:rPr>
              <a:t>Tactical campaigns that bring together SAT’s dynamic destination marketing with Emirates network reach</a:t>
            </a:r>
          </a:p>
          <a:p>
            <a:pPr marL="285750" indent="-285750">
              <a:buClr>
                <a:srgbClr val="FF0000"/>
              </a:buClr>
              <a:buFont typeface="Arial" panose="020B0604020202020204" pitchFamily="34" charset="0"/>
              <a:buChar char="•"/>
            </a:pPr>
            <a:endParaRPr lang="en-GB" sz="1000" dirty="0">
              <a:latin typeface="EK03Plain-M01" panose="00000600000000000000" pitchFamily="2" charset="0"/>
              <a:cs typeface="EK03Plain-M01" panose="00000600000000000000" pitchFamily="2" charset="0"/>
            </a:endParaRPr>
          </a:p>
          <a:p>
            <a:pPr marL="285750" indent="-285750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GB" dirty="0" smtClean="0">
                <a:latin typeface="EK03Plain-M01" panose="00000600000000000000" pitchFamily="2" charset="0"/>
                <a:cs typeface="EK03Plain-M01" panose="00000600000000000000" pitchFamily="2" charset="0"/>
              </a:rPr>
              <a:t>New long-term agreement signed in October 2013</a:t>
            </a:r>
          </a:p>
        </p:txBody>
      </p:sp>
    </p:spTree>
    <p:extLst>
      <p:ext uri="{BB962C8B-B14F-4D97-AF65-F5344CB8AC3E}">
        <p14:creationId xmlns:p14="http://schemas.microsoft.com/office/powerpoint/2010/main" val="2304222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>
                <a:solidFill>
                  <a:schemeClr val="tx1"/>
                </a:solidFill>
              </a:rPr>
              <a:t>x1 Durban</a:t>
            </a:r>
            <a:endParaRPr lang="en-GB" sz="32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3918966" y="1280427"/>
            <a:ext cx="5225034" cy="2580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8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4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2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0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 smtClean="0">
                <a:solidFill>
                  <a:schemeClr val="tx1"/>
                </a:solidFill>
              </a:rPr>
              <a:t>2013: Up 22% to 233,983 passengers with an average seat factor of 81%</a:t>
            </a:r>
          </a:p>
          <a:p>
            <a:endParaRPr lang="en-US" sz="1000" dirty="0" smtClean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Emirates is the only long-haul carrier in the market, creating new traffic flows to Dubai and Middle East, rich vein of VFR traffic to UK + India</a:t>
            </a:r>
          </a:p>
          <a:p>
            <a:endParaRPr lang="en-US" sz="1000" dirty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2010 FIFA World Cup provided perfect platform to launch new services, lowered risk in ramp-up </a:t>
            </a:r>
            <a:endParaRPr lang="en-US" sz="1800" dirty="0">
              <a:solidFill>
                <a:schemeClr val="tx1"/>
              </a:solidFill>
            </a:endParaRPr>
          </a:p>
          <a:p>
            <a:endParaRPr lang="en-GB" sz="1200" dirty="0">
              <a:solidFill>
                <a:schemeClr val="tx1"/>
              </a:solidFill>
            </a:endParaRPr>
          </a:p>
        </p:txBody>
      </p:sp>
      <p:pic>
        <p:nvPicPr>
          <p:cNvPr id="5122" name="Picture 2" descr="C:\Users\S401882\AppData\Local\Microsoft\Windows\Temporary Internet Files\Content.IE5\PADQRQ80\generated_durban_king_shaka_intl_airport_capacity_seats_per_week_int_by_all_carriers_12_may_2014_to_18_may_201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483" y="3789040"/>
            <a:ext cx="4320000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933" y="1484784"/>
            <a:ext cx="3727061" cy="8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55576" y="2354737"/>
            <a:ext cx="23762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EK03Plain-M01" panose="00000600000000000000" pitchFamily="2" charset="0"/>
                <a:cs typeface="EK03Plain-M01" panose="00000600000000000000" pitchFamily="2" charset="0"/>
              </a:rPr>
              <a:t>HD 2-class 428 seats</a:t>
            </a:r>
            <a:endParaRPr lang="en-GB" sz="1600" dirty="0">
              <a:latin typeface="EK03Plain-M01" panose="00000600000000000000" pitchFamily="2" charset="0"/>
              <a:cs typeface="EK03Plain-M01" panose="00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1804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>
                <a:solidFill>
                  <a:schemeClr val="tx1"/>
                </a:solidFill>
              </a:rPr>
              <a:t>Maximum benefits</a:t>
            </a:r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12776"/>
            <a:ext cx="3190912" cy="900000"/>
          </a:xfrm>
        </p:spPr>
      </p:pic>
      <p:pic>
        <p:nvPicPr>
          <p:cNvPr id="4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9557" y="2492896"/>
            <a:ext cx="3727061" cy="8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7450765"/>
              </p:ext>
            </p:extLst>
          </p:nvPr>
        </p:nvGraphicFramePr>
        <p:xfrm>
          <a:off x="234405" y="3573016"/>
          <a:ext cx="3672408" cy="3024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3923928" y="1268760"/>
            <a:ext cx="5040560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8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4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2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0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 smtClean="0">
                <a:solidFill>
                  <a:schemeClr val="tx1"/>
                </a:solidFill>
              </a:rPr>
              <a:t>Incremental growth on the gauge has </a:t>
            </a:r>
            <a:r>
              <a:rPr lang="en-US" sz="1800" dirty="0" err="1" smtClean="0">
                <a:solidFill>
                  <a:schemeClr val="tx1"/>
                </a:solidFill>
              </a:rPr>
              <a:t>maximised</a:t>
            </a:r>
            <a:r>
              <a:rPr lang="en-US" sz="1800" dirty="0" smtClean="0">
                <a:solidFill>
                  <a:schemeClr val="tx1"/>
                </a:solidFill>
              </a:rPr>
              <a:t> passenger and cargo capacity, daily service now fully </a:t>
            </a:r>
            <a:r>
              <a:rPr lang="en-US" sz="1800" dirty="0" err="1" smtClean="0">
                <a:solidFill>
                  <a:schemeClr val="tx1"/>
                </a:solidFill>
              </a:rPr>
              <a:t>optimised</a:t>
            </a:r>
            <a:endParaRPr lang="en-US" sz="1800" dirty="0" smtClean="0">
              <a:solidFill>
                <a:schemeClr val="tx1"/>
              </a:solidFill>
            </a:endParaRPr>
          </a:p>
          <a:p>
            <a:endParaRPr lang="en-US" sz="1000" dirty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Boeing 777 platform, offers enhanced passenger experience and superior route economics </a:t>
            </a:r>
          </a:p>
          <a:p>
            <a:pPr marL="0" indent="0">
              <a:buNone/>
            </a:pPr>
            <a:endParaRPr lang="en-US" sz="1000" dirty="0" smtClean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Real value for the Durban is the 90% growth in cargo capacity between A330 and B777 up-gauge</a:t>
            </a:r>
          </a:p>
        </p:txBody>
      </p:sp>
    </p:spTree>
    <p:extLst>
      <p:ext uri="{BB962C8B-B14F-4D97-AF65-F5344CB8AC3E}">
        <p14:creationId xmlns:p14="http://schemas.microsoft.com/office/powerpoint/2010/main" val="293977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>
                <a:solidFill>
                  <a:schemeClr val="tx1"/>
                </a:solidFill>
              </a:rPr>
              <a:t>Why Durban?</a:t>
            </a:r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2776"/>
            <a:ext cx="3736270" cy="4713387"/>
          </a:xfrm>
        </p:spPr>
        <p:txBody>
          <a:bodyPr/>
          <a:lstStyle/>
          <a:p>
            <a:r>
              <a:rPr lang="en-GB" sz="1800" dirty="0" smtClean="0">
                <a:solidFill>
                  <a:schemeClr val="tx1"/>
                </a:solidFill>
              </a:rPr>
              <a:t>Similar strategy to Hamburg, Perth and Osaka</a:t>
            </a:r>
          </a:p>
          <a:p>
            <a:endParaRPr lang="en-GB" sz="1000" dirty="0">
              <a:solidFill>
                <a:schemeClr val="tx1"/>
              </a:solidFill>
            </a:endParaRPr>
          </a:p>
          <a:p>
            <a:r>
              <a:rPr lang="en-GB" sz="1800" dirty="0" smtClean="0">
                <a:solidFill>
                  <a:schemeClr val="tx1"/>
                </a:solidFill>
              </a:rPr>
              <a:t>Global-facing, export economies, world-class infrastructure</a:t>
            </a:r>
          </a:p>
          <a:p>
            <a:pPr marL="0" indent="0">
              <a:buNone/>
            </a:pPr>
            <a:endParaRPr lang="en-GB" sz="1000" dirty="0" smtClean="0">
              <a:solidFill>
                <a:schemeClr val="tx1"/>
              </a:solidFill>
            </a:endParaRPr>
          </a:p>
          <a:p>
            <a:r>
              <a:rPr lang="en-GB" sz="1800" dirty="0" smtClean="0">
                <a:solidFill>
                  <a:schemeClr val="tx1"/>
                </a:solidFill>
              </a:rPr>
              <a:t>Natural synergies with the Emirates network, Dubai hub would enrich Durban and vice-versa</a:t>
            </a:r>
          </a:p>
          <a:p>
            <a:pPr marL="0" indent="0">
              <a:buNone/>
            </a:pPr>
            <a:endParaRPr lang="en-GB" sz="1000" dirty="0" smtClean="0">
              <a:solidFill>
                <a:schemeClr val="tx1"/>
              </a:solidFill>
            </a:endParaRPr>
          </a:p>
          <a:p>
            <a:r>
              <a:rPr lang="en-GB" sz="1800" dirty="0" smtClean="0">
                <a:solidFill>
                  <a:schemeClr val="tx1"/>
                </a:solidFill>
              </a:rPr>
              <a:t>First mover - leverage </a:t>
            </a:r>
            <a:r>
              <a:rPr lang="en-GB" sz="1800" dirty="0">
                <a:solidFill>
                  <a:schemeClr val="tx1"/>
                </a:solidFill>
              </a:rPr>
              <a:t>the prevailing economic conditions</a:t>
            </a:r>
          </a:p>
          <a:p>
            <a:endParaRPr lang="en-GB" sz="1000" dirty="0" smtClean="0">
              <a:solidFill>
                <a:schemeClr val="tx1"/>
              </a:solidFill>
            </a:endParaRPr>
          </a:p>
          <a:p>
            <a:r>
              <a:rPr lang="en-GB" sz="1800" dirty="0" smtClean="0">
                <a:solidFill>
                  <a:schemeClr val="tx1"/>
                </a:solidFill>
              </a:rPr>
              <a:t>Exploit the connectivity vacuum and leverage the global network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8" t="23187" r="49765" b="8789"/>
          <a:stretch/>
        </p:blipFill>
        <p:spPr bwMode="auto">
          <a:xfrm>
            <a:off x="4059798" y="0"/>
            <a:ext cx="50605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4793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>
                <a:solidFill>
                  <a:schemeClr val="tx1"/>
                </a:solidFill>
              </a:rPr>
              <a:t>x2 Cape Town</a:t>
            </a:r>
            <a:endParaRPr lang="en-GB" sz="32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3918967" y="1280427"/>
            <a:ext cx="5040560" cy="2148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8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4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2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0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 smtClean="0">
                <a:solidFill>
                  <a:schemeClr val="tx1"/>
                </a:solidFill>
              </a:rPr>
              <a:t>Strength in ‘destination Cape Town’ is returning, highly elastic leisure traffic impacted by consumer sentiment and currency </a:t>
            </a:r>
          </a:p>
          <a:p>
            <a:endParaRPr lang="en-US" sz="1000" dirty="0" smtClean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13% passenger growth and 88% average </a:t>
            </a:r>
            <a:r>
              <a:rPr lang="en-US" sz="1800" dirty="0" smtClean="0">
                <a:solidFill>
                  <a:schemeClr val="tx1"/>
                </a:solidFill>
              </a:rPr>
              <a:t>load </a:t>
            </a:r>
            <a:r>
              <a:rPr lang="en-US" sz="1800" dirty="0" smtClean="0">
                <a:solidFill>
                  <a:schemeClr val="tx1"/>
                </a:solidFill>
              </a:rPr>
              <a:t>factor in 2013</a:t>
            </a:r>
          </a:p>
          <a:p>
            <a:endParaRPr lang="en-US" sz="1000" dirty="0" smtClean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 Second daily service, back to year-round, A340s progressively being phased-out of fleet</a:t>
            </a:r>
          </a:p>
          <a:p>
            <a:endParaRPr lang="en-US" sz="1000" dirty="0" smtClean="0">
              <a:solidFill>
                <a:schemeClr val="tx1"/>
              </a:solidFill>
            </a:endParaRPr>
          </a:p>
          <a:p>
            <a:endParaRPr lang="en-US" sz="1800" dirty="0" smtClean="0">
              <a:solidFill>
                <a:schemeClr val="tx1"/>
              </a:solidFill>
            </a:endParaRPr>
          </a:p>
          <a:p>
            <a:endParaRPr lang="en-US" sz="1800" dirty="0">
              <a:solidFill>
                <a:schemeClr val="tx1"/>
              </a:solidFill>
            </a:endParaRPr>
          </a:p>
          <a:p>
            <a:endParaRPr lang="en-GB" sz="1200" dirty="0">
              <a:solidFill>
                <a:schemeClr val="tx1"/>
              </a:solidFill>
            </a:endParaRPr>
          </a:p>
        </p:txBody>
      </p:sp>
      <p:pic>
        <p:nvPicPr>
          <p:cNvPr id="10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1906" y="2997048"/>
            <a:ext cx="3727061" cy="8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S401882\AppData\Local\Microsoft\Windows\Temporary Internet Files\Content.IE5\V8G0QBHF\generated_cape_town_international_airport_capacity_seats_per_week_int_by_full_service_12_may_2014_to_18_may_2014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167" y="3789040"/>
            <a:ext cx="4320000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59" y="1408885"/>
            <a:ext cx="3341911" cy="900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55576" y="2354737"/>
            <a:ext cx="23762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EK03Plain-M01" panose="00000600000000000000" pitchFamily="2" charset="0"/>
                <a:cs typeface="EK03Plain-M01" panose="00000600000000000000" pitchFamily="2" charset="0"/>
              </a:rPr>
              <a:t>3-class 262 seats</a:t>
            </a:r>
            <a:endParaRPr lang="en-GB" sz="1600" dirty="0">
              <a:latin typeface="EK03Plain-M01" panose="00000600000000000000" pitchFamily="2" charset="0"/>
              <a:cs typeface="EK03Plain-M01" panose="000006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07976" y="4005064"/>
            <a:ext cx="23762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EK03Plain-M01" panose="00000600000000000000" pitchFamily="2" charset="0"/>
                <a:cs typeface="EK03Plain-M01" panose="00000600000000000000" pitchFamily="2" charset="0"/>
              </a:rPr>
              <a:t>3-class 354 seats</a:t>
            </a:r>
            <a:endParaRPr lang="en-GB" sz="1600" dirty="0">
              <a:latin typeface="EK03Plain-M01" panose="00000600000000000000" pitchFamily="2" charset="0"/>
              <a:cs typeface="EK03Plain-M01" panose="00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846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solidFill>
                  <a:schemeClr val="tx1"/>
                </a:solidFill>
              </a:rPr>
              <a:t>x</a:t>
            </a:r>
            <a:r>
              <a:rPr lang="en-GB" sz="3200" dirty="0" smtClean="0">
                <a:solidFill>
                  <a:schemeClr val="tx1"/>
                </a:solidFill>
              </a:rPr>
              <a:t>3 Johannesburg</a:t>
            </a:r>
            <a:endParaRPr lang="en-GB" sz="3200" dirty="0"/>
          </a:p>
        </p:txBody>
      </p:sp>
      <p:pic>
        <p:nvPicPr>
          <p:cNvPr id="2050" name="Picture 2" descr="C:\Users\S401882\AppData\Local\Microsoft\Windows\Temporary Internet Files\Content.IE5\MVMDQ4YC\generated_johannesburg_oliver_r_tambo_international_airport_capacity_seats_per_week_int_by_all_carriers_12_may_2014_to_18_may_201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4" y="3717032"/>
            <a:ext cx="4320000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1906" y="4509216"/>
            <a:ext cx="3727061" cy="8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3918967" y="1280427"/>
            <a:ext cx="5040560" cy="1500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8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4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2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0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 smtClean="0">
                <a:solidFill>
                  <a:schemeClr val="tx1"/>
                </a:solidFill>
              </a:rPr>
              <a:t>3</a:t>
            </a:r>
            <a:r>
              <a:rPr lang="en-US" sz="1800" baseline="30000" dirty="0" smtClean="0">
                <a:solidFill>
                  <a:schemeClr val="tx1"/>
                </a:solidFill>
              </a:rPr>
              <a:t>rd</a:t>
            </a:r>
            <a:r>
              <a:rPr lang="en-US" sz="1800" dirty="0" smtClean="0">
                <a:solidFill>
                  <a:schemeClr val="tx1"/>
                </a:solidFill>
              </a:rPr>
              <a:t> largest international carrier to JNB, 1,000+ in-bound seats daily</a:t>
            </a:r>
          </a:p>
          <a:p>
            <a:endParaRPr lang="en-US" sz="1000" dirty="0" smtClean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Three daily flights provides maximum connectivity across the schedule for business </a:t>
            </a:r>
            <a:r>
              <a:rPr lang="en-US" sz="1800" dirty="0" err="1" smtClean="0">
                <a:solidFill>
                  <a:schemeClr val="tx1"/>
                </a:solidFill>
              </a:rPr>
              <a:t>travellers</a:t>
            </a:r>
            <a:endParaRPr lang="en-US" sz="1800" dirty="0" smtClean="0">
              <a:solidFill>
                <a:schemeClr val="tx1"/>
              </a:solidFill>
            </a:endParaRPr>
          </a:p>
          <a:p>
            <a:endParaRPr lang="en-US" sz="1000" dirty="0" smtClean="0">
              <a:solidFill>
                <a:schemeClr val="tx1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Timed for seamless connectivity ex Dubai and with SAA’s domestic network</a:t>
            </a:r>
          </a:p>
          <a:p>
            <a:endParaRPr lang="en-US" sz="1800" dirty="0">
              <a:solidFill>
                <a:schemeClr val="tx1"/>
              </a:solidFill>
            </a:endParaRPr>
          </a:p>
          <a:p>
            <a:endParaRPr lang="en-GB" sz="1200" dirty="0">
              <a:solidFill>
                <a:schemeClr val="tx1"/>
              </a:solidFill>
            </a:endParaRPr>
          </a:p>
        </p:txBody>
      </p:sp>
      <p:pic>
        <p:nvPicPr>
          <p:cNvPr id="9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933" y="1484784"/>
            <a:ext cx="3727061" cy="8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1906" y="2997048"/>
            <a:ext cx="3727061" cy="8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816331" y="4005064"/>
            <a:ext cx="23762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EK03Plain-M01" panose="00000600000000000000" pitchFamily="2" charset="0"/>
                <a:cs typeface="EK03Plain-M01" panose="00000600000000000000" pitchFamily="2" charset="0"/>
              </a:rPr>
              <a:t>3-class 354 seats</a:t>
            </a:r>
            <a:endParaRPr lang="en-GB" sz="1600" dirty="0">
              <a:latin typeface="EK03Plain-M01" panose="00000600000000000000" pitchFamily="2" charset="0"/>
              <a:cs typeface="EK03Plain-M01" panose="000006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55576" y="2354737"/>
            <a:ext cx="23762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EK03Plain-M01" panose="00000600000000000000" pitchFamily="2" charset="0"/>
                <a:cs typeface="EK03Plain-M01" panose="00000600000000000000" pitchFamily="2" charset="0"/>
              </a:rPr>
              <a:t>3-class 354 seats</a:t>
            </a:r>
            <a:endParaRPr lang="en-GB" sz="1600" dirty="0">
              <a:latin typeface="EK03Plain-M01" panose="00000600000000000000" pitchFamily="2" charset="0"/>
              <a:cs typeface="EK03Plain-M01" panose="00000600000000000000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94462" y="5445224"/>
            <a:ext cx="23762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EK03Plain-M01" panose="00000600000000000000" pitchFamily="2" charset="0"/>
                <a:cs typeface="EK03Plain-M01" panose="00000600000000000000" pitchFamily="2" charset="0"/>
              </a:rPr>
              <a:t>3-class 360 seats</a:t>
            </a:r>
            <a:endParaRPr lang="en-GB" sz="1600" dirty="0">
              <a:latin typeface="EK03Plain-M01" panose="00000600000000000000" pitchFamily="2" charset="0"/>
              <a:cs typeface="EK03Plain-M01" panose="00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475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http://www.emirates-empower.com/Images/ImageLibrary/ImageFiles/20410/299/20410_Screen-R_JPE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928"/>
          <a:stretch/>
        </p:blipFill>
        <p:spPr bwMode="auto">
          <a:xfrm>
            <a:off x="0" y="-99392"/>
            <a:ext cx="9143999" cy="6968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 bwMode="auto">
          <a:xfrm>
            <a:off x="385689" y="529528"/>
            <a:ext cx="82296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808080"/>
                </a:solidFill>
                <a:latin typeface="EK03Plain-B01" pitchFamily="2" charset="0"/>
                <a:ea typeface="+mj-ea"/>
                <a:cs typeface="EK03Plain-B01" pitchFamily="2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9pPr>
          </a:lstStyle>
          <a:p>
            <a:r>
              <a:rPr lang="en-GB" sz="3200" dirty="0" smtClean="0">
                <a:solidFill>
                  <a:schemeClr val="bg1"/>
                </a:solidFill>
              </a:rPr>
              <a:t>What about the A380?</a:t>
            </a:r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6" name="Rectangle 3"/>
          <p:cNvSpPr txBox="1">
            <a:spLocks/>
          </p:cNvSpPr>
          <p:nvPr/>
        </p:nvSpPr>
        <p:spPr bwMode="auto">
          <a:xfrm>
            <a:off x="385687" y="1196752"/>
            <a:ext cx="7858719" cy="2188071"/>
          </a:xfrm>
          <a:prstGeom prst="rect">
            <a:avLst/>
          </a:prstGeom>
          <a:solidFill>
            <a:schemeClr val="tx1">
              <a:alpha val="31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8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4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2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0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sz="1800" dirty="0" smtClean="0">
                <a:solidFill>
                  <a:schemeClr val="bg1"/>
                </a:solidFill>
              </a:rPr>
              <a:t>Incredibly popular with South African travellers, highly visible driver in bookings beyond Dubai</a:t>
            </a:r>
          </a:p>
          <a:p>
            <a:pPr eaLnBrk="1" hangingPunct="1"/>
            <a:endParaRPr lang="en-GB" sz="1000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en-GB" sz="1800" dirty="0" smtClean="0">
                <a:solidFill>
                  <a:schemeClr val="bg1"/>
                </a:solidFill>
              </a:rPr>
              <a:t>Challenge: capacity </a:t>
            </a:r>
            <a:r>
              <a:rPr lang="en-GB" sz="1800" dirty="0" err="1" smtClean="0">
                <a:solidFill>
                  <a:schemeClr val="bg1"/>
                </a:solidFill>
              </a:rPr>
              <a:t>vs</a:t>
            </a:r>
            <a:r>
              <a:rPr lang="en-GB" sz="1800" dirty="0" smtClean="0">
                <a:solidFill>
                  <a:schemeClr val="bg1"/>
                </a:solidFill>
              </a:rPr>
              <a:t> connectivity, Boeing 777 platform gives greater flexibility across the three services</a:t>
            </a:r>
          </a:p>
          <a:p>
            <a:pPr eaLnBrk="1" hangingPunct="1"/>
            <a:endParaRPr lang="en-GB" sz="1000" dirty="0">
              <a:solidFill>
                <a:schemeClr val="bg1"/>
              </a:solidFill>
            </a:endParaRPr>
          </a:p>
          <a:p>
            <a:pPr eaLnBrk="1" hangingPunct="1"/>
            <a:r>
              <a:rPr lang="en-GB" sz="1800" dirty="0" smtClean="0">
                <a:solidFill>
                  <a:schemeClr val="bg1"/>
                </a:solidFill>
              </a:rPr>
              <a:t>Strength of the premium market is returning which brings A380 back in to frame</a:t>
            </a:r>
          </a:p>
        </p:txBody>
      </p:sp>
    </p:spTree>
    <p:extLst>
      <p:ext uri="{BB962C8B-B14F-4D97-AF65-F5344CB8AC3E}">
        <p14:creationId xmlns:p14="http://schemas.microsoft.com/office/powerpoint/2010/main" val="3630245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solidFill>
                  <a:schemeClr val="tx1"/>
                </a:solidFill>
              </a:rPr>
              <a:t>Strong demand over the long-run</a:t>
            </a:r>
            <a:endParaRPr lang="en-GB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1355107"/>
              </p:ext>
            </p:extLst>
          </p:nvPr>
        </p:nvGraphicFramePr>
        <p:xfrm>
          <a:off x="0" y="2636911"/>
          <a:ext cx="9144000" cy="42111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395536" y="1268760"/>
            <a:ext cx="8496944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8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4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2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sz="2000"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EK03Plain-M01" pitchFamily="2" charset="0"/>
              <a:buChar char="•"/>
              <a:defRPr kern="1200">
                <a:solidFill>
                  <a:srgbClr val="808080"/>
                </a:solidFill>
                <a:latin typeface="EK03Plain-M01" pitchFamily="2" charset="0"/>
                <a:ea typeface="+mn-ea"/>
                <a:cs typeface="EK03Plain-M01" pitchFamily="2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 smtClean="0">
                <a:solidFill>
                  <a:schemeClr val="tx1"/>
                </a:solidFill>
              </a:rPr>
              <a:t>Emirates not immune, 2010 and 11 services were hit by depressed South African and European economies</a:t>
            </a:r>
          </a:p>
          <a:p>
            <a:r>
              <a:rPr lang="en-GB" sz="1800" dirty="0" smtClean="0">
                <a:solidFill>
                  <a:schemeClr val="tx1"/>
                </a:solidFill>
              </a:rPr>
              <a:t>Big dividends from staying the course and right-sizing capacity</a:t>
            </a:r>
          </a:p>
          <a:p>
            <a:r>
              <a:rPr lang="en-GB" sz="1800" dirty="0" smtClean="0">
                <a:solidFill>
                  <a:schemeClr val="tx1"/>
                </a:solidFill>
              </a:rPr>
              <a:t>Leveraging the global sales network was a key factor in the rebound</a:t>
            </a:r>
          </a:p>
        </p:txBody>
      </p:sp>
    </p:spTree>
    <p:extLst>
      <p:ext uri="{BB962C8B-B14F-4D97-AF65-F5344CB8AC3E}">
        <p14:creationId xmlns:p14="http://schemas.microsoft.com/office/powerpoint/2010/main" val="2852325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53998"/>
          </a:xfrm>
        </p:spPr>
        <p:txBody>
          <a:bodyPr/>
          <a:lstStyle/>
          <a:p>
            <a:r>
              <a:rPr lang="en-US" sz="3200" dirty="0">
                <a:solidFill>
                  <a:schemeClr val="tx1"/>
                </a:solidFill>
              </a:rPr>
              <a:t>Growth across the region</a:t>
            </a:r>
            <a:endParaRPr lang="en-GB" sz="3200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49166613"/>
              </p:ext>
            </p:extLst>
          </p:nvPr>
        </p:nvGraphicFramePr>
        <p:xfrm>
          <a:off x="107504" y="2276872"/>
          <a:ext cx="8928992" cy="4581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95536" y="1196752"/>
            <a:ext cx="8280920" cy="864096"/>
          </a:xfrm>
        </p:spPr>
        <p:txBody>
          <a:bodyPr/>
          <a:lstStyle/>
          <a:p>
            <a:r>
              <a:rPr lang="en-GB" sz="1800" dirty="0" smtClean="0">
                <a:solidFill>
                  <a:schemeClr val="tx1"/>
                </a:solidFill>
              </a:rPr>
              <a:t>South Africa well above trend, Cape Town and Durban performing like a new markets with strong growth </a:t>
            </a:r>
          </a:p>
          <a:p>
            <a:r>
              <a:rPr lang="en-GB" sz="1800" dirty="0" smtClean="0">
                <a:solidFill>
                  <a:schemeClr val="tx1"/>
                </a:solidFill>
              </a:rPr>
              <a:t>High growth rates Lagos and Luanda directly correlates to greater liberalisation and wider economic activity</a:t>
            </a:r>
          </a:p>
        </p:txBody>
      </p:sp>
    </p:spTree>
    <p:extLst>
      <p:ext uri="{BB962C8B-B14F-4D97-AF65-F5344CB8AC3E}">
        <p14:creationId xmlns:p14="http://schemas.microsoft.com/office/powerpoint/2010/main" val="134717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229600" cy="1085366"/>
          </a:xfrm>
        </p:spPr>
        <p:txBody>
          <a:bodyPr/>
          <a:lstStyle/>
          <a:p>
            <a:r>
              <a:rPr lang="en-GB" sz="3200" dirty="0" smtClean="0">
                <a:solidFill>
                  <a:schemeClr val="tx1"/>
                </a:solidFill>
              </a:rPr>
              <a:t>#tapping growth</a:t>
            </a:r>
            <a:br>
              <a:rPr lang="en-GB" sz="3200" dirty="0" smtClean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>B</a:t>
            </a:r>
            <a:r>
              <a:rPr lang="en-GB" sz="3200" dirty="0" smtClean="0">
                <a:solidFill>
                  <a:schemeClr val="tx1"/>
                </a:solidFill>
              </a:rPr>
              <a:t>RICS connectivity </a:t>
            </a:r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5122" name="Picture 2" descr="G:\IGEA\Countries\BRICS\BRICS Map 20Nov1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7" r="9012"/>
          <a:stretch/>
        </p:blipFill>
        <p:spPr bwMode="auto">
          <a:xfrm>
            <a:off x="1" y="1268033"/>
            <a:ext cx="9144000" cy="5589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101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1" name="Picture 3" descr="C:\Users\S401882\Desktop\Presentations\Back of 3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 bwMode="auto">
          <a:xfrm>
            <a:off x="611560" y="1916832"/>
            <a:ext cx="727280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808080"/>
                </a:solidFill>
                <a:latin typeface="EK03Plain-B01" pitchFamily="2" charset="0"/>
                <a:ea typeface="+mj-ea"/>
                <a:cs typeface="EK03Plain-B01" pitchFamily="2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808080"/>
                </a:solidFill>
                <a:latin typeface="EK03Plain-B01" pitchFamily="2" charset="0"/>
                <a:cs typeface="EK03Plain-B01" pitchFamily="2" charset="0"/>
              </a:defRPr>
            </a:lvl9pPr>
          </a:lstStyle>
          <a:p>
            <a:pPr algn="r"/>
            <a:r>
              <a:rPr lang="en-GB" sz="3200" dirty="0" smtClean="0">
                <a:solidFill>
                  <a:schemeClr val="tx1"/>
                </a:solidFill>
              </a:rPr>
              <a:t>Thank you….</a:t>
            </a:r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77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p:Policy xmlns:p="office.server.policy" id="" local="true">
  <p:Name>Document</p:Name>
  <p:Description/>
  <p:Statement/>
  <p:PolicyItems>
    <p:PolicyItem featureId="Microsoft.Office.RecordsManagement.PolicyFeatures.Expiration" staticId="0x0101006842075194F9A649A99DDA02EC35D765|561776168" UniqueId="41b171e1-8ccd-411c-90c1-c22f00a5df6a">
      <p:Name>Retention</p:Name>
      <p:Description>Automatic scheduling of content for processing, and performing a retention action on content that has reached its due date.</p:Description>
      <p:CustomData>
        <Schedules nextStageId="2">
          <Schedule type="Default">
            <stages>
              <data stageId="1">
                <formula id="Microsoft.Office.RecordsManagement.PolicyFeatures.Expiration.Formula.BuiltIn">
                  <number>3</number>
                  <property>Created</property>
                  <propertyId>8c06beca-0777-48f7-91c7-6da68bc07b69</propertyId>
                  <period>days</period>
                </formula>
                <action type="action" id="Microsoft.Office.RecordsManagement.PolicyFeatures.Expiration.Action.MoveToRecycleBin"/>
              </data>
            </stages>
          </Schedule>
        </Schedules>
      </p:CustomData>
    </p:PolicyItem>
    <p:PolicyItem featureId="Microsoft.Office.RecordsManagement.PolicyFeatures.PolicyAudit" staticId="0x0101006842075194F9A649A99DDA02EC35D765|1665009279" UniqueId="d20c3259-c469-4264-bdad-3545816b4817">
      <p:Name>Auditing</p:Name>
      <p:Description>Audits user actions on documents and list items to the Audit Log.</p:Description>
      <p:CustomData>
        <Audit>
          <DeleteRestore/>
        </Audit>
      </p:CustomData>
    </p:PolicyItem>
  </p:PolicyItems>
</p:Policy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ExpireDateSaved xmlns="f4ab8058-30e5-4b3b-97a3-d24cdf97f446" xsi:nil="true"/>
    <_dlc_ExpireDate xmlns="f4ab8058-30e5-4b3b-97a3-d24cdf97f446">2014-05-21T10:54:47+00:00</_dlc_ExpireDat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42075194F9A649A99DDA02EC35D765" ma:contentTypeVersion="55" ma:contentTypeDescription="Create a new document." ma:contentTypeScope="" ma:versionID="324bd619fce23b503451ace250c8e341">
  <xsd:schema xmlns:xsd="http://www.w3.org/2001/XMLSchema" xmlns:xs="http://www.w3.org/2001/XMLSchema" xmlns:p="http://schemas.microsoft.com/office/2006/metadata/properties" xmlns:ns2="f4ab8058-30e5-4b3b-97a3-d24cdf97f446" targetNamespace="http://schemas.microsoft.com/office/2006/metadata/properties" ma:root="true" ma:fieldsID="b08523c48c57129d96b844c5c8592269" ns2:_="">
    <xsd:import namespace="f4ab8058-30e5-4b3b-97a3-d24cdf97f446"/>
    <xsd:element name="properties">
      <xsd:complexType>
        <xsd:sequence>
          <xsd:element name="documentManagement">
            <xsd:complexType>
              <xsd:all>
                <xsd:element ref="ns2:_dlc_Exempt" minOccurs="0"/>
                <xsd:element ref="ns2:_dlc_ExpireDateSaved" minOccurs="0"/>
                <xsd:element ref="ns2:_dlc_Expire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ab8058-30e5-4b3b-97a3-d24cdf97f446" elementFormDefault="qualified">
    <xsd:import namespace="http://schemas.microsoft.com/office/2006/documentManagement/types"/>
    <xsd:import namespace="http://schemas.microsoft.com/office/infopath/2007/PartnerControls"/>
    <xsd:element name="_dlc_Exempt" ma:index="8" nillable="true" ma:displayName="Exempt from Policy" ma:description="" ma:hidden="true" ma:internalName="_dlc_Exempt" ma:readOnly="true">
      <xsd:simpleType>
        <xsd:restriction base="dms:Unknown"/>
      </xsd:simpleType>
    </xsd:element>
    <xsd:element name="_dlc_ExpireDateSaved" ma:index="9" nillable="true" ma:displayName="Original Expiration Date" ma:description="" ma:hidden="true" ma:internalName="_dlc_ExpireDateSaved" ma:readOnly="true">
      <xsd:simpleType>
        <xsd:restriction base="dms:DateTime"/>
      </xsd:simpleType>
    </xsd:element>
    <xsd:element name="_dlc_ExpireDate" ma:index="10" nillable="true" ma:displayName="Expiration Date" ma:description="" ma:hidden="true" ma:indexed="true" ma:internalName="_dlc_ExpireDat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EB468EE-BC76-423A-AC50-E9380D0677D8}">
  <ds:schemaRefs>
    <ds:schemaRef ds:uri="office.server.policy"/>
  </ds:schemaRefs>
</ds:datastoreItem>
</file>

<file path=customXml/itemProps2.xml><?xml version="1.0" encoding="utf-8"?>
<ds:datastoreItem xmlns:ds="http://schemas.openxmlformats.org/officeDocument/2006/customXml" ds:itemID="{2ADE6CE2-D269-481D-9AB1-988C8C01E6FE}">
  <ds:schemaRefs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f4ab8058-30e5-4b3b-97a3-d24cdf97f446"/>
    <ds:schemaRef ds:uri="http://purl.org/dc/terms/"/>
    <ds:schemaRef ds:uri="http://schemas.microsoft.com/office/infopath/2007/PartnerControl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23A2077-85C1-4C27-9AA0-0E3506A76E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4ab8058-30e5-4b3b-97a3-d24cdf97f44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751D2B16-4E90-4C49-98F6-2D6CD0411F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22963</TotalTime>
  <Words>1053</Words>
  <Application>Microsoft Office PowerPoint</Application>
  <PresentationFormat>On-screen Show (4:3)</PresentationFormat>
  <Paragraphs>200</Paragraphs>
  <Slides>21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1_Office Theme</vt:lpstr>
      <vt:lpstr>PowerPoint Presentation</vt:lpstr>
      <vt:lpstr>About Emirates</vt:lpstr>
      <vt:lpstr>The top line: FY 13/14</vt:lpstr>
      <vt:lpstr>Connecting the unconnected</vt:lpstr>
      <vt:lpstr>The place to be….the new megacities in 2025 are all located in Asia and Africa</vt:lpstr>
      <vt:lpstr>PowerPoint Presentation</vt:lpstr>
      <vt:lpstr>PowerPoint Presentation</vt:lpstr>
      <vt:lpstr>PowerPoint Presentation</vt:lpstr>
      <vt:lpstr>Emirates &amp; South Africa</vt:lpstr>
      <vt:lpstr>Commercial partnerships matter</vt:lpstr>
      <vt:lpstr>Inbound is a big part of the equation</vt:lpstr>
      <vt:lpstr>x1 Durban</vt:lpstr>
      <vt:lpstr>Maximum benefits</vt:lpstr>
      <vt:lpstr>Why Durban?</vt:lpstr>
      <vt:lpstr>x2 Cape Town</vt:lpstr>
      <vt:lpstr>x3 Johannesburg</vt:lpstr>
      <vt:lpstr>PowerPoint Presentation</vt:lpstr>
      <vt:lpstr>Strong demand over the long-run</vt:lpstr>
      <vt:lpstr>Growth across the region</vt:lpstr>
      <vt:lpstr>#tapping growth BRICS connectivity </vt:lpstr>
      <vt:lpstr>PowerPoint Presentation</vt:lpstr>
    </vt:vector>
  </TitlesOfParts>
  <Company>Emirates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Jenny Johnstone;trent.mumford@emirates.com</dc:creator>
  <cp:lastModifiedBy>Fouad Caunhye - RM (SA)</cp:lastModifiedBy>
  <cp:revision>329</cp:revision>
  <cp:lastPrinted>2014-05-18T04:20:42Z</cp:lastPrinted>
  <dcterms:created xsi:type="dcterms:W3CDTF">2013-07-04T08:03:06Z</dcterms:created>
  <dcterms:modified xsi:type="dcterms:W3CDTF">2014-05-20T11:45:23Z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0x0101006842075194F9A649A99DDA02EC35D765</vt:lpwstr>
  </property>
  <property fmtid="{D5CDD505-2E9C-101B-9397-08002B2CF9AE}" pid="3" name="_dlc_policyId">
    <vt:lpwstr>0x0101006842075194F9A649A99DDA02EC35D765|561776168</vt:lpwstr>
  </property>
  <property fmtid="{D5CDD505-2E9C-101B-9397-08002B2CF9AE}" pid="4" name="ItemRetentionFormula">
    <vt:lpwstr>&lt;formula id="Microsoft.Office.RecordsManagement.PolicyFeatures.Expiration.Formula.BuiltIn"&gt;&lt;number&gt;3&lt;/number&gt;&lt;property&gt;Created&lt;/property&gt;&lt;propertyId&gt;8c06beca-0777-48f7-91c7-6da68bc07b69&lt;/propertyId&gt;&lt;period&gt;days&lt;/period&gt;&lt;/formula&gt;</vt:lpwstr>
  </property>
</Properties>
</file>