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1" r:id="rId12"/>
    <p:sldId id="270" r:id="rId13"/>
    <p:sldId id="272" r:id="rId14"/>
    <p:sldId id="273" r:id="rId15"/>
    <p:sldId id="274" r:id="rId16"/>
    <p:sldId id="257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1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C1CA5-475C-48A8-8C4E-9518AAD52A21}" type="datetimeFigureOut">
              <a:rPr lang="en-ZA" smtClean="0"/>
              <a:pPr/>
              <a:t>2014/05/21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F398F-A8AC-46EA-86AD-5A8F2433E688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3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4" Type="http://schemas.openxmlformats.org/officeDocument/2006/relationships/image" Target="../media/image19.jpeg"/><Relationship Id="rId5" Type="http://schemas.openxmlformats.org/officeDocument/2006/relationships/image" Target="../media/image20.jpeg"/><Relationship Id="rId6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5" Type="http://schemas.openxmlformats.org/officeDocument/2006/relationships/image" Target="../media/image26.jpeg"/><Relationship Id="rId6" Type="http://schemas.openxmlformats.org/officeDocument/2006/relationships/image" Target="../media/image27.jpeg"/><Relationship Id="rId7" Type="http://schemas.openxmlformats.org/officeDocument/2006/relationships/image" Target="../media/image28.jpeg"/><Relationship Id="rId8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4" Type="http://schemas.openxmlformats.org/officeDocument/2006/relationships/image" Target="../media/image31.jpeg"/><Relationship Id="rId5" Type="http://schemas.openxmlformats.org/officeDocument/2006/relationships/image" Target="../media/image32.jpeg"/><Relationship Id="rId6" Type="http://schemas.openxmlformats.org/officeDocument/2006/relationships/image" Target="../media/image33.jpeg"/><Relationship Id="rId7" Type="http://schemas.openxmlformats.org/officeDocument/2006/relationships/image" Target="../media/image34.jpeg"/><Relationship Id="rId8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4" Type="http://schemas.openxmlformats.org/officeDocument/2006/relationships/image" Target="../media/image37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4" Type="http://schemas.openxmlformats.org/officeDocument/2006/relationships/image" Target="../media/image43.jpeg"/><Relationship Id="rId5" Type="http://schemas.openxmlformats.org/officeDocument/2006/relationships/image" Target="../media/image44.jpeg"/><Relationship Id="rId6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4" Type="http://schemas.openxmlformats.org/officeDocument/2006/relationships/image" Target="../media/image48.jpeg"/><Relationship Id="rId5" Type="http://schemas.openxmlformats.org/officeDocument/2006/relationships/image" Target="../media/image49.jpeg"/><Relationship Id="rId6" Type="http://schemas.openxmlformats.org/officeDocument/2006/relationships/image" Target="../media/image50.jpeg"/><Relationship Id="rId7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openxmlformats.org/officeDocument/2006/relationships/image" Target="../media/image53.jpeg"/><Relationship Id="rId5" Type="http://schemas.openxmlformats.org/officeDocument/2006/relationships/image" Target="../media/image54.jpeg"/><Relationship Id="rId6" Type="http://schemas.openxmlformats.org/officeDocument/2006/relationships/image" Target="../media/image55.jpeg"/><Relationship Id="rId7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4" Type="http://schemas.openxmlformats.org/officeDocument/2006/relationships/image" Target="../media/image59.jpeg"/><Relationship Id="rId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4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296143"/>
          </a:xfrm>
        </p:spPr>
        <p:txBody>
          <a:bodyPr>
            <a:normAutofit/>
          </a:bodyPr>
          <a:lstStyle/>
          <a:p>
            <a:r>
              <a:rPr lang="en-ZA" sz="2800" b="1" dirty="0" smtClean="0"/>
              <a:t>Africa In The Eyes Of The Tourism World</a:t>
            </a:r>
            <a:endParaRPr lang="en-ZA" sz="2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7029400"/>
          </a:xfrm>
        </p:spPr>
        <p:txBody>
          <a:bodyPr/>
          <a:lstStyle/>
          <a:p>
            <a:r>
              <a:rPr lang="en-ZA" dirty="0" smtClean="0"/>
              <a:t>                                                                </a:t>
            </a:r>
            <a:r>
              <a:rPr lang="en-ZA" sz="1400" b="1" dirty="0" smtClean="0"/>
              <a:t>Cuthbert Ncube</a:t>
            </a:r>
            <a:endParaRPr lang="en-ZA" sz="1400" b="1" dirty="0"/>
          </a:p>
        </p:txBody>
      </p:sp>
      <p:pic>
        <p:nvPicPr>
          <p:cNvPr id="1028" name="Picture 4" descr="http://www.surftraveling.com/img/africa_ma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276872"/>
            <a:ext cx="5976664" cy="4248472"/>
          </a:xfrm>
          <a:prstGeom prst="rect">
            <a:avLst/>
          </a:prstGeom>
          <a:noFill/>
        </p:spPr>
      </p:pic>
      <p:pic>
        <p:nvPicPr>
          <p:cNvPr id="6" name="Picture 8" descr="misstourismafrica2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700809"/>
            <a:ext cx="2699792" cy="2448272"/>
          </a:xfrm>
          <a:prstGeom prst="rect">
            <a:avLst/>
          </a:prstGeom>
          <a:noFill/>
        </p:spPr>
      </p:pic>
      <p:pic>
        <p:nvPicPr>
          <p:cNvPr id="16386" name="Picture 2" descr="http://media3.picsearch.com/is?5TbIah8Q6Mhd24oajQlDPALT1KjMRjRE4Gevj6wwIN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619672" cy="1219201"/>
          </a:xfrm>
          <a:prstGeom prst="rect">
            <a:avLst/>
          </a:prstGeom>
          <a:noFill/>
        </p:spPr>
      </p:pic>
      <p:pic>
        <p:nvPicPr>
          <p:cNvPr id="16388" name="Picture 4" descr="http://media4.picsearch.com/is?TAGXeXH2wYmJq5F3CuFnJ8Ny1mb3TUGgnFdA7ZoqdL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509120"/>
            <a:ext cx="2051720" cy="2348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Head line economic growth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7571184" cy="4277072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17410" name="Picture 2" descr="http://www.azernews.az/article_photo/grow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6444208" cy="3168352"/>
          </a:xfrm>
          <a:prstGeom prst="rect">
            <a:avLst/>
          </a:prstGeom>
          <a:noFill/>
        </p:spPr>
      </p:pic>
      <p:pic>
        <p:nvPicPr>
          <p:cNvPr id="5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193704"/>
            <a:ext cx="2555776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Time, Season, Place</a:t>
            </a:r>
            <a:endParaRPr lang="en-ZA" sz="2400" b="1" dirty="0"/>
          </a:p>
        </p:txBody>
      </p:sp>
      <p:pic>
        <p:nvPicPr>
          <p:cNvPr id="18434" name="Picture 2" descr="Hogenekal Fal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4283968" cy="2708920"/>
          </a:xfrm>
          <a:prstGeom prst="rect">
            <a:avLst/>
          </a:prstGeom>
          <a:noFill/>
        </p:spPr>
      </p:pic>
      <p:pic>
        <p:nvPicPr>
          <p:cNvPr id="18440" name="Picture 8" descr="http://media2.picsearch.com/is?gIwSCFzRI6pIOewifS2-TGMGzxmK-DT4rxNHD-r1L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4283968" cy="2808312"/>
          </a:xfrm>
          <a:prstGeom prst="rect">
            <a:avLst/>
          </a:prstGeom>
          <a:noFill/>
        </p:spPr>
      </p:pic>
      <p:pic>
        <p:nvPicPr>
          <p:cNvPr id="18446" name="Picture 14" descr="http://media4.picsearch.com/is?PCfGNNCEugDpXYZc8l0nWCYFx-6i7rcefe3k6G4aa5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340768"/>
            <a:ext cx="4860032" cy="2808312"/>
          </a:xfrm>
          <a:prstGeom prst="rect">
            <a:avLst/>
          </a:prstGeom>
          <a:noFill/>
        </p:spPr>
      </p:pic>
      <p:pic>
        <p:nvPicPr>
          <p:cNvPr id="7" name="Picture 12" descr="http://media1.picsearch.com/is?zr5AZjIHm9nL9TN1AriWil3lv_dSvnduJ6e0mH1aEDY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193704"/>
            <a:ext cx="2555776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Natural resources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19458" name="Picture 2" descr="http://media3.picsearch.com/is?WuSPrt1TsaQx5I-diyA97CPWPZ1vo8tSJ0ow5fw8Si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4427984" cy="2664296"/>
          </a:xfrm>
          <a:prstGeom prst="rect">
            <a:avLst/>
          </a:prstGeom>
          <a:noFill/>
        </p:spPr>
      </p:pic>
      <p:pic>
        <p:nvPicPr>
          <p:cNvPr id="19460" name="Picture 4" descr="http://media3.picsearch.com/is?sqKG6NimWU3s14DQYQ03hucMGgfCmC2mw6Jh2Is67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00808"/>
            <a:ext cx="4572000" cy="2808312"/>
          </a:xfrm>
          <a:prstGeom prst="rect">
            <a:avLst/>
          </a:prstGeom>
          <a:noFill/>
        </p:spPr>
      </p:pic>
      <p:pic>
        <p:nvPicPr>
          <p:cNvPr id="19462" name="Picture 6" descr="http://media3.picsearch.com/is?hdTJVvCogm_Jc6Yhc-EM_DH2gzjhhLeTVWV5Om5xXP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93096"/>
            <a:ext cx="3667472" cy="2564904"/>
          </a:xfrm>
          <a:prstGeom prst="rect">
            <a:avLst/>
          </a:prstGeom>
          <a:noFill/>
        </p:spPr>
      </p:pic>
      <p:pic>
        <p:nvPicPr>
          <p:cNvPr id="7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9704" y="4581128"/>
            <a:ext cx="2664296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Game parks that offer days of camp outs in the African wilderness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16386" name="Picture 2" descr="http://www.pfp.org.uk/uploaded/282867905c5f5a6524749a6a174fccf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8964488" cy="5373216"/>
          </a:xfrm>
          <a:prstGeom prst="rect">
            <a:avLst/>
          </a:prstGeom>
          <a:noFill/>
        </p:spPr>
      </p:pic>
      <p:pic>
        <p:nvPicPr>
          <p:cNvPr id="5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581128"/>
            <a:ext cx="2339752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Okavango Delta, Masai Plains, Jungles of Hwange Game Reserve, Kruger Park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20482" name="Picture 2" descr="http://media2.picsearch.com/is?ws8jBHHGn7CTuXuRsdP2mWsDr8kzf3swzdNnPqCYly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3419872" cy="3024336"/>
          </a:xfrm>
          <a:prstGeom prst="rect">
            <a:avLst/>
          </a:prstGeom>
          <a:noFill/>
        </p:spPr>
      </p:pic>
      <p:pic>
        <p:nvPicPr>
          <p:cNvPr id="22530" name="Picture 2" descr="http://media4.picsearch.com/is?iE0bL6GlQ0Vx996zt_8ypEA7gx2WwPJpJlwSIAXNmt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0147" y="1412776"/>
            <a:ext cx="3353853" cy="3096344"/>
          </a:xfrm>
          <a:prstGeom prst="rect">
            <a:avLst/>
          </a:prstGeom>
          <a:noFill/>
        </p:spPr>
      </p:pic>
      <p:pic>
        <p:nvPicPr>
          <p:cNvPr id="22532" name="Picture 4" descr="http://media2.picsearch.com/is?NU5EHm0nvJKK_7KVNnOnksEQzuyLTzfTeX6HNSjT5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509120"/>
            <a:ext cx="2736304" cy="2220069"/>
          </a:xfrm>
          <a:prstGeom prst="rect">
            <a:avLst/>
          </a:prstGeom>
          <a:noFill/>
        </p:spPr>
      </p:pic>
      <p:pic>
        <p:nvPicPr>
          <p:cNvPr id="8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9744" y="4509120"/>
            <a:ext cx="2304256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Fully open to foreign tourists yet suspicious of our domestic clients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23554" name="Picture 2" descr="http://media2.picsearch.com/is?37AFoveq_6jauQz7IIuHg_vQT9JDmLKFhsZp44U8zx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3923928" cy="2664296"/>
          </a:xfrm>
          <a:prstGeom prst="rect">
            <a:avLst/>
          </a:prstGeom>
          <a:noFill/>
        </p:spPr>
      </p:pic>
      <p:pic>
        <p:nvPicPr>
          <p:cNvPr id="23556" name="Picture 4" descr="http://media4.picsearch.com/is?PcSvrOEeXmiUSAS__mJUGnpMkXFId65xElnKMoo2Rj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484784"/>
            <a:ext cx="4067944" cy="2808312"/>
          </a:xfrm>
          <a:prstGeom prst="rect">
            <a:avLst/>
          </a:prstGeom>
          <a:noFill/>
        </p:spPr>
      </p:pic>
      <p:pic>
        <p:nvPicPr>
          <p:cNvPr id="23558" name="Picture 6" descr="http://media3.picsearch.com/is?b81HI1G9Pz1RZN9TTFUiNp4zGvwwXC3fJLZTh9fso-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365104"/>
            <a:ext cx="3887416" cy="2492896"/>
          </a:xfrm>
          <a:prstGeom prst="rect">
            <a:avLst/>
          </a:prstGeom>
          <a:noFill/>
        </p:spPr>
      </p:pic>
      <p:pic>
        <p:nvPicPr>
          <p:cNvPr id="23560" name="Picture 8" descr="http://media3.picsearch.com/is?SvTWt6O4J1dMRkE6zNQNBXHfNXBdS2b12czPdUChtH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437112"/>
            <a:ext cx="2520280" cy="2420888"/>
          </a:xfrm>
          <a:prstGeom prst="rect">
            <a:avLst/>
          </a:prstGeom>
          <a:noFill/>
        </p:spPr>
      </p:pic>
      <p:pic>
        <p:nvPicPr>
          <p:cNvPr id="8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95728" y="4293096"/>
            <a:ext cx="2448272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Developing Tourism Industry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24590" name="Picture 14" descr="http://media1.picsearch.com/is?HaeLct1weG_xjcECESsmjilyZQftsa4_1L-JRn3do8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7072"/>
            <a:ext cx="5148064" cy="2780928"/>
          </a:xfrm>
          <a:prstGeom prst="rect">
            <a:avLst/>
          </a:prstGeom>
          <a:noFill/>
        </p:spPr>
      </p:pic>
      <p:pic>
        <p:nvPicPr>
          <p:cNvPr id="24592" name="Picture 16" descr="http://media3.picsearch.com/is?Kee_1HsqKJKx6y-lzRhEOaFfxc5saabYtQSwxhwPfU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28801"/>
            <a:ext cx="5215136" cy="2304256"/>
          </a:xfrm>
          <a:prstGeom prst="rect">
            <a:avLst/>
          </a:prstGeom>
          <a:noFill/>
        </p:spPr>
      </p:pic>
      <p:pic>
        <p:nvPicPr>
          <p:cNvPr id="7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484784"/>
            <a:ext cx="3995936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A brotherhood of African states is the best legacy that we can live in and leave behind.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1026" name="Picture 2" descr="http://media5.picsearch.com/is?4mfWx0PejYPY2ctRmCsgs-JZ8CETCAOCQ47Lt1xabK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3528392" cy="2232248"/>
          </a:xfrm>
          <a:prstGeom prst="rect">
            <a:avLst/>
          </a:prstGeom>
          <a:noFill/>
        </p:spPr>
      </p:pic>
      <p:pic>
        <p:nvPicPr>
          <p:cNvPr id="1028" name="Picture 4" descr="http://media4.picsearch.com/is?JaMB8F_93ggfZrfnp5mDzqo8_BlH8myzcYe0gyNIkM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628800"/>
            <a:ext cx="3203848" cy="2160240"/>
          </a:xfrm>
          <a:prstGeom prst="rect">
            <a:avLst/>
          </a:prstGeom>
          <a:noFill/>
        </p:spPr>
      </p:pic>
      <p:pic>
        <p:nvPicPr>
          <p:cNvPr id="1030" name="Picture 6" descr="http://media2.picsearch.com/is?8M6pekfchWGkXDwa8gr_CLVcBM5xKpKa5EcQRPLGiU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97152"/>
            <a:ext cx="3419872" cy="2060848"/>
          </a:xfrm>
          <a:prstGeom prst="rect">
            <a:avLst/>
          </a:prstGeom>
          <a:noFill/>
        </p:spPr>
      </p:pic>
      <p:pic>
        <p:nvPicPr>
          <p:cNvPr id="1032" name="Picture 8" descr="http://media5.picsearch.com/is?wN2KTLn160JkEec4T1lRqu36a7Vg8kRRvROypeFfhx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628800"/>
            <a:ext cx="2843808" cy="2232248"/>
          </a:xfrm>
          <a:prstGeom prst="rect">
            <a:avLst/>
          </a:prstGeom>
          <a:noFill/>
        </p:spPr>
      </p:pic>
      <p:pic>
        <p:nvPicPr>
          <p:cNvPr id="1034" name="Picture 10" descr="http://media3.picsearch.com/is?f6QZ-lRVTsJgtAO3Gv_c5ag76n2_kVDKaKq6pXFHH4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797152"/>
            <a:ext cx="2880320" cy="2060849"/>
          </a:xfrm>
          <a:prstGeom prst="rect">
            <a:avLst/>
          </a:prstGeom>
          <a:noFill/>
        </p:spPr>
      </p:pic>
      <p:pic>
        <p:nvPicPr>
          <p:cNvPr id="1038" name="Picture 14" descr="http://media3.picsearch.com/is?Yg5CO7Vh1M4C1fk02yqH7pLMEmg_cWTu5jyDeavrGD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005064"/>
            <a:ext cx="1219200" cy="657226"/>
          </a:xfrm>
          <a:prstGeom prst="rect">
            <a:avLst/>
          </a:prstGeom>
          <a:noFill/>
        </p:spPr>
      </p:pic>
      <p:pic>
        <p:nvPicPr>
          <p:cNvPr id="11" name="Picture 14" descr="http://media3.picsearch.com/is?Yg5CO7Vh1M4C1fk02yqH7pLMEmg_cWTu5jyDeavrGD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4005064"/>
            <a:ext cx="1219200" cy="657226"/>
          </a:xfrm>
          <a:prstGeom prst="rect">
            <a:avLst/>
          </a:prstGeom>
          <a:noFill/>
        </p:spPr>
      </p:pic>
      <p:pic>
        <p:nvPicPr>
          <p:cNvPr id="12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941168"/>
            <a:ext cx="2160240" cy="19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Working hard to breaking new frontiers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24578" name="Picture 2" descr="http://media1.picsearch.com/is?dPVo9rJd8fasK0_W4ZVu9k3P4c8N4n9rVu2No8s4Ie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3203848" cy="2160240"/>
          </a:xfrm>
          <a:prstGeom prst="rect">
            <a:avLst/>
          </a:prstGeom>
          <a:noFill/>
        </p:spPr>
      </p:pic>
      <p:pic>
        <p:nvPicPr>
          <p:cNvPr id="24580" name="Picture 4" descr="http://media3.picsearch.com/is?nGxS89YxY-UrOFv0_xLrHcoZ0oMOD8EL8oKv8k7LNc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628800"/>
            <a:ext cx="3059832" cy="2736304"/>
          </a:xfrm>
          <a:prstGeom prst="rect">
            <a:avLst/>
          </a:prstGeom>
          <a:noFill/>
        </p:spPr>
      </p:pic>
      <p:pic>
        <p:nvPicPr>
          <p:cNvPr id="24582" name="Picture 6" descr="http://media1.picsearch.com/is?NS9cHwDJ_mhu2bFz1W6e-BBU7UtatqaoL2yesr63q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17032"/>
            <a:ext cx="3347864" cy="1988840"/>
          </a:xfrm>
          <a:prstGeom prst="rect">
            <a:avLst/>
          </a:prstGeom>
          <a:noFill/>
        </p:spPr>
      </p:pic>
      <p:pic>
        <p:nvPicPr>
          <p:cNvPr id="24584" name="Picture 8" descr="http://media4.picsearch.com/is?Ztqsh2LZjBK7f-jLZunx1HymaDWctGWl1pthoYDAZx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509120"/>
            <a:ext cx="2808312" cy="2348881"/>
          </a:xfrm>
          <a:prstGeom prst="rect">
            <a:avLst/>
          </a:prstGeom>
          <a:noFill/>
        </p:spPr>
      </p:pic>
      <p:pic>
        <p:nvPicPr>
          <p:cNvPr id="24586" name="Picture 10" descr="http://media1.picsearch.com/is?0tIvnRkpVPQ4gb2dK6oyOjqBfwhtp1xrI7K4rjG01Y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41168"/>
            <a:ext cx="3275856" cy="1916832"/>
          </a:xfrm>
          <a:prstGeom prst="rect">
            <a:avLst/>
          </a:prstGeom>
          <a:noFill/>
        </p:spPr>
      </p:pic>
      <p:pic>
        <p:nvPicPr>
          <p:cNvPr id="24588" name="Picture 12" descr="http://media5.picsearch.com/is?aMytOPdwGVtcGVJN0iEHtuHdcMPLLl0v0Rh0aKukaY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2060849"/>
            <a:ext cx="2808312" cy="2232248"/>
          </a:xfrm>
          <a:prstGeom prst="rect">
            <a:avLst/>
          </a:prstGeom>
          <a:noFill/>
        </p:spPr>
      </p:pic>
      <p:pic>
        <p:nvPicPr>
          <p:cNvPr id="10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95728" y="4437112"/>
            <a:ext cx="2448272" cy="2420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964488" cy="1556792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Let every wall that separates state from state people from people be brought down.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26628" name="Picture 4" descr="http://media5.picsearch.com/is?XzD5N86KRjw97q78QkmVmpaK8B8uTf43d62j6IIY9i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5364088" cy="2880320"/>
          </a:xfrm>
          <a:prstGeom prst="rect">
            <a:avLst/>
          </a:prstGeom>
          <a:noFill/>
        </p:spPr>
      </p:pic>
      <p:pic>
        <p:nvPicPr>
          <p:cNvPr id="26630" name="Picture 6" descr="http://media5.picsearch.com/is?3z37Z63cdfVkb9iin4NEjYXYse8ppHOEpDxRS6YGKf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628800"/>
            <a:ext cx="3635896" cy="2520280"/>
          </a:xfrm>
          <a:prstGeom prst="rect">
            <a:avLst/>
          </a:prstGeom>
          <a:noFill/>
        </p:spPr>
      </p:pic>
      <p:pic>
        <p:nvPicPr>
          <p:cNvPr id="26632" name="Picture 8" descr="http://media5.picsearch.com/is?x6nrXfIJZ-pgTIJ3l8IhyuSkqwAnWXwM1r-k9sZzr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09120"/>
            <a:ext cx="5400600" cy="2489052"/>
          </a:xfrm>
          <a:prstGeom prst="rect">
            <a:avLst/>
          </a:prstGeom>
          <a:noFill/>
        </p:spPr>
      </p:pic>
      <p:pic>
        <p:nvPicPr>
          <p:cNvPr id="8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5728" y="4265712"/>
            <a:ext cx="2448272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Kenya, Rwanda and Uganda have introduced a single visa.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25602" name="Picture 2" descr="http://media1.picsearch.com/is?mGArv-udz122YR45w4AnwepondBtze8q_mCverDala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3059832" cy="2664296"/>
          </a:xfrm>
          <a:prstGeom prst="rect">
            <a:avLst/>
          </a:prstGeom>
          <a:noFill/>
        </p:spPr>
      </p:pic>
      <p:pic>
        <p:nvPicPr>
          <p:cNvPr id="25604" name="Picture 4" descr="http://media1.picsearch.com/is?Xa639h9k7Kz4Vh16xijJucxU1UJugr1C7dSXpP5dQ3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484784"/>
            <a:ext cx="2808312" cy="2736304"/>
          </a:xfrm>
          <a:prstGeom prst="rect">
            <a:avLst/>
          </a:prstGeom>
          <a:noFill/>
        </p:spPr>
      </p:pic>
      <p:pic>
        <p:nvPicPr>
          <p:cNvPr id="25606" name="Picture 6" descr="http://media5.picsearch.com/is?KGqzvn6V9i5zXBivSUbUCjZwkgmZ_dP2-4FTk6dL1b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068960"/>
            <a:ext cx="4104456" cy="3789040"/>
          </a:xfrm>
          <a:prstGeom prst="rect">
            <a:avLst/>
          </a:prstGeom>
          <a:noFill/>
        </p:spPr>
      </p:pic>
      <p:pic>
        <p:nvPicPr>
          <p:cNvPr id="8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581128"/>
            <a:ext cx="2411760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Inter-Continental tourism is a must and not an option anymore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27650" name="Picture 2" descr="http://media5.picsearch.com/is?7T5g3PCQHQ_nGv04ThmaHnRlMivknC0rfHlodOqS1a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3779912" cy="1994521"/>
          </a:xfrm>
          <a:prstGeom prst="rect">
            <a:avLst/>
          </a:prstGeom>
          <a:noFill/>
        </p:spPr>
      </p:pic>
      <p:pic>
        <p:nvPicPr>
          <p:cNvPr id="27652" name="Picture 4" descr="http://media5.picsearch.com/is?u1SxdsTC34H4mo00hqpDPylGwTX6xENkQpPQCGm77f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933056"/>
            <a:ext cx="2051720" cy="2924945"/>
          </a:xfrm>
          <a:prstGeom prst="rect">
            <a:avLst/>
          </a:prstGeom>
          <a:noFill/>
        </p:spPr>
      </p:pic>
      <p:pic>
        <p:nvPicPr>
          <p:cNvPr id="27654" name="Picture 6" descr="http://media3.picsearch.com/is?MqZgG--bJdY3qYDpGdVl2ShinOot6sPa0nPRrT2D5b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25145"/>
            <a:ext cx="3131840" cy="2132856"/>
          </a:xfrm>
          <a:prstGeom prst="rect">
            <a:avLst/>
          </a:prstGeom>
          <a:noFill/>
        </p:spPr>
      </p:pic>
      <p:pic>
        <p:nvPicPr>
          <p:cNvPr id="27656" name="Picture 8" descr="http://media1.picsearch.com/is?B2KibkvKTIOG268dDnVigD6hYD6BLkjn6RcAUzZswKU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725145"/>
            <a:ext cx="3960440" cy="2132856"/>
          </a:xfrm>
          <a:prstGeom prst="rect">
            <a:avLst/>
          </a:prstGeom>
          <a:noFill/>
        </p:spPr>
      </p:pic>
      <p:pic>
        <p:nvPicPr>
          <p:cNvPr id="27658" name="Picture 10" descr="http://media3.picsearch.com/is?cubRS7svbQcYnH-aX-gZty1wZ63DgvMvTlPH9z4b5u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1556792"/>
            <a:ext cx="3131840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Economic tourism, educational tourism therefore doors of tourist sites cannot afford to be seasonal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28674" name="Picture 2" descr="http://media3.picsearch.com/is?N0WXqQsF1ZLYj9w23qqX8o7PZplpvofgJal3WbCYA-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2483768" cy="2664296"/>
          </a:xfrm>
          <a:prstGeom prst="rect">
            <a:avLst/>
          </a:prstGeom>
          <a:noFill/>
        </p:spPr>
      </p:pic>
      <p:pic>
        <p:nvPicPr>
          <p:cNvPr id="28678" name="Picture 6" descr="http://media4.picsearch.com/is?ZpTtZhMClPdfc8h5RhWqddcOFKq9Yz4ucSD0jDnllk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128"/>
            <a:ext cx="2987824" cy="2276872"/>
          </a:xfrm>
          <a:prstGeom prst="rect">
            <a:avLst/>
          </a:prstGeom>
          <a:noFill/>
        </p:spPr>
      </p:pic>
      <p:pic>
        <p:nvPicPr>
          <p:cNvPr id="28680" name="Picture 8" descr="http://media2.picsearch.com/is?6aBkV8uhWoU7jCU3pKpFj-WkTpvC4O7kHvj-cC2Xvn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628800"/>
            <a:ext cx="2771800" cy="2780928"/>
          </a:xfrm>
          <a:prstGeom prst="rect">
            <a:avLst/>
          </a:prstGeom>
          <a:noFill/>
        </p:spPr>
      </p:pic>
      <p:pic>
        <p:nvPicPr>
          <p:cNvPr id="28682" name="Picture 10" descr="http://media3.picsearch.com/is?plLD-aUJ23UBMKERj42w9B59uiyRFSuvsCfCR8ZopT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581128"/>
            <a:ext cx="3024336" cy="2276872"/>
          </a:xfrm>
          <a:prstGeom prst="rect">
            <a:avLst/>
          </a:prstGeom>
          <a:noFill/>
        </p:spPr>
      </p:pic>
      <p:pic>
        <p:nvPicPr>
          <p:cNvPr id="28684" name="Picture 12" descr="http://media5.picsearch.com/is?Gv7Nz51QANtv4Bj6FfW0jRvUn1jJB42SPCBoroEbK4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1628800"/>
            <a:ext cx="2699792" cy="2592288"/>
          </a:xfrm>
          <a:prstGeom prst="rect">
            <a:avLst/>
          </a:prstGeom>
          <a:noFill/>
        </p:spPr>
      </p:pic>
      <p:pic>
        <p:nvPicPr>
          <p:cNvPr id="9" name="Picture 12" descr="http://media1.picsearch.com/is?zr5AZjIHm9nL9TN1AriWil3lv_dSvnduJ6e0mH1aED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4581128"/>
            <a:ext cx="2339752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/>
          </a:bodyPr>
          <a:lstStyle/>
          <a:p>
            <a:r>
              <a:rPr lang="en-ZA" sz="2400" b="1" dirty="0" smtClean="0"/>
              <a:t>Positive media coverage on African strides</a:t>
            </a:r>
            <a:endParaRPr lang="en-ZA" sz="2400" b="1" dirty="0"/>
          </a:p>
        </p:txBody>
      </p:sp>
      <p:pic>
        <p:nvPicPr>
          <p:cNvPr id="4" name="Picture 14" descr="http://media2.picsearch.com/is?KxCLUokK7iPLSC-4Ph6m0aG7LValxf5GN5GWZCOVYk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2267744" cy="2227313"/>
          </a:xfrm>
          <a:prstGeom prst="rect">
            <a:avLst/>
          </a:prstGeom>
          <a:noFill/>
        </p:spPr>
      </p:pic>
      <p:pic>
        <p:nvPicPr>
          <p:cNvPr id="29698" name="Picture 2" descr="http://media3.picsearch.com/is?agLiUFrBWPWK4o-QTbb3eTO4uYTvt1j0o7i-zJAB2a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628800"/>
            <a:ext cx="3347864" cy="2376264"/>
          </a:xfrm>
          <a:prstGeom prst="rect">
            <a:avLst/>
          </a:prstGeom>
          <a:noFill/>
        </p:spPr>
      </p:pic>
      <p:pic>
        <p:nvPicPr>
          <p:cNvPr id="29700" name="Picture 4" descr="http://media4.picsearch.com/is?W-3V81wLDvLfVIgTRxKZfIemwQSMhkJiDbA1DigHoy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93096"/>
            <a:ext cx="2592288" cy="2564904"/>
          </a:xfrm>
          <a:prstGeom prst="rect">
            <a:avLst/>
          </a:prstGeom>
          <a:noFill/>
        </p:spPr>
      </p:pic>
      <p:pic>
        <p:nvPicPr>
          <p:cNvPr id="29702" name="Picture 6" descr="http://media4.picsearch.com/is?A2bGleB2cPuI1gmo6TpaQYhnUN_BQ-P3Rx9aeJMgfF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437112"/>
            <a:ext cx="2520280" cy="2420888"/>
          </a:xfrm>
          <a:prstGeom prst="rect">
            <a:avLst/>
          </a:prstGeom>
          <a:noFill/>
        </p:spPr>
      </p:pic>
      <p:pic>
        <p:nvPicPr>
          <p:cNvPr id="29704" name="Picture 8" descr="http://media2.picsearch.com/is?PeD42e2qFPoJxJlmf7DZbkDcO7snwNCjq-1CjOM8g-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1484784"/>
            <a:ext cx="2880320" cy="2664296"/>
          </a:xfrm>
          <a:prstGeom prst="rect">
            <a:avLst/>
          </a:prstGeom>
          <a:noFill/>
        </p:spPr>
      </p:pic>
      <p:pic>
        <p:nvPicPr>
          <p:cNvPr id="9" name="Picture 12" descr="http://media1.picsearch.com/is?zr5AZjIHm9nL9TN1AriWil3lv_dSvnduJ6e0mH1aEDY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4941168"/>
            <a:ext cx="1907704" cy="19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AFRICA lets stand together as ONE!!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098" name="Picture 2" descr="Sudan Travel and Touris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8208912" cy="5445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ZA" sz="2400" b="1" dirty="0" smtClean="0"/>
              <a:t>Hello AFRICA tell how you’re doing?!!</a:t>
            </a:r>
            <a:endParaRPr lang="en-ZA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1026" name="Picture 2" descr="http://media1.picsearch.com/is?4K_wlevDhQAcXQqUVjj1M-4c8yXo2GLaqrvpD8lWB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32856"/>
            <a:ext cx="3059832" cy="2592288"/>
          </a:xfrm>
          <a:prstGeom prst="rect">
            <a:avLst/>
          </a:prstGeom>
          <a:noFill/>
        </p:spPr>
      </p:pic>
      <p:pic>
        <p:nvPicPr>
          <p:cNvPr id="1030" name="Picture 6" descr="http://media1.picsearch.com/is?mNAiVLP4Gc8ErwewQEiqFCOiPaxQZcX_J9dlcL7zps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437112"/>
            <a:ext cx="3672408" cy="2420888"/>
          </a:xfrm>
          <a:prstGeom prst="rect">
            <a:avLst/>
          </a:prstGeom>
          <a:noFill/>
        </p:spPr>
      </p:pic>
      <p:pic>
        <p:nvPicPr>
          <p:cNvPr id="1032" name="Picture 8" descr="http://media4.picsearch.com/is?0YtMavZ-5r59VoIEuzFgBT6oQv4p27FvMH6hgj9kmz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060848"/>
            <a:ext cx="3203848" cy="2592288"/>
          </a:xfrm>
          <a:prstGeom prst="rect">
            <a:avLst/>
          </a:prstGeom>
          <a:noFill/>
        </p:spPr>
      </p:pic>
      <p:pic>
        <p:nvPicPr>
          <p:cNvPr id="1034" name="Picture 10" descr="http://media5.picsearch.com/is?wu84dCP9bFdDEcnytShQgiWYTVwMkTU7kzF6tgP_DpQ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2808312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AFRICA UNITE!!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30722" name="Picture 2" descr="http://media4.picsearch.com/is?RsmjfFxC5udIWwiiqVxQhMEkcXSCDL24GFSNfcKglx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3851920" cy="3356992"/>
          </a:xfrm>
          <a:prstGeom prst="rect">
            <a:avLst/>
          </a:prstGeom>
          <a:noFill/>
        </p:spPr>
      </p:pic>
      <p:pic>
        <p:nvPicPr>
          <p:cNvPr id="30724" name="Picture 4" descr="http://media4.picsearch.com/is?AHY25m3hw9Zfu4-Sq1TbRNLg60XgZQb_vSN6n_cGpe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797152"/>
            <a:ext cx="2699792" cy="2060848"/>
          </a:xfrm>
          <a:prstGeom prst="rect">
            <a:avLst/>
          </a:prstGeom>
          <a:noFill/>
        </p:spPr>
      </p:pic>
      <p:pic>
        <p:nvPicPr>
          <p:cNvPr id="30728" name="Picture 8" descr="http://media5.picsearch.com/is?B2kgizkdNWCdXVS7MW37TgYERUy9pC907xrK8LMLYr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556792"/>
            <a:ext cx="3563888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166</Words>
  <Application>Microsoft Macintosh PowerPoint</Application>
  <PresentationFormat>On-screen Show (4:3)</PresentationFormat>
  <Paragraphs>19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Africa In The Eyes Of The Tourism World</vt:lpstr>
      <vt:lpstr>Head line economic growth</vt:lpstr>
      <vt:lpstr>Time, Season, Place</vt:lpstr>
      <vt:lpstr>Natural resources</vt:lpstr>
      <vt:lpstr>Game parks that offer days of camp outs in the African wilderness</vt:lpstr>
      <vt:lpstr>Okavango Delta, Masai Plains, Jungles of Hwange Game Reserve, Kruger Park</vt:lpstr>
      <vt:lpstr>Fully open to foreign tourists yet suspicious of our domestic clients</vt:lpstr>
      <vt:lpstr>Developing Tourism Industry</vt:lpstr>
      <vt:lpstr>A brotherhood of African states is the best legacy that we can live in and leave behind.</vt:lpstr>
      <vt:lpstr>Working hard to breaking new frontiers</vt:lpstr>
      <vt:lpstr>Let every wall that separates state from state people from people be brought down.</vt:lpstr>
      <vt:lpstr>Kenya, Rwanda and Uganda have introduced a single visa.</vt:lpstr>
      <vt:lpstr>Inter-Continental tourism is a must and not an option anymore</vt:lpstr>
      <vt:lpstr>Economic tourism, educational tourism therefore doors of tourist sites cannot afford to be seasonal</vt:lpstr>
      <vt:lpstr>Positive media coverage on African strides</vt:lpstr>
      <vt:lpstr>AFRICA lets stand together as ONE!!</vt:lpstr>
      <vt:lpstr>Hello AFRICA tell how you’re doing?!!</vt:lpstr>
      <vt:lpstr>AFRICA UNITE!!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 In The Eyes Of The Tourism World</dc:title>
  <dc:creator>Lorraine Mgulwa</dc:creator>
  <cp:lastModifiedBy>Cuthbert</cp:lastModifiedBy>
  <cp:revision>23</cp:revision>
  <dcterms:created xsi:type="dcterms:W3CDTF">2014-05-20T08:39:56Z</dcterms:created>
  <dcterms:modified xsi:type="dcterms:W3CDTF">2014-05-21T07:37:16Z</dcterms:modified>
</cp:coreProperties>
</file>