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98" r:id="rId2"/>
    <p:sldId id="258" r:id="rId3"/>
    <p:sldId id="308" r:id="rId4"/>
    <p:sldId id="310" r:id="rId5"/>
    <p:sldId id="306" r:id="rId6"/>
    <p:sldId id="259" r:id="rId7"/>
    <p:sldId id="301" r:id="rId8"/>
    <p:sldId id="260" r:id="rId9"/>
    <p:sldId id="261" r:id="rId10"/>
    <p:sldId id="274" r:id="rId11"/>
    <p:sldId id="300" r:id="rId12"/>
    <p:sldId id="319" r:id="rId13"/>
    <p:sldId id="302" r:id="rId14"/>
    <p:sldId id="303" r:id="rId15"/>
    <p:sldId id="304" r:id="rId16"/>
    <p:sldId id="262" r:id="rId17"/>
    <p:sldId id="263" r:id="rId18"/>
    <p:sldId id="264" r:id="rId19"/>
    <p:sldId id="266" r:id="rId20"/>
    <p:sldId id="305" r:id="rId21"/>
    <p:sldId id="283" r:id="rId22"/>
    <p:sldId id="285" r:id="rId23"/>
    <p:sldId id="286" r:id="rId24"/>
    <p:sldId id="291" r:id="rId25"/>
    <p:sldId id="292" r:id="rId26"/>
    <p:sldId id="293" r:id="rId27"/>
    <p:sldId id="294" r:id="rId28"/>
    <p:sldId id="287" r:id="rId29"/>
    <p:sldId id="289" r:id="rId30"/>
    <p:sldId id="267" r:id="rId31"/>
    <p:sldId id="268" r:id="rId32"/>
    <p:sldId id="269" r:id="rId33"/>
    <p:sldId id="270" r:id="rId34"/>
    <p:sldId id="271" r:id="rId35"/>
    <p:sldId id="272" r:id="rId36"/>
    <p:sldId id="273" r:id="rId37"/>
    <p:sldId id="276" r:id="rId38"/>
    <p:sldId id="280" r:id="rId39"/>
    <p:sldId id="277" r:id="rId40"/>
    <p:sldId id="281" r:id="rId41"/>
    <p:sldId id="316" r:id="rId42"/>
    <p:sldId id="278" r:id="rId43"/>
    <p:sldId id="311" r:id="rId44"/>
    <p:sldId id="313" r:id="rId45"/>
    <p:sldId id="315" r:id="rId46"/>
    <p:sldId id="317" r:id="rId47"/>
    <p:sldId id="279"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9C1B95-A27C-4BD5-8AF0-2088B59E7A51}"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ZA"/>
        </a:p>
      </dgm:t>
    </dgm:pt>
    <dgm:pt modelId="{1BF8F195-7DDE-4688-BE7F-78EE52CF7367}">
      <dgm:prSet phldrT="[Text]">
        <dgm:style>
          <a:lnRef idx="0">
            <a:schemeClr val="accent6"/>
          </a:lnRef>
          <a:fillRef idx="3">
            <a:schemeClr val="accent6"/>
          </a:fillRef>
          <a:effectRef idx="3">
            <a:schemeClr val="accent6"/>
          </a:effectRef>
          <a:fontRef idx="minor">
            <a:schemeClr val="lt1"/>
          </a:fontRef>
        </dgm:style>
      </dgm:prSet>
      <dgm:spPr/>
      <dgm:t>
        <a:bodyPr/>
        <a:lstStyle/>
        <a:p>
          <a:r>
            <a:rPr lang="en-ZA" dirty="0" smtClean="0"/>
            <a:t>Extractive Economic Opportunities</a:t>
          </a:r>
          <a:endParaRPr lang="en-ZA" dirty="0"/>
        </a:p>
      </dgm:t>
    </dgm:pt>
    <dgm:pt modelId="{7FD05372-41A7-425A-BCA1-54C10D1B4342}" type="parTrans" cxnId="{79AF8644-0F5E-49BF-9C40-268F4457BF5B}">
      <dgm:prSet/>
      <dgm:spPr/>
      <dgm:t>
        <a:bodyPr/>
        <a:lstStyle/>
        <a:p>
          <a:endParaRPr lang="en-ZA"/>
        </a:p>
      </dgm:t>
    </dgm:pt>
    <dgm:pt modelId="{D84444DF-3572-4ED4-87DF-7489973D1BB0}" type="sibTrans" cxnId="{79AF8644-0F5E-49BF-9C40-268F4457BF5B}">
      <dgm:prSet/>
      <dgm:spPr/>
      <dgm:t>
        <a:bodyPr/>
        <a:lstStyle/>
        <a:p>
          <a:endParaRPr lang="en-ZA"/>
        </a:p>
      </dgm:t>
    </dgm:pt>
    <dgm:pt modelId="{E8B0AE8C-CB07-49AF-BA68-CEBEC5C05590}">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ZA" dirty="0" smtClean="0"/>
            <a:t>Mining</a:t>
          </a:r>
          <a:endParaRPr lang="en-ZA" dirty="0"/>
        </a:p>
      </dgm:t>
    </dgm:pt>
    <dgm:pt modelId="{41E198C4-A362-4B19-ABDF-5ECFDC7D6FFD}" type="parTrans" cxnId="{DE3A255D-9711-41EE-8282-160816821C6F}">
      <dgm:prSet/>
      <dgm:spPr/>
      <dgm:t>
        <a:bodyPr/>
        <a:lstStyle/>
        <a:p>
          <a:endParaRPr lang="en-ZA" dirty="0"/>
        </a:p>
      </dgm:t>
    </dgm:pt>
    <dgm:pt modelId="{391BC28F-C337-491B-9C73-1208F994B76D}" type="sibTrans" cxnId="{DE3A255D-9711-41EE-8282-160816821C6F}">
      <dgm:prSet/>
      <dgm:spPr/>
      <dgm:t>
        <a:bodyPr/>
        <a:lstStyle/>
        <a:p>
          <a:endParaRPr lang="en-ZA"/>
        </a:p>
      </dgm:t>
    </dgm:pt>
    <dgm:pt modelId="{0646F541-8A11-460B-A312-D1261BF932FD}">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ZA" dirty="0" smtClean="0"/>
            <a:t>Offshore oil and gas</a:t>
          </a:r>
          <a:endParaRPr lang="en-ZA" dirty="0"/>
        </a:p>
      </dgm:t>
    </dgm:pt>
    <dgm:pt modelId="{9D881CBB-49CF-4339-BD60-77C8E12C6192}" type="parTrans" cxnId="{C95D4777-0C98-4988-A876-305540D9137F}">
      <dgm:prSet/>
      <dgm:spPr/>
      <dgm:t>
        <a:bodyPr/>
        <a:lstStyle/>
        <a:p>
          <a:endParaRPr lang="en-ZA" dirty="0"/>
        </a:p>
      </dgm:t>
    </dgm:pt>
    <dgm:pt modelId="{EF8E3936-8230-4746-B121-AB3986F2C4D1}" type="sibTrans" cxnId="{C95D4777-0C98-4988-A876-305540D9137F}">
      <dgm:prSet/>
      <dgm:spPr/>
      <dgm:t>
        <a:bodyPr/>
        <a:lstStyle/>
        <a:p>
          <a:endParaRPr lang="en-ZA"/>
        </a:p>
      </dgm:t>
    </dgm:pt>
    <dgm:pt modelId="{D0398F3A-36EB-4D9F-B9F3-CB02941DF83D}">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ZA" dirty="0" smtClean="0"/>
            <a:t>Fishing</a:t>
          </a:r>
          <a:endParaRPr lang="en-ZA" dirty="0"/>
        </a:p>
      </dgm:t>
    </dgm:pt>
    <dgm:pt modelId="{99C5FF2E-3F38-466B-89E0-FBE22486F150}" type="parTrans" cxnId="{56DEADC6-C76E-4A5A-A4A9-7B08E70CD55C}">
      <dgm:prSet/>
      <dgm:spPr/>
      <dgm:t>
        <a:bodyPr/>
        <a:lstStyle/>
        <a:p>
          <a:endParaRPr lang="en-ZA" dirty="0"/>
        </a:p>
      </dgm:t>
    </dgm:pt>
    <dgm:pt modelId="{5A57BAEF-36B2-4214-B6C9-17D947ED787E}" type="sibTrans" cxnId="{56DEADC6-C76E-4A5A-A4A9-7B08E70CD55C}">
      <dgm:prSet/>
      <dgm:spPr/>
      <dgm:t>
        <a:bodyPr/>
        <a:lstStyle/>
        <a:p>
          <a:endParaRPr lang="en-ZA"/>
        </a:p>
      </dgm:t>
    </dgm:pt>
    <dgm:pt modelId="{C9FB267E-C1EE-4881-81A9-E8189E38E6A7}">
      <dgm:prSe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ZA" dirty="0" smtClean="0"/>
            <a:t>Aquaculture</a:t>
          </a:r>
          <a:endParaRPr lang="en-ZA" dirty="0"/>
        </a:p>
      </dgm:t>
    </dgm:pt>
    <dgm:pt modelId="{B15B2848-D070-494F-B7C7-A446C64A000C}" type="parTrans" cxnId="{15F4F455-BC54-41D6-9C32-A6B3C0CD5A48}">
      <dgm:prSet/>
      <dgm:spPr/>
      <dgm:t>
        <a:bodyPr/>
        <a:lstStyle/>
        <a:p>
          <a:endParaRPr lang="en-ZA" dirty="0"/>
        </a:p>
      </dgm:t>
    </dgm:pt>
    <dgm:pt modelId="{95E0A9AB-4C5B-433C-BC6C-1CFB9BB7D947}" type="sibTrans" cxnId="{15F4F455-BC54-41D6-9C32-A6B3C0CD5A48}">
      <dgm:prSet/>
      <dgm:spPr/>
      <dgm:t>
        <a:bodyPr/>
        <a:lstStyle/>
        <a:p>
          <a:endParaRPr lang="en-ZA"/>
        </a:p>
      </dgm:t>
    </dgm:pt>
    <dgm:pt modelId="{8D1D3B81-975E-4482-BD82-9C0824832396}" type="pres">
      <dgm:prSet presAssocID="{289C1B95-A27C-4BD5-8AF0-2088B59E7A51}" presName="Name0" presStyleCnt="0">
        <dgm:presLayoutVars>
          <dgm:chPref val="1"/>
          <dgm:dir/>
          <dgm:animOne val="branch"/>
          <dgm:animLvl val="lvl"/>
          <dgm:resizeHandles val="exact"/>
        </dgm:presLayoutVars>
      </dgm:prSet>
      <dgm:spPr/>
      <dgm:t>
        <a:bodyPr/>
        <a:lstStyle/>
        <a:p>
          <a:endParaRPr lang="en-ZA"/>
        </a:p>
      </dgm:t>
    </dgm:pt>
    <dgm:pt modelId="{651D6B88-F41C-4D51-B62F-CB78AB61C219}" type="pres">
      <dgm:prSet presAssocID="{1BF8F195-7DDE-4688-BE7F-78EE52CF7367}" presName="root1" presStyleCnt="0"/>
      <dgm:spPr/>
    </dgm:pt>
    <dgm:pt modelId="{87B0E741-859D-47D0-B87D-B1581C181E89}" type="pres">
      <dgm:prSet presAssocID="{1BF8F195-7DDE-4688-BE7F-78EE52CF7367}" presName="LevelOneTextNode" presStyleLbl="node0" presStyleIdx="0" presStyleCnt="1">
        <dgm:presLayoutVars>
          <dgm:chPref val="3"/>
        </dgm:presLayoutVars>
      </dgm:prSet>
      <dgm:spPr/>
      <dgm:t>
        <a:bodyPr/>
        <a:lstStyle/>
        <a:p>
          <a:endParaRPr lang="en-ZA"/>
        </a:p>
      </dgm:t>
    </dgm:pt>
    <dgm:pt modelId="{582F00D6-F38E-42AD-83DD-108FB35703AD}" type="pres">
      <dgm:prSet presAssocID="{1BF8F195-7DDE-4688-BE7F-78EE52CF7367}" presName="level2hierChild" presStyleCnt="0"/>
      <dgm:spPr/>
    </dgm:pt>
    <dgm:pt modelId="{420FB874-EAB9-4BAB-A5FE-14E2EC16847A}" type="pres">
      <dgm:prSet presAssocID="{41E198C4-A362-4B19-ABDF-5ECFDC7D6FFD}" presName="conn2-1" presStyleLbl="parChTrans1D2" presStyleIdx="0" presStyleCnt="4"/>
      <dgm:spPr/>
      <dgm:t>
        <a:bodyPr/>
        <a:lstStyle/>
        <a:p>
          <a:endParaRPr lang="en-ZA"/>
        </a:p>
      </dgm:t>
    </dgm:pt>
    <dgm:pt modelId="{51E4141C-5E51-416D-BAC3-311797168D87}" type="pres">
      <dgm:prSet presAssocID="{41E198C4-A362-4B19-ABDF-5ECFDC7D6FFD}" presName="connTx" presStyleLbl="parChTrans1D2" presStyleIdx="0" presStyleCnt="4"/>
      <dgm:spPr/>
      <dgm:t>
        <a:bodyPr/>
        <a:lstStyle/>
        <a:p>
          <a:endParaRPr lang="en-ZA"/>
        </a:p>
      </dgm:t>
    </dgm:pt>
    <dgm:pt modelId="{674DC020-1869-45C8-BF79-23A185CB13F2}" type="pres">
      <dgm:prSet presAssocID="{E8B0AE8C-CB07-49AF-BA68-CEBEC5C05590}" presName="root2" presStyleCnt="0"/>
      <dgm:spPr/>
    </dgm:pt>
    <dgm:pt modelId="{82B82F08-AD92-443E-A1A5-46BE72404A8B}" type="pres">
      <dgm:prSet presAssocID="{E8B0AE8C-CB07-49AF-BA68-CEBEC5C05590}" presName="LevelTwoTextNode" presStyleLbl="node2" presStyleIdx="0" presStyleCnt="4">
        <dgm:presLayoutVars>
          <dgm:chPref val="3"/>
        </dgm:presLayoutVars>
      </dgm:prSet>
      <dgm:spPr/>
      <dgm:t>
        <a:bodyPr/>
        <a:lstStyle/>
        <a:p>
          <a:endParaRPr lang="en-ZA"/>
        </a:p>
      </dgm:t>
    </dgm:pt>
    <dgm:pt modelId="{7FFE3853-89A9-4A4E-A7AA-F14344E516BB}" type="pres">
      <dgm:prSet presAssocID="{E8B0AE8C-CB07-49AF-BA68-CEBEC5C05590}" presName="level3hierChild" presStyleCnt="0"/>
      <dgm:spPr/>
    </dgm:pt>
    <dgm:pt modelId="{DEC65A28-B3C1-443F-8092-1756C7033226}" type="pres">
      <dgm:prSet presAssocID="{9D881CBB-49CF-4339-BD60-77C8E12C6192}" presName="conn2-1" presStyleLbl="parChTrans1D2" presStyleIdx="1" presStyleCnt="4"/>
      <dgm:spPr/>
      <dgm:t>
        <a:bodyPr/>
        <a:lstStyle/>
        <a:p>
          <a:endParaRPr lang="en-ZA"/>
        </a:p>
      </dgm:t>
    </dgm:pt>
    <dgm:pt modelId="{65252910-B68B-4669-A19F-F72382D2FF9A}" type="pres">
      <dgm:prSet presAssocID="{9D881CBB-49CF-4339-BD60-77C8E12C6192}" presName="connTx" presStyleLbl="parChTrans1D2" presStyleIdx="1" presStyleCnt="4"/>
      <dgm:spPr/>
      <dgm:t>
        <a:bodyPr/>
        <a:lstStyle/>
        <a:p>
          <a:endParaRPr lang="en-ZA"/>
        </a:p>
      </dgm:t>
    </dgm:pt>
    <dgm:pt modelId="{B35CE47C-088A-4563-BCA3-6B48235CFD84}" type="pres">
      <dgm:prSet presAssocID="{0646F541-8A11-460B-A312-D1261BF932FD}" presName="root2" presStyleCnt="0"/>
      <dgm:spPr/>
    </dgm:pt>
    <dgm:pt modelId="{64089CD7-82E1-43FB-9031-5F3B335C507B}" type="pres">
      <dgm:prSet presAssocID="{0646F541-8A11-460B-A312-D1261BF932FD}" presName="LevelTwoTextNode" presStyleLbl="node2" presStyleIdx="1" presStyleCnt="4">
        <dgm:presLayoutVars>
          <dgm:chPref val="3"/>
        </dgm:presLayoutVars>
      </dgm:prSet>
      <dgm:spPr/>
      <dgm:t>
        <a:bodyPr/>
        <a:lstStyle/>
        <a:p>
          <a:endParaRPr lang="en-ZA"/>
        </a:p>
      </dgm:t>
    </dgm:pt>
    <dgm:pt modelId="{4CBB9C34-C652-45CD-9E04-D3C27130C450}" type="pres">
      <dgm:prSet presAssocID="{0646F541-8A11-460B-A312-D1261BF932FD}" presName="level3hierChild" presStyleCnt="0"/>
      <dgm:spPr/>
    </dgm:pt>
    <dgm:pt modelId="{443E376B-EF94-472A-8805-A3CBEA98B938}" type="pres">
      <dgm:prSet presAssocID="{99C5FF2E-3F38-466B-89E0-FBE22486F150}" presName="conn2-1" presStyleLbl="parChTrans1D2" presStyleIdx="2" presStyleCnt="4"/>
      <dgm:spPr/>
      <dgm:t>
        <a:bodyPr/>
        <a:lstStyle/>
        <a:p>
          <a:endParaRPr lang="en-ZA"/>
        </a:p>
      </dgm:t>
    </dgm:pt>
    <dgm:pt modelId="{DC3CA20D-7B67-4F88-A6E5-EB35956ED7C3}" type="pres">
      <dgm:prSet presAssocID="{99C5FF2E-3F38-466B-89E0-FBE22486F150}" presName="connTx" presStyleLbl="parChTrans1D2" presStyleIdx="2" presStyleCnt="4"/>
      <dgm:spPr/>
      <dgm:t>
        <a:bodyPr/>
        <a:lstStyle/>
        <a:p>
          <a:endParaRPr lang="en-ZA"/>
        </a:p>
      </dgm:t>
    </dgm:pt>
    <dgm:pt modelId="{06A7A588-A997-4B39-BBB3-A8160611E09E}" type="pres">
      <dgm:prSet presAssocID="{D0398F3A-36EB-4D9F-B9F3-CB02941DF83D}" presName="root2" presStyleCnt="0"/>
      <dgm:spPr/>
    </dgm:pt>
    <dgm:pt modelId="{1DB4D006-BE75-4397-8541-DAC0C0E1A48D}" type="pres">
      <dgm:prSet presAssocID="{D0398F3A-36EB-4D9F-B9F3-CB02941DF83D}" presName="LevelTwoTextNode" presStyleLbl="node2" presStyleIdx="2" presStyleCnt="4">
        <dgm:presLayoutVars>
          <dgm:chPref val="3"/>
        </dgm:presLayoutVars>
      </dgm:prSet>
      <dgm:spPr/>
      <dgm:t>
        <a:bodyPr/>
        <a:lstStyle/>
        <a:p>
          <a:endParaRPr lang="en-ZA"/>
        </a:p>
      </dgm:t>
    </dgm:pt>
    <dgm:pt modelId="{B3F34B00-B403-485D-ABE0-8481E82CAF9C}" type="pres">
      <dgm:prSet presAssocID="{D0398F3A-36EB-4D9F-B9F3-CB02941DF83D}" presName="level3hierChild" presStyleCnt="0"/>
      <dgm:spPr/>
    </dgm:pt>
    <dgm:pt modelId="{19A25513-38B0-4BAE-9EF7-6771192CFCFB}" type="pres">
      <dgm:prSet presAssocID="{B15B2848-D070-494F-B7C7-A446C64A000C}" presName="conn2-1" presStyleLbl="parChTrans1D2" presStyleIdx="3" presStyleCnt="4"/>
      <dgm:spPr/>
      <dgm:t>
        <a:bodyPr/>
        <a:lstStyle/>
        <a:p>
          <a:endParaRPr lang="en-ZA"/>
        </a:p>
      </dgm:t>
    </dgm:pt>
    <dgm:pt modelId="{E7027FAB-9BCD-4A0C-BE03-2300BDE2AEC2}" type="pres">
      <dgm:prSet presAssocID="{B15B2848-D070-494F-B7C7-A446C64A000C}" presName="connTx" presStyleLbl="parChTrans1D2" presStyleIdx="3" presStyleCnt="4"/>
      <dgm:spPr/>
      <dgm:t>
        <a:bodyPr/>
        <a:lstStyle/>
        <a:p>
          <a:endParaRPr lang="en-ZA"/>
        </a:p>
      </dgm:t>
    </dgm:pt>
    <dgm:pt modelId="{A05266C6-867B-49DA-BAC7-9D56100A9A34}" type="pres">
      <dgm:prSet presAssocID="{C9FB267E-C1EE-4881-81A9-E8189E38E6A7}" presName="root2" presStyleCnt="0"/>
      <dgm:spPr/>
    </dgm:pt>
    <dgm:pt modelId="{3B8ECC6B-9ECA-4BCF-AEB7-191180AE340B}" type="pres">
      <dgm:prSet presAssocID="{C9FB267E-C1EE-4881-81A9-E8189E38E6A7}" presName="LevelTwoTextNode" presStyleLbl="node2" presStyleIdx="3" presStyleCnt="4">
        <dgm:presLayoutVars>
          <dgm:chPref val="3"/>
        </dgm:presLayoutVars>
      </dgm:prSet>
      <dgm:spPr/>
      <dgm:t>
        <a:bodyPr/>
        <a:lstStyle/>
        <a:p>
          <a:endParaRPr lang="en-ZA"/>
        </a:p>
      </dgm:t>
    </dgm:pt>
    <dgm:pt modelId="{0F6E53BE-9CCA-41C8-9F55-4B3E7CB6BE93}" type="pres">
      <dgm:prSet presAssocID="{C9FB267E-C1EE-4881-81A9-E8189E38E6A7}" presName="level3hierChild" presStyleCnt="0"/>
      <dgm:spPr/>
    </dgm:pt>
  </dgm:ptLst>
  <dgm:cxnLst>
    <dgm:cxn modelId="{5707ADDF-3D72-4E2D-97D0-1A9E3B3D40A6}" type="presOf" srcId="{289C1B95-A27C-4BD5-8AF0-2088B59E7A51}" destId="{8D1D3B81-975E-4482-BD82-9C0824832396}" srcOrd="0" destOrd="0" presId="urn:microsoft.com/office/officeart/2008/layout/HorizontalMultiLevelHierarchy"/>
    <dgm:cxn modelId="{15F4F455-BC54-41D6-9C32-A6B3C0CD5A48}" srcId="{1BF8F195-7DDE-4688-BE7F-78EE52CF7367}" destId="{C9FB267E-C1EE-4881-81A9-E8189E38E6A7}" srcOrd="3" destOrd="0" parTransId="{B15B2848-D070-494F-B7C7-A446C64A000C}" sibTransId="{95E0A9AB-4C5B-433C-BC6C-1CFB9BB7D947}"/>
    <dgm:cxn modelId="{37625891-F447-440F-A2F0-A8C60D3163CD}" type="presOf" srcId="{0646F541-8A11-460B-A312-D1261BF932FD}" destId="{64089CD7-82E1-43FB-9031-5F3B335C507B}" srcOrd="0" destOrd="0" presId="urn:microsoft.com/office/officeart/2008/layout/HorizontalMultiLevelHierarchy"/>
    <dgm:cxn modelId="{BC32C666-5D4F-4D2D-B0F5-B2AB5F02ABC5}" type="presOf" srcId="{D0398F3A-36EB-4D9F-B9F3-CB02941DF83D}" destId="{1DB4D006-BE75-4397-8541-DAC0C0E1A48D}" srcOrd="0" destOrd="0" presId="urn:microsoft.com/office/officeart/2008/layout/HorizontalMultiLevelHierarchy"/>
    <dgm:cxn modelId="{C1624320-6904-4DE7-B22A-CCC40D0F2110}" type="presOf" srcId="{41E198C4-A362-4B19-ABDF-5ECFDC7D6FFD}" destId="{420FB874-EAB9-4BAB-A5FE-14E2EC16847A}" srcOrd="0" destOrd="0" presId="urn:microsoft.com/office/officeart/2008/layout/HorizontalMultiLevelHierarchy"/>
    <dgm:cxn modelId="{92A189C1-1AEB-48D8-9441-C3B496753704}" type="presOf" srcId="{B15B2848-D070-494F-B7C7-A446C64A000C}" destId="{19A25513-38B0-4BAE-9EF7-6771192CFCFB}" srcOrd="0" destOrd="0" presId="urn:microsoft.com/office/officeart/2008/layout/HorizontalMultiLevelHierarchy"/>
    <dgm:cxn modelId="{026E5EBE-3526-49EC-9CA9-C4AF191635E5}" type="presOf" srcId="{99C5FF2E-3F38-466B-89E0-FBE22486F150}" destId="{443E376B-EF94-472A-8805-A3CBEA98B938}" srcOrd="0" destOrd="0" presId="urn:microsoft.com/office/officeart/2008/layout/HorizontalMultiLevelHierarchy"/>
    <dgm:cxn modelId="{79AF8644-0F5E-49BF-9C40-268F4457BF5B}" srcId="{289C1B95-A27C-4BD5-8AF0-2088B59E7A51}" destId="{1BF8F195-7DDE-4688-BE7F-78EE52CF7367}" srcOrd="0" destOrd="0" parTransId="{7FD05372-41A7-425A-BCA1-54C10D1B4342}" sibTransId="{D84444DF-3572-4ED4-87DF-7489973D1BB0}"/>
    <dgm:cxn modelId="{56DEADC6-C76E-4A5A-A4A9-7B08E70CD55C}" srcId="{1BF8F195-7DDE-4688-BE7F-78EE52CF7367}" destId="{D0398F3A-36EB-4D9F-B9F3-CB02941DF83D}" srcOrd="2" destOrd="0" parTransId="{99C5FF2E-3F38-466B-89E0-FBE22486F150}" sibTransId="{5A57BAEF-36B2-4214-B6C9-17D947ED787E}"/>
    <dgm:cxn modelId="{2F12A7B6-7BCA-4AA0-A51A-40B4944D3084}" type="presOf" srcId="{B15B2848-D070-494F-B7C7-A446C64A000C}" destId="{E7027FAB-9BCD-4A0C-BE03-2300BDE2AEC2}" srcOrd="1" destOrd="0" presId="urn:microsoft.com/office/officeart/2008/layout/HorizontalMultiLevelHierarchy"/>
    <dgm:cxn modelId="{0A7D3E57-CB7F-453B-AB17-EEA6A853A1C7}" type="presOf" srcId="{9D881CBB-49CF-4339-BD60-77C8E12C6192}" destId="{DEC65A28-B3C1-443F-8092-1756C7033226}" srcOrd="0" destOrd="0" presId="urn:microsoft.com/office/officeart/2008/layout/HorizontalMultiLevelHierarchy"/>
    <dgm:cxn modelId="{BC478882-4C60-4E78-95DB-9571C1211384}" type="presOf" srcId="{1BF8F195-7DDE-4688-BE7F-78EE52CF7367}" destId="{87B0E741-859D-47D0-B87D-B1581C181E89}" srcOrd="0" destOrd="0" presId="urn:microsoft.com/office/officeart/2008/layout/HorizontalMultiLevelHierarchy"/>
    <dgm:cxn modelId="{2C1C2CDA-A0E1-4FA8-ABF1-495CBFDD5C2F}" type="presOf" srcId="{C9FB267E-C1EE-4881-81A9-E8189E38E6A7}" destId="{3B8ECC6B-9ECA-4BCF-AEB7-191180AE340B}" srcOrd="0" destOrd="0" presId="urn:microsoft.com/office/officeart/2008/layout/HorizontalMultiLevelHierarchy"/>
    <dgm:cxn modelId="{6F9F76B2-DAB2-4175-A16C-BBE4B1DB7F5A}" type="presOf" srcId="{99C5FF2E-3F38-466B-89E0-FBE22486F150}" destId="{DC3CA20D-7B67-4F88-A6E5-EB35956ED7C3}" srcOrd="1" destOrd="0" presId="urn:microsoft.com/office/officeart/2008/layout/HorizontalMultiLevelHierarchy"/>
    <dgm:cxn modelId="{8A1BE897-D2B8-419C-ADFC-F283A588CF77}" type="presOf" srcId="{41E198C4-A362-4B19-ABDF-5ECFDC7D6FFD}" destId="{51E4141C-5E51-416D-BAC3-311797168D87}" srcOrd="1" destOrd="0" presId="urn:microsoft.com/office/officeart/2008/layout/HorizontalMultiLevelHierarchy"/>
    <dgm:cxn modelId="{DE3A255D-9711-41EE-8282-160816821C6F}" srcId="{1BF8F195-7DDE-4688-BE7F-78EE52CF7367}" destId="{E8B0AE8C-CB07-49AF-BA68-CEBEC5C05590}" srcOrd="0" destOrd="0" parTransId="{41E198C4-A362-4B19-ABDF-5ECFDC7D6FFD}" sibTransId="{391BC28F-C337-491B-9C73-1208F994B76D}"/>
    <dgm:cxn modelId="{903F3DDF-6E66-484C-99F3-960329C1F871}" type="presOf" srcId="{E8B0AE8C-CB07-49AF-BA68-CEBEC5C05590}" destId="{82B82F08-AD92-443E-A1A5-46BE72404A8B}" srcOrd="0" destOrd="0" presId="urn:microsoft.com/office/officeart/2008/layout/HorizontalMultiLevelHierarchy"/>
    <dgm:cxn modelId="{C95D4777-0C98-4988-A876-305540D9137F}" srcId="{1BF8F195-7DDE-4688-BE7F-78EE52CF7367}" destId="{0646F541-8A11-460B-A312-D1261BF932FD}" srcOrd="1" destOrd="0" parTransId="{9D881CBB-49CF-4339-BD60-77C8E12C6192}" sibTransId="{EF8E3936-8230-4746-B121-AB3986F2C4D1}"/>
    <dgm:cxn modelId="{D5CEAFB4-BF31-4C3A-BB3C-50C9B1E94C6B}" type="presOf" srcId="{9D881CBB-49CF-4339-BD60-77C8E12C6192}" destId="{65252910-B68B-4669-A19F-F72382D2FF9A}" srcOrd="1" destOrd="0" presId="urn:microsoft.com/office/officeart/2008/layout/HorizontalMultiLevelHierarchy"/>
    <dgm:cxn modelId="{944BEE33-32E8-49E7-8EDD-A065181FCC7E}" type="presParOf" srcId="{8D1D3B81-975E-4482-BD82-9C0824832396}" destId="{651D6B88-F41C-4D51-B62F-CB78AB61C219}" srcOrd="0" destOrd="0" presId="urn:microsoft.com/office/officeart/2008/layout/HorizontalMultiLevelHierarchy"/>
    <dgm:cxn modelId="{4A04D105-B102-4C65-850D-9B2EC5EAFD90}" type="presParOf" srcId="{651D6B88-F41C-4D51-B62F-CB78AB61C219}" destId="{87B0E741-859D-47D0-B87D-B1581C181E89}" srcOrd="0" destOrd="0" presId="urn:microsoft.com/office/officeart/2008/layout/HorizontalMultiLevelHierarchy"/>
    <dgm:cxn modelId="{D6AECD3D-5D9B-48F7-B0A0-881E3FDDC305}" type="presParOf" srcId="{651D6B88-F41C-4D51-B62F-CB78AB61C219}" destId="{582F00D6-F38E-42AD-83DD-108FB35703AD}" srcOrd="1" destOrd="0" presId="urn:microsoft.com/office/officeart/2008/layout/HorizontalMultiLevelHierarchy"/>
    <dgm:cxn modelId="{B50648CA-2439-47BB-940A-E98FBF1FF1AE}" type="presParOf" srcId="{582F00D6-F38E-42AD-83DD-108FB35703AD}" destId="{420FB874-EAB9-4BAB-A5FE-14E2EC16847A}" srcOrd="0" destOrd="0" presId="urn:microsoft.com/office/officeart/2008/layout/HorizontalMultiLevelHierarchy"/>
    <dgm:cxn modelId="{72672033-0E79-45CB-B3E0-7BBA25340D4F}" type="presParOf" srcId="{420FB874-EAB9-4BAB-A5FE-14E2EC16847A}" destId="{51E4141C-5E51-416D-BAC3-311797168D87}" srcOrd="0" destOrd="0" presId="urn:microsoft.com/office/officeart/2008/layout/HorizontalMultiLevelHierarchy"/>
    <dgm:cxn modelId="{161DE8BE-B855-43A4-A0B4-C0D0CDD007B4}" type="presParOf" srcId="{582F00D6-F38E-42AD-83DD-108FB35703AD}" destId="{674DC020-1869-45C8-BF79-23A185CB13F2}" srcOrd="1" destOrd="0" presId="urn:microsoft.com/office/officeart/2008/layout/HorizontalMultiLevelHierarchy"/>
    <dgm:cxn modelId="{EF272D5C-64A7-41D5-8418-3F33FC2A42F3}" type="presParOf" srcId="{674DC020-1869-45C8-BF79-23A185CB13F2}" destId="{82B82F08-AD92-443E-A1A5-46BE72404A8B}" srcOrd="0" destOrd="0" presId="urn:microsoft.com/office/officeart/2008/layout/HorizontalMultiLevelHierarchy"/>
    <dgm:cxn modelId="{57E43020-1205-41FD-A063-3B056A806BF2}" type="presParOf" srcId="{674DC020-1869-45C8-BF79-23A185CB13F2}" destId="{7FFE3853-89A9-4A4E-A7AA-F14344E516BB}" srcOrd="1" destOrd="0" presId="urn:microsoft.com/office/officeart/2008/layout/HorizontalMultiLevelHierarchy"/>
    <dgm:cxn modelId="{7B6E2648-A4D2-41E6-9C42-5898E1E87838}" type="presParOf" srcId="{582F00D6-F38E-42AD-83DD-108FB35703AD}" destId="{DEC65A28-B3C1-443F-8092-1756C7033226}" srcOrd="2" destOrd="0" presId="urn:microsoft.com/office/officeart/2008/layout/HorizontalMultiLevelHierarchy"/>
    <dgm:cxn modelId="{C719327A-6149-4EC1-9C91-538DBCAECF7F}" type="presParOf" srcId="{DEC65A28-B3C1-443F-8092-1756C7033226}" destId="{65252910-B68B-4669-A19F-F72382D2FF9A}" srcOrd="0" destOrd="0" presId="urn:microsoft.com/office/officeart/2008/layout/HorizontalMultiLevelHierarchy"/>
    <dgm:cxn modelId="{46F38B7A-0DE9-4BC0-893A-D0FA329B1D97}" type="presParOf" srcId="{582F00D6-F38E-42AD-83DD-108FB35703AD}" destId="{B35CE47C-088A-4563-BCA3-6B48235CFD84}" srcOrd="3" destOrd="0" presId="urn:microsoft.com/office/officeart/2008/layout/HorizontalMultiLevelHierarchy"/>
    <dgm:cxn modelId="{8B5D649B-44E1-496C-A310-8B4C69991D7A}" type="presParOf" srcId="{B35CE47C-088A-4563-BCA3-6B48235CFD84}" destId="{64089CD7-82E1-43FB-9031-5F3B335C507B}" srcOrd="0" destOrd="0" presId="urn:microsoft.com/office/officeart/2008/layout/HorizontalMultiLevelHierarchy"/>
    <dgm:cxn modelId="{0F26D5FE-9EA1-43C8-9E9D-C64B014020E0}" type="presParOf" srcId="{B35CE47C-088A-4563-BCA3-6B48235CFD84}" destId="{4CBB9C34-C652-45CD-9E04-D3C27130C450}" srcOrd="1" destOrd="0" presId="urn:microsoft.com/office/officeart/2008/layout/HorizontalMultiLevelHierarchy"/>
    <dgm:cxn modelId="{A78142A3-AFD8-44F5-9B33-C925DE51271F}" type="presParOf" srcId="{582F00D6-F38E-42AD-83DD-108FB35703AD}" destId="{443E376B-EF94-472A-8805-A3CBEA98B938}" srcOrd="4" destOrd="0" presId="urn:microsoft.com/office/officeart/2008/layout/HorizontalMultiLevelHierarchy"/>
    <dgm:cxn modelId="{D38ED576-CBE9-42CC-BA12-59A6A0009272}" type="presParOf" srcId="{443E376B-EF94-472A-8805-A3CBEA98B938}" destId="{DC3CA20D-7B67-4F88-A6E5-EB35956ED7C3}" srcOrd="0" destOrd="0" presId="urn:microsoft.com/office/officeart/2008/layout/HorizontalMultiLevelHierarchy"/>
    <dgm:cxn modelId="{D1CD6FB1-B037-419C-997B-1B698B426D3C}" type="presParOf" srcId="{582F00D6-F38E-42AD-83DD-108FB35703AD}" destId="{06A7A588-A997-4B39-BBB3-A8160611E09E}" srcOrd="5" destOrd="0" presId="urn:microsoft.com/office/officeart/2008/layout/HorizontalMultiLevelHierarchy"/>
    <dgm:cxn modelId="{90DE8531-515A-4796-9CCE-63EE78D48BBB}" type="presParOf" srcId="{06A7A588-A997-4B39-BBB3-A8160611E09E}" destId="{1DB4D006-BE75-4397-8541-DAC0C0E1A48D}" srcOrd="0" destOrd="0" presId="urn:microsoft.com/office/officeart/2008/layout/HorizontalMultiLevelHierarchy"/>
    <dgm:cxn modelId="{8DD94499-156F-4E07-BD3F-FCE020F48A11}" type="presParOf" srcId="{06A7A588-A997-4B39-BBB3-A8160611E09E}" destId="{B3F34B00-B403-485D-ABE0-8481E82CAF9C}" srcOrd="1" destOrd="0" presId="urn:microsoft.com/office/officeart/2008/layout/HorizontalMultiLevelHierarchy"/>
    <dgm:cxn modelId="{484FB44A-4B43-4955-9050-A8E782EAD87B}" type="presParOf" srcId="{582F00D6-F38E-42AD-83DD-108FB35703AD}" destId="{19A25513-38B0-4BAE-9EF7-6771192CFCFB}" srcOrd="6" destOrd="0" presId="urn:microsoft.com/office/officeart/2008/layout/HorizontalMultiLevelHierarchy"/>
    <dgm:cxn modelId="{FF609856-B4C1-4806-AF8C-5231417E0F8A}" type="presParOf" srcId="{19A25513-38B0-4BAE-9EF7-6771192CFCFB}" destId="{E7027FAB-9BCD-4A0C-BE03-2300BDE2AEC2}" srcOrd="0" destOrd="0" presId="urn:microsoft.com/office/officeart/2008/layout/HorizontalMultiLevelHierarchy"/>
    <dgm:cxn modelId="{3B0C4CA0-071D-4178-9F09-C488E8242B8A}" type="presParOf" srcId="{582F00D6-F38E-42AD-83DD-108FB35703AD}" destId="{A05266C6-867B-49DA-BAC7-9D56100A9A34}" srcOrd="7" destOrd="0" presId="urn:microsoft.com/office/officeart/2008/layout/HorizontalMultiLevelHierarchy"/>
    <dgm:cxn modelId="{3CD72773-BD55-47DC-8AAD-70834A87DE51}" type="presParOf" srcId="{A05266C6-867B-49DA-BAC7-9D56100A9A34}" destId="{3B8ECC6B-9ECA-4BCF-AEB7-191180AE340B}" srcOrd="0" destOrd="0" presId="urn:microsoft.com/office/officeart/2008/layout/HorizontalMultiLevelHierarchy"/>
    <dgm:cxn modelId="{99EB0C43-611A-4EE8-AE3A-2434E4C2258B}" type="presParOf" srcId="{A05266C6-867B-49DA-BAC7-9D56100A9A34}" destId="{0F6E53BE-9CCA-41C8-9F55-4B3E7CB6BE9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9C1B95-A27C-4BD5-8AF0-2088B59E7A51}"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ZA"/>
        </a:p>
      </dgm:t>
    </dgm:pt>
    <dgm:pt modelId="{1BF8F195-7DDE-4688-BE7F-78EE52CF7367}">
      <dgm:prSet phldrT="[Text]">
        <dgm:style>
          <a:lnRef idx="0">
            <a:schemeClr val="accent6"/>
          </a:lnRef>
          <a:fillRef idx="3">
            <a:schemeClr val="accent6"/>
          </a:fillRef>
          <a:effectRef idx="3">
            <a:schemeClr val="accent6"/>
          </a:effectRef>
          <a:fontRef idx="minor">
            <a:schemeClr val="lt1"/>
          </a:fontRef>
        </dgm:style>
      </dgm:prSet>
      <dgm:spPr/>
      <dgm:t>
        <a:bodyPr/>
        <a:lstStyle/>
        <a:p>
          <a:r>
            <a:rPr lang="en-ZA" dirty="0" smtClean="0"/>
            <a:t>Non-Extractive Economic Opportunities</a:t>
          </a:r>
          <a:endParaRPr lang="en-ZA" dirty="0"/>
        </a:p>
      </dgm:t>
    </dgm:pt>
    <dgm:pt modelId="{7FD05372-41A7-425A-BCA1-54C10D1B4342}" type="parTrans" cxnId="{79AF8644-0F5E-49BF-9C40-268F4457BF5B}">
      <dgm:prSet/>
      <dgm:spPr/>
      <dgm:t>
        <a:bodyPr/>
        <a:lstStyle/>
        <a:p>
          <a:endParaRPr lang="en-ZA"/>
        </a:p>
      </dgm:t>
    </dgm:pt>
    <dgm:pt modelId="{D84444DF-3572-4ED4-87DF-7489973D1BB0}" type="sibTrans" cxnId="{79AF8644-0F5E-49BF-9C40-268F4457BF5B}">
      <dgm:prSet/>
      <dgm:spPr/>
      <dgm:t>
        <a:bodyPr/>
        <a:lstStyle/>
        <a:p>
          <a:endParaRPr lang="en-ZA"/>
        </a:p>
      </dgm:t>
    </dgm:pt>
    <dgm:pt modelId="{E8B0AE8C-CB07-49AF-BA68-CEBEC5C05590}">
      <dgm:prSet phldrT="[Text]">
        <dgm:style>
          <a:lnRef idx="3">
            <a:schemeClr val="lt1"/>
          </a:lnRef>
          <a:fillRef idx="1">
            <a:schemeClr val="accent6"/>
          </a:fillRef>
          <a:effectRef idx="1">
            <a:schemeClr val="accent6"/>
          </a:effectRef>
          <a:fontRef idx="minor">
            <a:schemeClr val="lt1"/>
          </a:fontRef>
        </dgm:style>
      </dgm:prSet>
      <dgm:spPr/>
      <dgm:t>
        <a:bodyPr/>
        <a:lstStyle/>
        <a:p>
          <a:r>
            <a:rPr lang="en-ZA" dirty="0" smtClean="0"/>
            <a:t>Marine tourism &amp; leisure</a:t>
          </a:r>
          <a:endParaRPr lang="en-ZA" dirty="0"/>
        </a:p>
      </dgm:t>
    </dgm:pt>
    <dgm:pt modelId="{41E198C4-A362-4B19-ABDF-5ECFDC7D6FFD}" type="parTrans" cxnId="{DE3A255D-9711-41EE-8282-160816821C6F}">
      <dgm:prSet/>
      <dgm:spPr/>
      <dgm:t>
        <a:bodyPr/>
        <a:lstStyle/>
        <a:p>
          <a:endParaRPr lang="en-ZA" dirty="0"/>
        </a:p>
      </dgm:t>
    </dgm:pt>
    <dgm:pt modelId="{391BC28F-C337-491B-9C73-1208F994B76D}" type="sibTrans" cxnId="{DE3A255D-9711-41EE-8282-160816821C6F}">
      <dgm:prSet/>
      <dgm:spPr/>
      <dgm:t>
        <a:bodyPr/>
        <a:lstStyle/>
        <a:p>
          <a:endParaRPr lang="en-ZA"/>
        </a:p>
      </dgm:t>
    </dgm:pt>
    <dgm:pt modelId="{0646F541-8A11-460B-A312-D1261BF932FD}">
      <dgm:prSet phldrT="[Text]">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ZA" dirty="0" smtClean="0"/>
            <a:t>Marine manufacturing</a:t>
          </a:r>
          <a:endParaRPr lang="en-ZA" dirty="0"/>
        </a:p>
      </dgm:t>
    </dgm:pt>
    <dgm:pt modelId="{9D881CBB-49CF-4339-BD60-77C8E12C6192}" type="parTrans" cxnId="{C95D4777-0C98-4988-A876-305540D9137F}">
      <dgm:prSet/>
      <dgm:spPr/>
      <dgm:t>
        <a:bodyPr/>
        <a:lstStyle/>
        <a:p>
          <a:endParaRPr lang="en-ZA" dirty="0"/>
        </a:p>
      </dgm:t>
    </dgm:pt>
    <dgm:pt modelId="{EF8E3936-8230-4746-B121-AB3986F2C4D1}" type="sibTrans" cxnId="{C95D4777-0C98-4988-A876-305540D9137F}">
      <dgm:prSet/>
      <dgm:spPr/>
      <dgm:t>
        <a:bodyPr/>
        <a:lstStyle/>
        <a:p>
          <a:endParaRPr lang="en-ZA"/>
        </a:p>
      </dgm:t>
    </dgm:pt>
    <dgm:pt modelId="{D0398F3A-36EB-4D9F-B9F3-CB02941DF83D}">
      <dgm:prSet phldrT="[Text]">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ZA" dirty="0" smtClean="0"/>
            <a:t>Transportation</a:t>
          </a:r>
          <a:endParaRPr lang="en-ZA" dirty="0"/>
        </a:p>
      </dgm:t>
    </dgm:pt>
    <dgm:pt modelId="{99C5FF2E-3F38-466B-89E0-FBE22486F150}" type="parTrans" cxnId="{56DEADC6-C76E-4A5A-A4A9-7B08E70CD55C}">
      <dgm:prSet/>
      <dgm:spPr/>
      <dgm:t>
        <a:bodyPr/>
        <a:lstStyle/>
        <a:p>
          <a:endParaRPr lang="en-ZA" dirty="0"/>
        </a:p>
      </dgm:t>
    </dgm:pt>
    <dgm:pt modelId="{5A57BAEF-36B2-4214-B6C9-17D947ED787E}" type="sibTrans" cxnId="{56DEADC6-C76E-4A5A-A4A9-7B08E70CD55C}">
      <dgm:prSet/>
      <dgm:spPr/>
      <dgm:t>
        <a:bodyPr/>
        <a:lstStyle/>
        <a:p>
          <a:endParaRPr lang="en-ZA"/>
        </a:p>
      </dgm:t>
    </dgm:pt>
    <dgm:pt modelId="{8D1D3B81-975E-4482-BD82-9C0824832396}" type="pres">
      <dgm:prSet presAssocID="{289C1B95-A27C-4BD5-8AF0-2088B59E7A51}" presName="Name0" presStyleCnt="0">
        <dgm:presLayoutVars>
          <dgm:chPref val="1"/>
          <dgm:dir/>
          <dgm:animOne val="branch"/>
          <dgm:animLvl val="lvl"/>
          <dgm:resizeHandles val="exact"/>
        </dgm:presLayoutVars>
      </dgm:prSet>
      <dgm:spPr/>
      <dgm:t>
        <a:bodyPr/>
        <a:lstStyle/>
        <a:p>
          <a:endParaRPr lang="en-ZA"/>
        </a:p>
      </dgm:t>
    </dgm:pt>
    <dgm:pt modelId="{651D6B88-F41C-4D51-B62F-CB78AB61C219}" type="pres">
      <dgm:prSet presAssocID="{1BF8F195-7DDE-4688-BE7F-78EE52CF7367}" presName="root1" presStyleCnt="0"/>
      <dgm:spPr/>
    </dgm:pt>
    <dgm:pt modelId="{87B0E741-859D-47D0-B87D-B1581C181E89}" type="pres">
      <dgm:prSet presAssocID="{1BF8F195-7DDE-4688-BE7F-78EE52CF7367}" presName="LevelOneTextNode" presStyleLbl="node0" presStyleIdx="0" presStyleCnt="1">
        <dgm:presLayoutVars>
          <dgm:chPref val="3"/>
        </dgm:presLayoutVars>
      </dgm:prSet>
      <dgm:spPr/>
      <dgm:t>
        <a:bodyPr/>
        <a:lstStyle/>
        <a:p>
          <a:endParaRPr lang="en-ZA"/>
        </a:p>
      </dgm:t>
    </dgm:pt>
    <dgm:pt modelId="{582F00D6-F38E-42AD-83DD-108FB35703AD}" type="pres">
      <dgm:prSet presAssocID="{1BF8F195-7DDE-4688-BE7F-78EE52CF7367}" presName="level2hierChild" presStyleCnt="0"/>
      <dgm:spPr/>
    </dgm:pt>
    <dgm:pt modelId="{420FB874-EAB9-4BAB-A5FE-14E2EC16847A}" type="pres">
      <dgm:prSet presAssocID="{41E198C4-A362-4B19-ABDF-5ECFDC7D6FFD}" presName="conn2-1" presStyleLbl="parChTrans1D2" presStyleIdx="0" presStyleCnt="3"/>
      <dgm:spPr/>
      <dgm:t>
        <a:bodyPr/>
        <a:lstStyle/>
        <a:p>
          <a:endParaRPr lang="en-ZA"/>
        </a:p>
      </dgm:t>
    </dgm:pt>
    <dgm:pt modelId="{51E4141C-5E51-416D-BAC3-311797168D87}" type="pres">
      <dgm:prSet presAssocID="{41E198C4-A362-4B19-ABDF-5ECFDC7D6FFD}" presName="connTx" presStyleLbl="parChTrans1D2" presStyleIdx="0" presStyleCnt="3"/>
      <dgm:spPr/>
      <dgm:t>
        <a:bodyPr/>
        <a:lstStyle/>
        <a:p>
          <a:endParaRPr lang="en-ZA"/>
        </a:p>
      </dgm:t>
    </dgm:pt>
    <dgm:pt modelId="{674DC020-1869-45C8-BF79-23A185CB13F2}" type="pres">
      <dgm:prSet presAssocID="{E8B0AE8C-CB07-49AF-BA68-CEBEC5C05590}" presName="root2" presStyleCnt="0"/>
      <dgm:spPr/>
    </dgm:pt>
    <dgm:pt modelId="{82B82F08-AD92-443E-A1A5-46BE72404A8B}" type="pres">
      <dgm:prSet presAssocID="{E8B0AE8C-CB07-49AF-BA68-CEBEC5C05590}" presName="LevelTwoTextNode" presStyleLbl="node2" presStyleIdx="0" presStyleCnt="3">
        <dgm:presLayoutVars>
          <dgm:chPref val="3"/>
        </dgm:presLayoutVars>
      </dgm:prSet>
      <dgm:spPr/>
      <dgm:t>
        <a:bodyPr/>
        <a:lstStyle/>
        <a:p>
          <a:endParaRPr lang="en-ZA"/>
        </a:p>
      </dgm:t>
    </dgm:pt>
    <dgm:pt modelId="{7FFE3853-89A9-4A4E-A7AA-F14344E516BB}" type="pres">
      <dgm:prSet presAssocID="{E8B0AE8C-CB07-49AF-BA68-CEBEC5C05590}" presName="level3hierChild" presStyleCnt="0"/>
      <dgm:spPr/>
    </dgm:pt>
    <dgm:pt modelId="{DEC65A28-B3C1-443F-8092-1756C7033226}" type="pres">
      <dgm:prSet presAssocID="{9D881CBB-49CF-4339-BD60-77C8E12C6192}" presName="conn2-1" presStyleLbl="parChTrans1D2" presStyleIdx="1" presStyleCnt="3"/>
      <dgm:spPr/>
      <dgm:t>
        <a:bodyPr/>
        <a:lstStyle/>
        <a:p>
          <a:endParaRPr lang="en-ZA"/>
        </a:p>
      </dgm:t>
    </dgm:pt>
    <dgm:pt modelId="{65252910-B68B-4669-A19F-F72382D2FF9A}" type="pres">
      <dgm:prSet presAssocID="{9D881CBB-49CF-4339-BD60-77C8E12C6192}" presName="connTx" presStyleLbl="parChTrans1D2" presStyleIdx="1" presStyleCnt="3"/>
      <dgm:spPr/>
      <dgm:t>
        <a:bodyPr/>
        <a:lstStyle/>
        <a:p>
          <a:endParaRPr lang="en-ZA"/>
        </a:p>
      </dgm:t>
    </dgm:pt>
    <dgm:pt modelId="{B35CE47C-088A-4563-BCA3-6B48235CFD84}" type="pres">
      <dgm:prSet presAssocID="{0646F541-8A11-460B-A312-D1261BF932FD}" presName="root2" presStyleCnt="0"/>
      <dgm:spPr/>
    </dgm:pt>
    <dgm:pt modelId="{64089CD7-82E1-43FB-9031-5F3B335C507B}" type="pres">
      <dgm:prSet presAssocID="{0646F541-8A11-460B-A312-D1261BF932FD}" presName="LevelTwoTextNode" presStyleLbl="node2" presStyleIdx="1" presStyleCnt="3">
        <dgm:presLayoutVars>
          <dgm:chPref val="3"/>
        </dgm:presLayoutVars>
      </dgm:prSet>
      <dgm:spPr/>
      <dgm:t>
        <a:bodyPr/>
        <a:lstStyle/>
        <a:p>
          <a:endParaRPr lang="en-ZA"/>
        </a:p>
      </dgm:t>
    </dgm:pt>
    <dgm:pt modelId="{4CBB9C34-C652-45CD-9E04-D3C27130C450}" type="pres">
      <dgm:prSet presAssocID="{0646F541-8A11-460B-A312-D1261BF932FD}" presName="level3hierChild" presStyleCnt="0"/>
      <dgm:spPr/>
    </dgm:pt>
    <dgm:pt modelId="{443E376B-EF94-472A-8805-A3CBEA98B938}" type="pres">
      <dgm:prSet presAssocID="{99C5FF2E-3F38-466B-89E0-FBE22486F150}" presName="conn2-1" presStyleLbl="parChTrans1D2" presStyleIdx="2" presStyleCnt="3"/>
      <dgm:spPr/>
      <dgm:t>
        <a:bodyPr/>
        <a:lstStyle/>
        <a:p>
          <a:endParaRPr lang="en-ZA"/>
        </a:p>
      </dgm:t>
    </dgm:pt>
    <dgm:pt modelId="{DC3CA20D-7B67-4F88-A6E5-EB35956ED7C3}" type="pres">
      <dgm:prSet presAssocID="{99C5FF2E-3F38-466B-89E0-FBE22486F150}" presName="connTx" presStyleLbl="parChTrans1D2" presStyleIdx="2" presStyleCnt="3"/>
      <dgm:spPr/>
      <dgm:t>
        <a:bodyPr/>
        <a:lstStyle/>
        <a:p>
          <a:endParaRPr lang="en-ZA"/>
        </a:p>
      </dgm:t>
    </dgm:pt>
    <dgm:pt modelId="{06A7A588-A997-4B39-BBB3-A8160611E09E}" type="pres">
      <dgm:prSet presAssocID="{D0398F3A-36EB-4D9F-B9F3-CB02941DF83D}" presName="root2" presStyleCnt="0"/>
      <dgm:spPr/>
    </dgm:pt>
    <dgm:pt modelId="{1DB4D006-BE75-4397-8541-DAC0C0E1A48D}" type="pres">
      <dgm:prSet presAssocID="{D0398F3A-36EB-4D9F-B9F3-CB02941DF83D}" presName="LevelTwoTextNode" presStyleLbl="node2" presStyleIdx="2" presStyleCnt="3">
        <dgm:presLayoutVars>
          <dgm:chPref val="3"/>
        </dgm:presLayoutVars>
      </dgm:prSet>
      <dgm:spPr/>
      <dgm:t>
        <a:bodyPr/>
        <a:lstStyle/>
        <a:p>
          <a:endParaRPr lang="en-ZA"/>
        </a:p>
      </dgm:t>
    </dgm:pt>
    <dgm:pt modelId="{B3F34B00-B403-485D-ABE0-8481E82CAF9C}" type="pres">
      <dgm:prSet presAssocID="{D0398F3A-36EB-4D9F-B9F3-CB02941DF83D}" presName="level3hierChild" presStyleCnt="0"/>
      <dgm:spPr/>
    </dgm:pt>
  </dgm:ptLst>
  <dgm:cxnLst>
    <dgm:cxn modelId="{2DAD6C66-78BB-4CFD-AC3C-9B87163F5556}" type="presOf" srcId="{1BF8F195-7DDE-4688-BE7F-78EE52CF7367}" destId="{87B0E741-859D-47D0-B87D-B1581C181E89}" srcOrd="0" destOrd="0" presId="urn:microsoft.com/office/officeart/2008/layout/HorizontalMultiLevelHierarchy"/>
    <dgm:cxn modelId="{CC0E0BB8-4206-40AF-931C-DA9974F10EF3}" type="presOf" srcId="{289C1B95-A27C-4BD5-8AF0-2088B59E7A51}" destId="{8D1D3B81-975E-4482-BD82-9C0824832396}" srcOrd="0" destOrd="0" presId="urn:microsoft.com/office/officeart/2008/layout/HorizontalMultiLevelHierarchy"/>
    <dgm:cxn modelId="{79AF8644-0F5E-49BF-9C40-268F4457BF5B}" srcId="{289C1B95-A27C-4BD5-8AF0-2088B59E7A51}" destId="{1BF8F195-7DDE-4688-BE7F-78EE52CF7367}" srcOrd="0" destOrd="0" parTransId="{7FD05372-41A7-425A-BCA1-54C10D1B4342}" sibTransId="{D84444DF-3572-4ED4-87DF-7489973D1BB0}"/>
    <dgm:cxn modelId="{16EC3679-D224-4FBE-AE40-923FB866E789}" type="presOf" srcId="{41E198C4-A362-4B19-ABDF-5ECFDC7D6FFD}" destId="{51E4141C-5E51-416D-BAC3-311797168D87}" srcOrd="1" destOrd="0" presId="urn:microsoft.com/office/officeart/2008/layout/HorizontalMultiLevelHierarchy"/>
    <dgm:cxn modelId="{56DEADC6-C76E-4A5A-A4A9-7B08E70CD55C}" srcId="{1BF8F195-7DDE-4688-BE7F-78EE52CF7367}" destId="{D0398F3A-36EB-4D9F-B9F3-CB02941DF83D}" srcOrd="2" destOrd="0" parTransId="{99C5FF2E-3F38-466B-89E0-FBE22486F150}" sibTransId="{5A57BAEF-36B2-4214-B6C9-17D947ED787E}"/>
    <dgm:cxn modelId="{33743345-8F05-48EB-BF41-E1798861383C}" type="presOf" srcId="{D0398F3A-36EB-4D9F-B9F3-CB02941DF83D}" destId="{1DB4D006-BE75-4397-8541-DAC0C0E1A48D}" srcOrd="0" destOrd="0" presId="urn:microsoft.com/office/officeart/2008/layout/HorizontalMultiLevelHierarchy"/>
    <dgm:cxn modelId="{DE3A255D-9711-41EE-8282-160816821C6F}" srcId="{1BF8F195-7DDE-4688-BE7F-78EE52CF7367}" destId="{E8B0AE8C-CB07-49AF-BA68-CEBEC5C05590}" srcOrd="0" destOrd="0" parTransId="{41E198C4-A362-4B19-ABDF-5ECFDC7D6FFD}" sibTransId="{391BC28F-C337-491B-9C73-1208F994B76D}"/>
    <dgm:cxn modelId="{9D84C41A-29B6-45AC-ADCB-48AEB32E1800}" type="presOf" srcId="{9D881CBB-49CF-4339-BD60-77C8E12C6192}" destId="{DEC65A28-B3C1-443F-8092-1756C7033226}" srcOrd="0" destOrd="0" presId="urn:microsoft.com/office/officeart/2008/layout/HorizontalMultiLevelHierarchy"/>
    <dgm:cxn modelId="{B2BA8DAF-7395-404B-A836-A43907BD5353}" type="presOf" srcId="{99C5FF2E-3F38-466B-89E0-FBE22486F150}" destId="{DC3CA20D-7B67-4F88-A6E5-EB35956ED7C3}" srcOrd="1" destOrd="0" presId="urn:microsoft.com/office/officeart/2008/layout/HorizontalMultiLevelHierarchy"/>
    <dgm:cxn modelId="{C95D4777-0C98-4988-A876-305540D9137F}" srcId="{1BF8F195-7DDE-4688-BE7F-78EE52CF7367}" destId="{0646F541-8A11-460B-A312-D1261BF932FD}" srcOrd="1" destOrd="0" parTransId="{9D881CBB-49CF-4339-BD60-77C8E12C6192}" sibTransId="{EF8E3936-8230-4746-B121-AB3986F2C4D1}"/>
    <dgm:cxn modelId="{4F8EC2B8-EF37-409C-86C3-89E24DDF022E}" type="presOf" srcId="{9D881CBB-49CF-4339-BD60-77C8E12C6192}" destId="{65252910-B68B-4669-A19F-F72382D2FF9A}" srcOrd="1" destOrd="0" presId="urn:microsoft.com/office/officeart/2008/layout/HorizontalMultiLevelHierarchy"/>
    <dgm:cxn modelId="{E4EBE0FD-217A-4644-9377-C666E85A56ED}" type="presOf" srcId="{0646F541-8A11-460B-A312-D1261BF932FD}" destId="{64089CD7-82E1-43FB-9031-5F3B335C507B}" srcOrd="0" destOrd="0" presId="urn:microsoft.com/office/officeart/2008/layout/HorizontalMultiLevelHierarchy"/>
    <dgm:cxn modelId="{E4EF7C51-A0D5-4F42-BF4D-525567D3EF72}" type="presOf" srcId="{41E198C4-A362-4B19-ABDF-5ECFDC7D6FFD}" destId="{420FB874-EAB9-4BAB-A5FE-14E2EC16847A}" srcOrd="0" destOrd="0" presId="urn:microsoft.com/office/officeart/2008/layout/HorizontalMultiLevelHierarchy"/>
    <dgm:cxn modelId="{8C7D1942-D886-4B87-B955-59BB4C428F96}" type="presOf" srcId="{99C5FF2E-3F38-466B-89E0-FBE22486F150}" destId="{443E376B-EF94-472A-8805-A3CBEA98B938}" srcOrd="0" destOrd="0" presId="urn:microsoft.com/office/officeart/2008/layout/HorizontalMultiLevelHierarchy"/>
    <dgm:cxn modelId="{7FFC1BBE-102A-43B6-89ED-C313FCCE0D23}" type="presOf" srcId="{E8B0AE8C-CB07-49AF-BA68-CEBEC5C05590}" destId="{82B82F08-AD92-443E-A1A5-46BE72404A8B}" srcOrd="0" destOrd="0" presId="urn:microsoft.com/office/officeart/2008/layout/HorizontalMultiLevelHierarchy"/>
    <dgm:cxn modelId="{594E0DD3-8094-4B86-BA84-A0BDC44E4490}" type="presParOf" srcId="{8D1D3B81-975E-4482-BD82-9C0824832396}" destId="{651D6B88-F41C-4D51-B62F-CB78AB61C219}" srcOrd="0" destOrd="0" presId="urn:microsoft.com/office/officeart/2008/layout/HorizontalMultiLevelHierarchy"/>
    <dgm:cxn modelId="{2D829395-9CBE-42D5-A306-830199080C86}" type="presParOf" srcId="{651D6B88-F41C-4D51-B62F-CB78AB61C219}" destId="{87B0E741-859D-47D0-B87D-B1581C181E89}" srcOrd="0" destOrd="0" presId="urn:microsoft.com/office/officeart/2008/layout/HorizontalMultiLevelHierarchy"/>
    <dgm:cxn modelId="{D6D9D1AF-49C3-4DE0-819F-B2D10074463B}" type="presParOf" srcId="{651D6B88-F41C-4D51-B62F-CB78AB61C219}" destId="{582F00D6-F38E-42AD-83DD-108FB35703AD}" srcOrd="1" destOrd="0" presId="urn:microsoft.com/office/officeart/2008/layout/HorizontalMultiLevelHierarchy"/>
    <dgm:cxn modelId="{A8A3F6B2-80E4-4C13-8274-B120A5973CA2}" type="presParOf" srcId="{582F00D6-F38E-42AD-83DD-108FB35703AD}" destId="{420FB874-EAB9-4BAB-A5FE-14E2EC16847A}" srcOrd="0" destOrd="0" presId="urn:microsoft.com/office/officeart/2008/layout/HorizontalMultiLevelHierarchy"/>
    <dgm:cxn modelId="{E48A8E6E-376B-4909-9D3D-65F6972039D3}" type="presParOf" srcId="{420FB874-EAB9-4BAB-A5FE-14E2EC16847A}" destId="{51E4141C-5E51-416D-BAC3-311797168D87}" srcOrd="0" destOrd="0" presId="urn:microsoft.com/office/officeart/2008/layout/HorizontalMultiLevelHierarchy"/>
    <dgm:cxn modelId="{4CCB4ED2-EC0A-4522-8CC9-31AA844D5760}" type="presParOf" srcId="{582F00D6-F38E-42AD-83DD-108FB35703AD}" destId="{674DC020-1869-45C8-BF79-23A185CB13F2}" srcOrd="1" destOrd="0" presId="urn:microsoft.com/office/officeart/2008/layout/HorizontalMultiLevelHierarchy"/>
    <dgm:cxn modelId="{BBBB9884-CA66-460B-9556-FAFC2C37A7E3}" type="presParOf" srcId="{674DC020-1869-45C8-BF79-23A185CB13F2}" destId="{82B82F08-AD92-443E-A1A5-46BE72404A8B}" srcOrd="0" destOrd="0" presId="urn:microsoft.com/office/officeart/2008/layout/HorizontalMultiLevelHierarchy"/>
    <dgm:cxn modelId="{732E2347-6B9F-4BEC-8D8B-0085BFE1C8D3}" type="presParOf" srcId="{674DC020-1869-45C8-BF79-23A185CB13F2}" destId="{7FFE3853-89A9-4A4E-A7AA-F14344E516BB}" srcOrd="1" destOrd="0" presId="urn:microsoft.com/office/officeart/2008/layout/HorizontalMultiLevelHierarchy"/>
    <dgm:cxn modelId="{50C0F48D-AC56-4F8A-88F0-C78E2ADB8E94}" type="presParOf" srcId="{582F00D6-F38E-42AD-83DD-108FB35703AD}" destId="{DEC65A28-B3C1-443F-8092-1756C7033226}" srcOrd="2" destOrd="0" presId="urn:microsoft.com/office/officeart/2008/layout/HorizontalMultiLevelHierarchy"/>
    <dgm:cxn modelId="{5CFFF56D-BA65-4474-8BCC-7273161883C0}" type="presParOf" srcId="{DEC65A28-B3C1-443F-8092-1756C7033226}" destId="{65252910-B68B-4669-A19F-F72382D2FF9A}" srcOrd="0" destOrd="0" presId="urn:microsoft.com/office/officeart/2008/layout/HorizontalMultiLevelHierarchy"/>
    <dgm:cxn modelId="{154E18DC-5160-4BF8-825E-F3E1FA7C4768}" type="presParOf" srcId="{582F00D6-F38E-42AD-83DD-108FB35703AD}" destId="{B35CE47C-088A-4563-BCA3-6B48235CFD84}" srcOrd="3" destOrd="0" presId="urn:microsoft.com/office/officeart/2008/layout/HorizontalMultiLevelHierarchy"/>
    <dgm:cxn modelId="{272C48F1-5A81-4D06-A4AC-DB762D884273}" type="presParOf" srcId="{B35CE47C-088A-4563-BCA3-6B48235CFD84}" destId="{64089CD7-82E1-43FB-9031-5F3B335C507B}" srcOrd="0" destOrd="0" presId="urn:microsoft.com/office/officeart/2008/layout/HorizontalMultiLevelHierarchy"/>
    <dgm:cxn modelId="{EC04EE90-E763-4423-8F0D-462F7A765FC5}" type="presParOf" srcId="{B35CE47C-088A-4563-BCA3-6B48235CFD84}" destId="{4CBB9C34-C652-45CD-9E04-D3C27130C450}" srcOrd="1" destOrd="0" presId="urn:microsoft.com/office/officeart/2008/layout/HorizontalMultiLevelHierarchy"/>
    <dgm:cxn modelId="{4E7BBA53-565C-4B36-8C33-C9C32E06B568}" type="presParOf" srcId="{582F00D6-F38E-42AD-83DD-108FB35703AD}" destId="{443E376B-EF94-472A-8805-A3CBEA98B938}" srcOrd="4" destOrd="0" presId="urn:microsoft.com/office/officeart/2008/layout/HorizontalMultiLevelHierarchy"/>
    <dgm:cxn modelId="{B015CD2A-6E1F-4A47-9AE7-1C322B33155D}" type="presParOf" srcId="{443E376B-EF94-472A-8805-A3CBEA98B938}" destId="{DC3CA20D-7B67-4F88-A6E5-EB35956ED7C3}" srcOrd="0" destOrd="0" presId="urn:microsoft.com/office/officeart/2008/layout/HorizontalMultiLevelHierarchy"/>
    <dgm:cxn modelId="{6E3EA76D-9183-4F32-8724-64923BD878D6}" type="presParOf" srcId="{582F00D6-F38E-42AD-83DD-108FB35703AD}" destId="{06A7A588-A997-4B39-BBB3-A8160611E09E}" srcOrd="5" destOrd="0" presId="urn:microsoft.com/office/officeart/2008/layout/HorizontalMultiLevelHierarchy"/>
    <dgm:cxn modelId="{7D8EE565-79EC-478F-9402-332D8D3BFE51}" type="presParOf" srcId="{06A7A588-A997-4B39-BBB3-A8160611E09E}" destId="{1DB4D006-BE75-4397-8541-DAC0C0E1A48D}" srcOrd="0" destOrd="0" presId="urn:microsoft.com/office/officeart/2008/layout/HorizontalMultiLevelHierarchy"/>
    <dgm:cxn modelId="{E20D623B-8A3A-453C-B28D-88D9F6D03C61}" type="presParOf" srcId="{06A7A588-A997-4B39-BBB3-A8160611E09E}" destId="{B3F34B00-B403-485D-ABE0-8481E82CAF9C}" srcOrd="1" destOrd="0" presId="urn:microsoft.com/office/officeart/2008/layout/HorizontalMultiLevelHierarchy"/>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9C1B95-A27C-4BD5-8AF0-2088B59E7A51}"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ZA"/>
        </a:p>
      </dgm:t>
    </dgm:pt>
    <dgm:pt modelId="{1BF8F195-7DDE-4688-BE7F-78EE52CF7367}">
      <dgm:prSet phldrT="[Text]"/>
      <dgm:spPr/>
      <dgm:t>
        <a:bodyPr/>
        <a:lstStyle/>
        <a:p>
          <a:r>
            <a:rPr lang="en-ZA" dirty="0" smtClean="0"/>
            <a:t>Marine tourism &amp; leisure</a:t>
          </a:r>
          <a:endParaRPr lang="en-ZA" dirty="0"/>
        </a:p>
      </dgm:t>
    </dgm:pt>
    <dgm:pt modelId="{7FD05372-41A7-425A-BCA1-54C10D1B4342}" type="parTrans" cxnId="{79AF8644-0F5E-49BF-9C40-268F4457BF5B}">
      <dgm:prSet/>
      <dgm:spPr/>
      <dgm:t>
        <a:bodyPr/>
        <a:lstStyle/>
        <a:p>
          <a:endParaRPr lang="en-ZA"/>
        </a:p>
      </dgm:t>
    </dgm:pt>
    <dgm:pt modelId="{D84444DF-3572-4ED4-87DF-7489973D1BB0}" type="sibTrans" cxnId="{79AF8644-0F5E-49BF-9C40-268F4457BF5B}">
      <dgm:prSet/>
      <dgm:spPr/>
      <dgm:t>
        <a:bodyPr/>
        <a:lstStyle/>
        <a:p>
          <a:endParaRPr lang="en-ZA"/>
        </a:p>
      </dgm:t>
    </dgm:pt>
    <dgm:pt modelId="{E8B0AE8C-CB07-49AF-BA68-CEBEC5C05590}">
      <dgm:prSet phldrT="[Text]"/>
      <dgm:spPr/>
      <dgm:t>
        <a:bodyPr/>
        <a:lstStyle/>
        <a:p>
          <a:r>
            <a:rPr lang="en-ZA" dirty="0" smtClean="0"/>
            <a:t>Water-based</a:t>
          </a:r>
          <a:endParaRPr lang="en-ZA" dirty="0"/>
        </a:p>
      </dgm:t>
    </dgm:pt>
    <dgm:pt modelId="{41E198C4-A362-4B19-ABDF-5ECFDC7D6FFD}" type="parTrans" cxnId="{DE3A255D-9711-41EE-8282-160816821C6F}">
      <dgm:prSet/>
      <dgm:spPr/>
      <dgm:t>
        <a:bodyPr/>
        <a:lstStyle/>
        <a:p>
          <a:endParaRPr lang="en-ZA" dirty="0"/>
        </a:p>
      </dgm:t>
    </dgm:pt>
    <dgm:pt modelId="{391BC28F-C337-491B-9C73-1208F994B76D}" type="sibTrans" cxnId="{DE3A255D-9711-41EE-8282-160816821C6F}">
      <dgm:prSet/>
      <dgm:spPr/>
      <dgm:t>
        <a:bodyPr/>
        <a:lstStyle/>
        <a:p>
          <a:endParaRPr lang="en-ZA"/>
        </a:p>
      </dgm:t>
    </dgm:pt>
    <dgm:pt modelId="{0646F541-8A11-460B-A312-D1261BF932FD}">
      <dgm:prSet phldrT="[Text]"/>
      <dgm:spPr/>
      <dgm:t>
        <a:bodyPr/>
        <a:lstStyle/>
        <a:p>
          <a:r>
            <a:rPr lang="en-ZA" dirty="0" smtClean="0"/>
            <a:t>Tourism</a:t>
          </a:r>
          <a:endParaRPr lang="en-ZA" dirty="0"/>
        </a:p>
      </dgm:t>
    </dgm:pt>
    <dgm:pt modelId="{9D881CBB-49CF-4339-BD60-77C8E12C6192}" type="parTrans" cxnId="{C95D4777-0C98-4988-A876-305540D9137F}">
      <dgm:prSet/>
      <dgm:spPr/>
      <dgm:t>
        <a:bodyPr/>
        <a:lstStyle/>
        <a:p>
          <a:endParaRPr lang="en-ZA" dirty="0"/>
        </a:p>
      </dgm:t>
    </dgm:pt>
    <dgm:pt modelId="{EF8E3936-8230-4746-B121-AB3986F2C4D1}" type="sibTrans" cxnId="{C95D4777-0C98-4988-A876-305540D9137F}">
      <dgm:prSet/>
      <dgm:spPr/>
      <dgm:t>
        <a:bodyPr/>
        <a:lstStyle/>
        <a:p>
          <a:endParaRPr lang="en-ZA"/>
        </a:p>
      </dgm:t>
    </dgm:pt>
    <dgm:pt modelId="{D0398F3A-36EB-4D9F-B9F3-CB02941DF83D}">
      <dgm:prSet phldrT="[Text]"/>
      <dgm:spPr/>
      <dgm:t>
        <a:bodyPr/>
        <a:lstStyle/>
        <a:p>
          <a:r>
            <a:rPr lang="en-ZA" dirty="0" smtClean="0"/>
            <a:t>Leisure/ recreation</a:t>
          </a:r>
          <a:endParaRPr lang="en-ZA" dirty="0"/>
        </a:p>
      </dgm:t>
    </dgm:pt>
    <dgm:pt modelId="{99C5FF2E-3F38-466B-89E0-FBE22486F150}" type="parTrans" cxnId="{56DEADC6-C76E-4A5A-A4A9-7B08E70CD55C}">
      <dgm:prSet/>
      <dgm:spPr/>
      <dgm:t>
        <a:bodyPr/>
        <a:lstStyle/>
        <a:p>
          <a:endParaRPr lang="en-ZA" dirty="0"/>
        </a:p>
      </dgm:t>
    </dgm:pt>
    <dgm:pt modelId="{5A57BAEF-36B2-4214-B6C9-17D947ED787E}" type="sibTrans" cxnId="{56DEADC6-C76E-4A5A-A4A9-7B08E70CD55C}">
      <dgm:prSet/>
      <dgm:spPr/>
      <dgm:t>
        <a:bodyPr/>
        <a:lstStyle/>
        <a:p>
          <a:endParaRPr lang="en-ZA"/>
        </a:p>
      </dgm:t>
    </dgm:pt>
    <dgm:pt modelId="{8D1D3B81-975E-4482-BD82-9C0824832396}" type="pres">
      <dgm:prSet presAssocID="{289C1B95-A27C-4BD5-8AF0-2088B59E7A51}" presName="Name0" presStyleCnt="0">
        <dgm:presLayoutVars>
          <dgm:chPref val="1"/>
          <dgm:dir/>
          <dgm:animOne val="branch"/>
          <dgm:animLvl val="lvl"/>
          <dgm:resizeHandles val="exact"/>
        </dgm:presLayoutVars>
      </dgm:prSet>
      <dgm:spPr/>
      <dgm:t>
        <a:bodyPr/>
        <a:lstStyle/>
        <a:p>
          <a:endParaRPr lang="en-ZA"/>
        </a:p>
      </dgm:t>
    </dgm:pt>
    <dgm:pt modelId="{651D6B88-F41C-4D51-B62F-CB78AB61C219}" type="pres">
      <dgm:prSet presAssocID="{1BF8F195-7DDE-4688-BE7F-78EE52CF7367}" presName="root1" presStyleCnt="0"/>
      <dgm:spPr/>
    </dgm:pt>
    <dgm:pt modelId="{87B0E741-859D-47D0-B87D-B1581C181E89}" type="pres">
      <dgm:prSet presAssocID="{1BF8F195-7DDE-4688-BE7F-78EE52CF7367}" presName="LevelOneTextNode" presStyleLbl="node0" presStyleIdx="0" presStyleCnt="1">
        <dgm:presLayoutVars>
          <dgm:chPref val="3"/>
        </dgm:presLayoutVars>
      </dgm:prSet>
      <dgm:spPr/>
      <dgm:t>
        <a:bodyPr/>
        <a:lstStyle/>
        <a:p>
          <a:endParaRPr lang="en-ZA"/>
        </a:p>
      </dgm:t>
    </dgm:pt>
    <dgm:pt modelId="{582F00D6-F38E-42AD-83DD-108FB35703AD}" type="pres">
      <dgm:prSet presAssocID="{1BF8F195-7DDE-4688-BE7F-78EE52CF7367}" presName="level2hierChild" presStyleCnt="0"/>
      <dgm:spPr/>
    </dgm:pt>
    <dgm:pt modelId="{420FB874-EAB9-4BAB-A5FE-14E2EC16847A}" type="pres">
      <dgm:prSet presAssocID="{41E198C4-A362-4B19-ABDF-5ECFDC7D6FFD}" presName="conn2-1" presStyleLbl="parChTrans1D2" presStyleIdx="0" presStyleCnt="3"/>
      <dgm:spPr/>
      <dgm:t>
        <a:bodyPr/>
        <a:lstStyle/>
        <a:p>
          <a:endParaRPr lang="en-ZA"/>
        </a:p>
      </dgm:t>
    </dgm:pt>
    <dgm:pt modelId="{51E4141C-5E51-416D-BAC3-311797168D87}" type="pres">
      <dgm:prSet presAssocID="{41E198C4-A362-4B19-ABDF-5ECFDC7D6FFD}" presName="connTx" presStyleLbl="parChTrans1D2" presStyleIdx="0" presStyleCnt="3"/>
      <dgm:spPr/>
      <dgm:t>
        <a:bodyPr/>
        <a:lstStyle/>
        <a:p>
          <a:endParaRPr lang="en-ZA"/>
        </a:p>
      </dgm:t>
    </dgm:pt>
    <dgm:pt modelId="{674DC020-1869-45C8-BF79-23A185CB13F2}" type="pres">
      <dgm:prSet presAssocID="{E8B0AE8C-CB07-49AF-BA68-CEBEC5C05590}" presName="root2" presStyleCnt="0"/>
      <dgm:spPr/>
    </dgm:pt>
    <dgm:pt modelId="{82B82F08-AD92-443E-A1A5-46BE72404A8B}" type="pres">
      <dgm:prSet presAssocID="{E8B0AE8C-CB07-49AF-BA68-CEBEC5C05590}" presName="LevelTwoTextNode" presStyleLbl="node2" presStyleIdx="0" presStyleCnt="3">
        <dgm:presLayoutVars>
          <dgm:chPref val="3"/>
        </dgm:presLayoutVars>
      </dgm:prSet>
      <dgm:spPr/>
      <dgm:t>
        <a:bodyPr/>
        <a:lstStyle/>
        <a:p>
          <a:endParaRPr lang="en-ZA"/>
        </a:p>
      </dgm:t>
    </dgm:pt>
    <dgm:pt modelId="{7FFE3853-89A9-4A4E-A7AA-F14344E516BB}" type="pres">
      <dgm:prSet presAssocID="{E8B0AE8C-CB07-49AF-BA68-CEBEC5C05590}" presName="level3hierChild" presStyleCnt="0"/>
      <dgm:spPr/>
    </dgm:pt>
    <dgm:pt modelId="{DEC65A28-B3C1-443F-8092-1756C7033226}" type="pres">
      <dgm:prSet presAssocID="{9D881CBB-49CF-4339-BD60-77C8E12C6192}" presName="conn2-1" presStyleLbl="parChTrans1D2" presStyleIdx="1" presStyleCnt="3"/>
      <dgm:spPr/>
      <dgm:t>
        <a:bodyPr/>
        <a:lstStyle/>
        <a:p>
          <a:endParaRPr lang="en-ZA"/>
        </a:p>
      </dgm:t>
    </dgm:pt>
    <dgm:pt modelId="{65252910-B68B-4669-A19F-F72382D2FF9A}" type="pres">
      <dgm:prSet presAssocID="{9D881CBB-49CF-4339-BD60-77C8E12C6192}" presName="connTx" presStyleLbl="parChTrans1D2" presStyleIdx="1" presStyleCnt="3"/>
      <dgm:spPr/>
      <dgm:t>
        <a:bodyPr/>
        <a:lstStyle/>
        <a:p>
          <a:endParaRPr lang="en-ZA"/>
        </a:p>
      </dgm:t>
    </dgm:pt>
    <dgm:pt modelId="{B35CE47C-088A-4563-BCA3-6B48235CFD84}" type="pres">
      <dgm:prSet presAssocID="{0646F541-8A11-460B-A312-D1261BF932FD}" presName="root2" presStyleCnt="0"/>
      <dgm:spPr/>
    </dgm:pt>
    <dgm:pt modelId="{64089CD7-82E1-43FB-9031-5F3B335C507B}" type="pres">
      <dgm:prSet presAssocID="{0646F541-8A11-460B-A312-D1261BF932FD}" presName="LevelTwoTextNode" presStyleLbl="node2" presStyleIdx="1" presStyleCnt="3">
        <dgm:presLayoutVars>
          <dgm:chPref val="3"/>
        </dgm:presLayoutVars>
      </dgm:prSet>
      <dgm:spPr/>
      <dgm:t>
        <a:bodyPr/>
        <a:lstStyle/>
        <a:p>
          <a:endParaRPr lang="en-ZA"/>
        </a:p>
      </dgm:t>
    </dgm:pt>
    <dgm:pt modelId="{4CBB9C34-C652-45CD-9E04-D3C27130C450}" type="pres">
      <dgm:prSet presAssocID="{0646F541-8A11-460B-A312-D1261BF932FD}" presName="level3hierChild" presStyleCnt="0"/>
      <dgm:spPr/>
    </dgm:pt>
    <dgm:pt modelId="{443E376B-EF94-472A-8805-A3CBEA98B938}" type="pres">
      <dgm:prSet presAssocID="{99C5FF2E-3F38-466B-89E0-FBE22486F150}" presName="conn2-1" presStyleLbl="parChTrans1D2" presStyleIdx="2" presStyleCnt="3"/>
      <dgm:spPr/>
      <dgm:t>
        <a:bodyPr/>
        <a:lstStyle/>
        <a:p>
          <a:endParaRPr lang="en-ZA"/>
        </a:p>
      </dgm:t>
    </dgm:pt>
    <dgm:pt modelId="{DC3CA20D-7B67-4F88-A6E5-EB35956ED7C3}" type="pres">
      <dgm:prSet presAssocID="{99C5FF2E-3F38-466B-89E0-FBE22486F150}" presName="connTx" presStyleLbl="parChTrans1D2" presStyleIdx="2" presStyleCnt="3"/>
      <dgm:spPr/>
      <dgm:t>
        <a:bodyPr/>
        <a:lstStyle/>
        <a:p>
          <a:endParaRPr lang="en-ZA"/>
        </a:p>
      </dgm:t>
    </dgm:pt>
    <dgm:pt modelId="{06A7A588-A997-4B39-BBB3-A8160611E09E}" type="pres">
      <dgm:prSet presAssocID="{D0398F3A-36EB-4D9F-B9F3-CB02941DF83D}" presName="root2" presStyleCnt="0"/>
      <dgm:spPr/>
    </dgm:pt>
    <dgm:pt modelId="{1DB4D006-BE75-4397-8541-DAC0C0E1A48D}" type="pres">
      <dgm:prSet presAssocID="{D0398F3A-36EB-4D9F-B9F3-CB02941DF83D}" presName="LevelTwoTextNode" presStyleLbl="node2" presStyleIdx="2" presStyleCnt="3">
        <dgm:presLayoutVars>
          <dgm:chPref val="3"/>
        </dgm:presLayoutVars>
      </dgm:prSet>
      <dgm:spPr/>
      <dgm:t>
        <a:bodyPr/>
        <a:lstStyle/>
        <a:p>
          <a:endParaRPr lang="en-ZA"/>
        </a:p>
      </dgm:t>
    </dgm:pt>
    <dgm:pt modelId="{B3F34B00-B403-485D-ABE0-8481E82CAF9C}" type="pres">
      <dgm:prSet presAssocID="{D0398F3A-36EB-4D9F-B9F3-CB02941DF83D}" presName="level3hierChild" presStyleCnt="0"/>
      <dgm:spPr/>
    </dgm:pt>
  </dgm:ptLst>
  <dgm:cxnLst>
    <dgm:cxn modelId="{426A4B7E-4186-40BD-AEB1-8E24CAF02A37}" type="presOf" srcId="{9D881CBB-49CF-4339-BD60-77C8E12C6192}" destId="{65252910-B68B-4669-A19F-F72382D2FF9A}" srcOrd="1" destOrd="0" presId="urn:microsoft.com/office/officeart/2008/layout/HorizontalMultiLevelHierarchy"/>
    <dgm:cxn modelId="{A3A88E0E-70A3-405C-94FC-9C6589BEA9DE}" type="presOf" srcId="{289C1B95-A27C-4BD5-8AF0-2088B59E7A51}" destId="{8D1D3B81-975E-4482-BD82-9C0824832396}" srcOrd="0" destOrd="0" presId="urn:microsoft.com/office/officeart/2008/layout/HorizontalMultiLevelHierarchy"/>
    <dgm:cxn modelId="{79AF8644-0F5E-49BF-9C40-268F4457BF5B}" srcId="{289C1B95-A27C-4BD5-8AF0-2088B59E7A51}" destId="{1BF8F195-7DDE-4688-BE7F-78EE52CF7367}" srcOrd="0" destOrd="0" parTransId="{7FD05372-41A7-425A-BCA1-54C10D1B4342}" sibTransId="{D84444DF-3572-4ED4-87DF-7489973D1BB0}"/>
    <dgm:cxn modelId="{D9CB7400-E94A-4DAF-B898-C869A5C843FD}" type="presOf" srcId="{99C5FF2E-3F38-466B-89E0-FBE22486F150}" destId="{DC3CA20D-7B67-4F88-A6E5-EB35956ED7C3}" srcOrd="1" destOrd="0" presId="urn:microsoft.com/office/officeart/2008/layout/HorizontalMultiLevelHierarchy"/>
    <dgm:cxn modelId="{2F381C2A-2DA8-4241-BF3A-15B136B65D5D}" type="presOf" srcId="{0646F541-8A11-460B-A312-D1261BF932FD}" destId="{64089CD7-82E1-43FB-9031-5F3B335C507B}" srcOrd="0" destOrd="0" presId="urn:microsoft.com/office/officeart/2008/layout/HorizontalMultiLevelHierarchy"/>
    <dgm:cxn modelId="{56DEADC6-C76E-4A5A-A4A9-7B08E70CD55C}" srcId="{1BF8F195-7DDE-4688-BE7F-78EE52CF7367}" destId="{D0398F3A-36EB-4D9F-B9F3-CB02941DF83D}" srcOrd="2" destOrd="0" parTransId="{99C5FF2E-3F38-466B-89E0-FBE22486F150}" sibTransId="{5A57BAEF-36B2-4214-B6C9-17D947ED787E}"/>
    <dgm:cxn modelId="{A8A5E0C6-CAEE-44B9-B9C8-BC259EC98D35}" type="presOf" srcId="{9D881CBB-49CF-4339-BD60-77C8E12C6192}" destId="{DEC65A28-B3C1-443F-8092-1756C7033226}" srcOrd="0" destOrd="0" presId="urn:microsoft.com/office/officeart/2008/layout/HorizontalMultiLevelHierarchy"/>
    <dgm:cxn modelId="{DB3466AA-8181-4CDD-A762-F8CFA2AA555D}" type="presOf" srcId="{41E198C4-A362-4B19-ABDF-5ECFDC7D6FFD}" destId="{420FB874-EAB9-4BAB-A5FE-14E2EC16847A}" srcOrd="0" destOrd="0" presId="urn:microsoft.com/office/officeart/2008/layout/HorizontalMultiLevelHierarchy"/>
    <dgm:cxn modelId="{DE3A255D-9711-41EE-8282-160816821C6F}" srcId="{1BF8F195-7DDE-4688-BE7F-78EE52CF7367}" destId="{E8B0AE8C-CB07-49AF-BA68-CEBEC5C05590}" srcOrd="0" destOrd="0" parTransId="{41E198C4-A362-4B19-ABDF-5ECFDC7D6FFD}" sibTransId="{391BC28F-C337-491B-9C73-1208F994B76D}"/>
    <dgm:cxn modelId="{C2F3BF03-08CD-436C-9CCF-E1A99BE32E64}" type="presOf" srcId="{99C5FF2E-3F38-466B-89E0-FBE22486F150}" destId="{443E376B-EF94-472A-8805-A3CBEA98B938}" srcOrd="0" destOrd="0" presId="urn:microsoft.com/office/officeart/2008/layout/HorizontalMultiLevelHierarchy"/>
    <dgm:cxn modelId="{9E72EF46-D242-4FC8-A48A-723F70C70569}" type="presOf" srcId="{D0398F3A-36EB-4D9F-B9F3-CB02941DF83D}" destId="{1DB4D006-BE75-4397-8541-DAC0C0E1A48D}" srcOrd="0" destOrd="0" presId="urn:microsoft.com/office/officeart/2008/layout/HorizontalMultiLevelHierarchy"/>
    <dgm:cxn modelId="{C95D4777-0C98-4988-A876-305540D9137F}" srcId="{1BF8F195-7DDE-4688-BE7F-78EE52CF7367}" destId="{0646F541-8A11-460B-A312-D1261BF932FD}" srcOrd="1" destOrd="0" parTransId="{9D881CBB-49CF-4339-BD60-77C8E12C6192}" sibTransId="{EF8E3936-8230-4746-B121-AB3986F2C4D1}"/>
    <dgm:cxn modelId="{DABDF1D7-CEC2-4A9B-A64B-B79E5BBF4057}" type="presOf" srcId="{41E198C4-A362-4B19-ABDF-5ECFDC7D6FFD}" destId="{51E4141C-5E51-416D-BAC3-311797168D87}" srcOrd="1" destOrd="0" presId="urn:microsoft.com/office/officeart/2008/layout/HorizontalMultiLevelHierarchy"/>
    <dgm:cxn modelId="{7FD563E1-0853-4EA1-B15B-E0007CB1F8C9}" type="presOf" srcId="{E8B0AE8C-CB07-49AF-BA68-CEBEC5C05590}" destId="{82B82F08-AD92-443E-A1A5-46BE72404A8B}" srcOrd="0" destOrd="0" presId="urn:microsoft.com/office/officeart/2008/layout/HorizontalMultiLevelHierarchy"/>
    <dgm:cxn modelId="{3EE3AE3B-0ED1-49CC-B2E5-47D21B5CAC96}" type="presOf" srcId="{1BF8F195-7DDE-4688-BE7F-78EE52CF7367}" destId="{87B0E741-859D-47D0-B87D-B1581C181E89}" srcOrd="0" destOrd="0" presId="urn:microsoft.com/office/officeart/2008/layout/HorizontalMultiLevelHierarchy"/>
    <dgm:cxn modelId="{42B907C4-D342-43C4-9C83-46F9705D7EE3}" type="presParOf" srcId="{8D1D3B81-975E-4482-BD82-9C0824832396}" destId="{651D6B88-F41C-4D51-B62F-CB78AB61C219}" srcOrd="0" destOrd="0" presId="urn:microsoft.com/office/officeart/2008/layout/HorizontalMultiLevelHierarchy"/>
    <dgm:cxn modelId="{4AFFC90E-89F1-4E54-8A50-3DBD115AC1A8}" type="presParOf" srcId="{651D6B88-F41C-4D51-B62F-CB78AB61C219}" destId="{87B0E741-859D-47D0-B87D-B1581C181E89}" srcOrd="0" destOrd="0" presId="urn:microsoft.com/office/officeart/2008/layout/HorizontalMultiLevelHierarchy"/>
    <dgm:cxn modelId="{25837196-B850-4C79-B9E6-80E49A2B9B7A}" type="presParOf" srcId="{651D6B88-F41C-4D51-B62F-CB78AB61C219}" destId="{582F00D6-F38E-42AD-83DD-108FB35703AD}" srcOrd="1" destOrd="0" presId="urn:microsoft.com/office/officeart/2008/layout/HorizontalMultiLevelHierarchy"/>
    <dgm:cxn modelId="{DEDADDAE-1412-4538-B963-836063FD3646}" type="presParOf" srcId="{582F00D6-F38E-42AD-83DD-108FB35703AD}" destId="{420FB874-EAB9-4BAB-A5FE-14E2EC16847A}" srcOrd="0" destOrd="0" presId="urn:microsoft.com/office/officeart/2008/layout/HorizontalMultiLevelHierarchy"/>
    <dgm:cxn modelId="{4CF5ADE8-115E-4165-82BE-2D6A91560754}" type="presParOf" srcId="{420FB874-EAB9-4BAB-A5FE-14E2EC16847A}" destId="{51E4141C-5E51-416D-BAC3-311797168D87}" srcOrd="0" destOrd="0" presId="urn:microsoft.com/office/officeart/2008/layout/HorizontalMultiLevelHierarchy"/>
    <dgm:cxn modelId="{B67B2C78-334D-4D2C-9E70-9EE2168E135C}" type="presParOf" srcId="{582F00D6-F38E-42AD-83DD-108FB35703AD}" destId="{674DC020-1869-45C8-BF79-23A185CB13F2}" srcOrd="1" destOrd="0" presId="urn:microsoft.com/office/officeart/2008/layout/HorizontalMultiLevelHierarchy"/>
    <dgm:cxn modelId="{E340A1FB-F979-4BFB-B95F-991F4423108D}" type="presParOf" srcId="{674DC020-1869-45C8-BF79-23A185CB13F2}" destId="{82B82F08-AD92-443E-A1A5-46BE72404A8B}" srcOrd="0" destOrd="0" presId="urn:microsoft.com/office/officeart/2008/layout/HorizontalMultiLevelHierarchy"/>
    <dgm:cxn modelId="{FE7A5510-E89F-442B-9B76-B805CCB6E703}" type="presParOf" srcId="{674DC020-1869-45C8-BF79-23A185CB13F2}" destId="{7FFE3853-89A9-4A4E-A7AA-F14344E516BB}" srcOrd="1" destOrd="0" presId="urn:microsoft.com/office/officeart/2008/layout/HorizontalMultiLevelHierarchy"/>
    <dgm:cxn modelId="{23FBB83D-E0D2-4577-8F31-C55C143778E8}" type="presParOf" srcId="{582F00D6-F38E-42AD-83DD-108FB35703AD}" destId="{DEC65A28-B3C1-443F-8092-1756C7033226}" srcOrd="2" destOrd="0" presId="urn:microsoft.com/office/officeart/2008/layout/HorizontalMultiLevelHierarchy"/>
    <dgm:cxn modelId="{24DD3310-2895-4721-AFE7-E123A4288CAF}" type="presParOf" srcId="{DEC65A28-B3C1-443F-8092-1756C7033226}" destId="{65252910-B68B-4669-A19F-F72382D2FF9A}" srcOrd="0" destOrd="0" presId="urn:microsoft.com/office/officeart/2008/layout/HorizontalMultiLevelHierarchy"/>
    <dgm:cxn modelId="{4060DFD7-3426-4B11-9D2A-4A360F368C67}" type="presParOf" srcId="{582F00D6-F38E-42AD-83DD-108FB35703AD}" destId="{B35CE47C-088A-4563-BCA3-6B48235CFD84}" srcOrd="3" destOrd="0" presId="urn:microsoft.com/office/officeart/2008/layout/HorizontalMultiLevelHierarchy"/>
    <dgm:cxn modelId="{823449A1-CE89-4153-A8CE-26726C6152A0}" type="presParOf" srcId="{B35CE47C-088A-4563-BCA3-6B48235CFD84}" destId="{64089CD7-82E1-43FB-9031-5F3B335C507B}" srcOrd="0" destOrd="0" presId="urn:microsoft.com/office/officeart/2008/layout/HorizontalMultiLevelHierarchy"/>
    <dgm:cxn modelId="{E63D9E65-E9A2-48BC-BEF1-BDAC7E4C44CA}" type="presParOf" srcId="{B35CE47C-088A-4563-BCA3-6B48235CFD84}" destId="{4CBB9C34-C652-45CD-9E04-D3C27130C450}" srcOrd="1" destOrd="0" presId="urn:microsoft.com/office/officeart/2008/layout/HorizontalMultiLevelHierarchy"/>
    <dgm:cxn modelId="{79384EC4-1B26-425B-B54D-45F4F09A67EB}" type="presParOf" srcId="{582F00D6-F38E-42AD-83DD-108FB35703AD}" destId="{443E376B-EF94-472A-8805-A3CBEA98B938}" srcOrd="4" destOrd="0" presId="urn:microsoft.com/office/officeart/2008/layout/HorizontalMultiLevelHierarchy"/>
    <dgm:cxn modelId="{010A493A-35EA-48DC-9A7B-C9B2E8A4D0B8}" type="presParOf" srcId="{443E376B-EF94-472A-8805-A3CBEA98B938}" destId="{DC3CA20D-7B67-4F88-A6E5-EB35956ED7C3}" srcOrd="0" destOrd="0" presId="urn:microsoft.com/office/officeart/2008/layout/HorizontalMultiLevelHierarchy"/>
    <dgm:cxn modelId="{1E672818-FF40-4162-9D78-E9B7DB416F58}" type="presParOf" srcId="{582F00D6-F38E-42AD-83DD-108FB35703AD}" destId="{06A7A588-A997-4B39-BBB3-A8160611E09E}" srcOrd="5" destOrd="0" presId="urn:microsoft.com/office/officeart/2008/layout/HorizontalMultiLevelHierarchy"/>
    <dgm:cxn modelId="{22CB8C97-A6BB-4D46-B9CA-AC5BBF44FC53}" type="presParOf" srcId="{06A7A588-A997-4B39-BBB3-A8160611E09E}" destId="{1DB4D006-BE75-4397-8541-DAC0C0E1A48D}" srcOrd="0" destOrd="0" presId="urn:microsoft.com/office/officeart/2008/layout/HorizontalMultiLevelHierarchy"/>
    <dgm:cxn modelId="{38FFA5E8-D4BC-4038-A319-5AC5DA7E67E9}" type="presParOf" srcId="{06A7A588-A997-4B39-BBB3-A8160611E09E}" destId="{B3F34B00-B403-485D-ABE0-8481E82CAF9C}"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A25513-38B0-4BAE-9EF7-6771192CFCFB}">
      <dsp:nvSpPr>
        <dsp:cNvPr id="0" name=""/>
        <dsp:cNvSpPr/>
      </dsp:nvSpPr>
      <dsp:spPr>
        <a:xfrm>
          <a:off x="1295867" y="1872208"/>
          <a:ext cx="466704" cy="1333948"/>
        </a:xfrm>
        <a:custGeom>
          <a:avLst/>
          <a:gdLst/>
          <a:ahLst/>
          <a:cxnLst/>
          <a:rect l="0" t="0" r="0" b="0"/>
          <a:pathLst>
            <a:path>
              <a:moveTo>
                <a:pt x="0" y="0"/>
              </a:moveTo>
              <a:lnTo>
                <a:pt x="233352" y="0"/>
              </a:lnTo>
              <a:lnTo>
                <a:pt x="233352" y="1333948"/>
              </a:lnTo>
              <a:lnTo>
                <a:pt x="466704" y="133394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493888" y="2503851"/>
        <a:ext cx="70661" cy="70661"/>
      </dsp:txXfrm>
    </dsp:sp>
    <dsp:sp modelId="{443E376B-EF94-472A-8805-A3CBEA98B938}">
      <dsp:nvSpPr>
        <dsp:cNvPr id="0" name=""/>
        <dsp:cNvSpPr/>
      </dsp:nvSpPr>
      <dsp:spPr>
        <a:xfrm>
          <a:off x="1295867" y="1872208"/>
          <a:ext cx="466704" cy="444649"/>
        </a:xfrm>
        <a:custGeom>
          <a:avLst/>
          <a:gdLst/>
          <a:ahLst/>
          <a:cxnLst/>
          <a:rect l="0" t="0" r="0" b="0"/>
          <a:pathLst>
            <a:path>
              <a:moveTo>
                <a:pt x="0" y="0"/>
              </a:moveTo>
              <a:lnTo>
                <a:pt x="233352" y="0"/>
              </a:lnTo>
              <a:lnTo>
                <a:pt x="233352" y="444649"/>
              </a:lnTo>
              <a:lnTo>
                <a:pt x="466704" y="4446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513104" y="2078417"/>
        <a:ext cx="32230" cy="32230"/>
      </dsp:txXfrm>
    </dsp:sp>
    <dsp:sp modelId="{DEC65A28-B3C1-443F-8092-1756C7033226}">
      <dsp:nvSpPr>
        <dsp:cNvPr id="0" name=""/>
        <dsp:cNvSpPr/>
      </dsp:nvSpPr>
      <dsp:spPr>
        <a:xfrm>
          <a:off x="1295867" y="1427558"/>
          <a:ext cx="466704" cy="444649"/>
        </a:xfrm>
        <a:custGeom>
          <a:avLst/>
          <a:gdLst/>
          <a:ahLst/>
          <a:cxnLst/>
          <a:rect l="0" t="0" r="0" b="0"/>
          <a:pathLst>
            <a:path>
              <a:moveTo>
                <a:pt x="0" y="444649"/>
              </a:moveTo>
              <a:lnTo>
                <a:pt x="233352" y="444649"/>
              </a:lnTo>
              <a:lnTo>
                <a:pt x="233352" y="0"/>
              </a:lnTo>
              <a:lnTo>
                <a:pt x="46670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513104" y="1633767"/>
        <a:ext cx="32230" cy="32230"/>
      </dsp:txXfrm>
    </dsp:sp>
    <dsp:sp modelId="{420FB874-EAB9-4BAB-A5FE-14E2EC16847A}">
      <dsp:nvSpPr>
        <dsp:cNvPr id="0" name=""/>
        <dsp:cNvSpPr/>
      </dsp:nvSpPr>
      <dsp:spPr>
        <a:xfrm>
          <a:off x="1295867" y="538259"/>
          <a:ext cx="466704" cy="1333948"/>
        </a:xfrm>
        <a:custGeom>
          <a:avLst/>
          <a:gdLst/>
          <a:ahLst/>
          <a:cxnLst/>
          <a:rect l="0" t="0" r="0" b="0"/>
          <a:pathLst>
            <a:path>
              <a:moveTo>
                <a:pt x="0" y="1333948"/>
              </a:moveTo>
              <a:lnTo>
                <a:pt x="233352" y="1333948"/>
              </a:lnTo>
              <a:lnTo>
                <a:pt x="233352" y="0"/>
              </a:lnTo>
              <a:lnTo>
                <a:pt x="46670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493888" y="1169903"/>
        <a:ext cx="70661" cy="70661"/>
      </dsp:txXfrm>
    </dsp:sp>
    <dsp:sp modelId="{87B0E741-859D-47D0-B87D-B1581C181E89}">
      <dsp:nvSpPr>
        <dsp:cNvPr id="0" name=""/>
        <dsp:cNvSpPr/>
      </dsp:nvSpPr>
      <dsp:spPr>
        <a:xfrm rot="16200000">
          <a:off x="-932060" y="1516488"/>
          <a:ext cx="3744416" cy="711439"/>
        </a:xfrm>
        <a:prstGeom prst="rect">
          <a:avLst/>
        </a:prstGeom>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6"/>
        </a:lnRef>
        <a:fillRef idx="3">
          <a:schemeClr val="accent6"/>
        </a:fillRef>
        <a:effectRef idx="3">
          <a:schemeClr val="accent6"/>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Extractive Economic Opportunities</a:t>
          </a:r>
          <a:endParaRPr lang="en-ZA" sz="2400" kern="1200" dirty="0"/>
        </a:p>
      </dsp:txBody>
      <dsp:txXfrm>
        <a:off x="-932060" y="1516488"/>
        <a:ext cx="3744416" cy="711439"/>
      </dsp:txXfrm>
    </dsp:sp>
    <dsp:sp modelId="{82B82F08-AD92-443E-A1A5-46BE72404A8B}">
      <dsp:nvSpPr>
        <dsp:cNvPr id="0" name=""/>
        <dsp:cNvSpPr/>
      </dsp:nvSpPr>
      <dsp:spPr>
        <a:xfrm>
          <a:off x="1762571" y="182540"/>
          <a:ext cx="2333520" cy="711439"/>
        </a:xfrm>
        <a:prstGeom prst="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Mining</a:t>
          </a:r>
          <a:endParaRPr lang="en-ZA" sz="2400" kern="1200" dirty="0"/>
        </a:p>
      </dsp:txBody>
      <dsp:txXfrm>
        <a:off x="1762571" y="182540"/>
        <a:ext cx="2333520" cy="711439"/>
      </dsp:txXfrm>
    </dsp:sp>
    <dsp:sp modelId="{64089CD7-82E1-43FB-9031-5F3B335C507B}">
      <dsp:nvSpPr>
        <dsp:cNvPr id="0" name=""/>
        <dsp:cNvSpPr/>
      </dsp:nvSpPr>
      <dsp:spPr>
        <a:xfrm>
          <a:off x="1762571" y="1071839"/>
          <a:ext cx="2333520" cy="711439"/>
        </a:xfrm>
        <a:prstGeom prst="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Offshore oil and gas</a:t>
          </a:r>
          <a:endParaRPr lang="en-ZA" sz="2400" kern="1200" dirty="0"/>
        </a:p>
      </dsp:txBody>
      <dsp:txXfrm>
        <a:off x="1762571" y="1071839"/>
        <a:ext cx="2333520" cy="711439"/>
      </dsp:txXfrm>
    </dsp:sp>
    <dsp:sp modelId="{1DB4D006-BE75-4397-8541-DAC0C0E1A48D}">
      <dsp:nvSpPr>
        <dsp:cNvPr id="0" name=""/>
        <dsp:cNvSpPr/>
      </dsp:nvSpPr>
      <dsp:spPr>
        <a:xfrm>
          <a:off x="1762571" y="1961137"/>
          <a:ext cx="2333520" cy="711439"/>
        </a:xfrm>
        <a:prstGeom prst="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Fishing</a:t>
          </a:r>
          <a:endParaRPr lang="en-ZA" sz="2400" kern="1200" dirty="0"/>
        </a:p>
      </dsp:txBody>
      <dsp:txXfrm>
        <a:off x="1762571" y="1961137"/>
        <a:ext cx="2333520" cy="711439"/>
      </dsp:txXfrm>
    </dsp:sp>
    <dsp:sp modelId="{3B8ECC6B-9ECA-4BCF-AEB7-191180AE340B}">
      <dsp:nvSpPr>
        <dsp:cNvPr id="0" name=""/>
        <dsp:cNvSpPr/>
      </dsp:nvSpPr>
      <dsp:spPr>
        <a:xfrm>
          <a:off x="1762571" y="2850436"/>
          <a:ext cx="2333520" cy="711439"/>
        </a:xfrm>
        <a:prstGeom prst="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Aquaculture</a:t>
          </a:r>
          <a:endParaRPr lang="en-ZA" sz="2400" kern="1200" dirty="0"/>
        </a:p>
      </dsp:txBody>
      <dsp:txXfrm>
        <a:off x="1762571" y="2850436"/>
        <a:ext cx="2333520" cy="7114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3E376B-EF94-472A-8805-A3CBEA98B938}">
      <dsp:nvSpPr>
        <dsp:cNvPr id="0" name=""/>
        <dsp:cNvSpPr/>
      </dsp:nvSpPr>
      <dsp:spPr>
        <a:xfrm>
          <a:off x="1295867" y="1872208"/>
          <a:ext cx="466704" cy="889298"/>
        </a:xfrm>
        <a:custGeom>
          <a:avLst/>
          <a:gdLst/>
          <a:ahLst/>
          <a:cxnLst/>
          <a:rect l="0" t="0" r="0" b="0"/>
          <a:pathLst>
            <a:path>
              <a:moveTo>
                <a:pt x="0" y="0"/>
              </a:moveTo>
              <a:lnTo>
                <a:pt x="233352" y="0"/>
              </a:lnTo>
              <a:lnTo>
                <a:pt x="233352" y="889298"/>
              </a:lnTo>
              <a:lnTo>
                <a:pt x="466704" y="88929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504111" y="2291749"/>
        <a:ext cx="50216" cy="50216"/>
      </dsp:txXfrm>
    </dsp:sp>
    <dsp:sp modelId="{DEC65A28-B3C1-443F-8092-1756C7033226}">
      <dsp:nvSpPr>
        <dsp:cNvPr id="0" name=""/>
        <dsp:cNvSpPr/>
      </dsp:nvSpPr>
      <dsp:spPr>
        <a:xfrm>
          <a:off x="1295867" y="1826488"/>
          <a:ext cx="466704" cy="91440"/>
        </a:xfrm>
        <a:custGeom>
          <a:avLst/>
          <a:gdLst/>
          <a:ahLst/>
          <a:cxnLst/>
          <a:rect l="0" t="0" r="0" b="0"/>
          <a:pathLst>
            <a:path>
              <a:moveTo>
                <a:pt x="0" y="45720"/>
              </a:moveTo>
              <a:lnTo>
                <a:pt x="466704" y="4572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517551" y="1860540"/>
        <a:ext cx="23335" cy="23335"/>
      </dsp:txXfrm>
    </dsp:sp>
    <dsp:sp modelId="{420FB874-EAB9-4BAB-A5FE-14E2EC16847A}">
      <dsp:nvSpPr>
        <dsp:cNvPr id="0" name=""/>
        <dsp:cNvSpPr/>
      </dsp:nvSpPr>
      <dsp:spPr>
        <a:xfrm>
          <a:off x="1295867" y="982909"/>
          <a:ext cx="466704" cy="889298"/>
        </a:xfrm>
        <a:custGeom>
          <a:avLst/>
          <a:gdLst/>
          <a:ahLst/>
          <a:cxnLst/>
          <a:rect l="0" t="0" r="0" b="0"/>
          <a:pathLst>
            <a:path>
              <a:moveTo>
                <a:pt x="0" y="889298"/>
              </a:moveTo>
              <a:lnTo>
                <a:pt x="233352" y="889298"/>
              </a:lnTo>
              <a:lnTo>
                <a:pt x="233352" y="0"/>
              </a:lnTo>
              <a:lnTo>
                <a:pt x="46670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504111" y="1402450"/>
        <a:ext cx="50216" cy="50216"/>
      </dsp:txXfrm>
    </dsp:sp>
    <dsp:sp modelId="{87B0E741-859D-47D0-B87D-B1581C181E89}">
      <dsp:nvSpPr>
        <dsp:cNvPr id="0" name=""/>
        <dsp:cNvSpPr/>
      </dsp:nvSpPr>
      <dsp:spPr>
        <a:xfrm rot="16200000">
          <a:off x="-932060" y="1516488"/>
          <a:ext cx="3744416" cy="711439"/>
        </a:xfrm>
        <a:prstGeom prst="rect">
          <a:avLst/>
        </a:prstGeom>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6"/>
        </a:lnRef>
        <a:fillRef idx="3">
          <a:schemeClr val="accent6"/>
        </a:fillRef>
        <a:effectRef idx="3">
          <a:schemeClr val="accent6"/>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Non-Extractive Economic Opportunities</a:t>
          </a:r>
          <a:endParaRPr lang="en-ZA" sz="2400" kern="1200" dirty="0"/>
        </a:p>
      </dsp:txBody>
      <dsp:txXfrm>
        <a:off x="-932060" y="1516488"/>
        <a:ext cx="3744416" cy="711439"/>
      </dsp:txXfrm>
    </dsp:sp>
    <dsp:sp modelId="{82B82F08-AD92-443E-A1A5-46BE72404A8B}">
      <dsp:nvSpPr>
        <dsp:cNvPr id="0" name=""/>
        <dsp:cNvSpPr/>
      </dsp:nvSpPr>
      <dsp:spPr>
        <a:xfrm>
          <a:off x="1762571" y="627189"/>
          <a:ext cx="2333520" cy="711439"/>
        </a:xfrm>
        <a:prstGeom prst="rect">
          <a:avLst/>
        </a:prstGeom>
        <a:solidFill>
          <a:schemeClr val="accent6"/>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6"/>
        </a:fillRef>
        <a:effectRef idx="1">
          <a:schemeClr val="accent6"/>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Marine tourism &amp; leisure</a:t>
          </a:r>
          <a:endParaRPr lang="en-ZA" sz="2400" kern="1200" dirty="0"/>
        </a:p>
      </dsp:txBody>
      <dsp:txXfrm>
        <a:off x="1762571" y="627189"/>
        <a:ext cx="2333520" cy="711439"/>
      </dsp:txXfrm>
    </dsp:sp>
    <dsp:sp modelId="{64089CD7-82E1-43FB-9031-5F3B335C507B}">
      <dsp:nvSpPr>
        <dsp:cNvPr id="0" name=""/>
        <dsp:cNvSpPr/>
      </dsp:nvSpPr>
      <dsp:spPr>
        <a:xfrm>
          <a:off x="1762571" y="1516488"/>
          <a:ext cx="2333520" cy="711439"/>
        </a:xfrm>
        <a:prstGeom prst="rect">
          <a:avLst/>
        </a:prstGeom>
        <a:solidFill>
          <a:schemeClr val="accent5"/>
        </a:solidFill>
        <a:ln w="25400" cap="flat" cmpd="sng" algn="ctr">
          <a:solidFill>
            <a:schemeClr val="accent5">
              <a:shade val="50000"/>
            </a:schemeClr>
          </a:solidFill>
          <a:prstDash val="solid"/>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Marine manufacturing</a:t>
          </a:r>
          <a:endParaRPr lang="en-ZA" sz="2400" kern="1200" dirty="0"/>
        </a:p>
      </dsp:txBody>
      <dsp:txXfrm>
        <a:off x="1762571" y="1516488"/>
        <a:ext cx="2333520" cy="711439"/>
      </dsp:txXfrm>
    </dsp:sp>
    <dsp:sp modelId="{1DB4D006-BE75-4397-8541-DAC0C0E1A48D}">
      <dsp:nvSpPr>
        <dsp:cNvPr id="0" name=""/>
        <dsp:cNvSpPr/>
      </dsp:nvSpPr>
      <dsp:spPr>
        <a:xfrm>
          <a:off x="1762571" y="2405787"/>
          <a:ext cx="2333520" cy="711439"/>
        </a:xfrm>
        <a:prstGeom prst="rect">
          <a:avLst/>
        </a:prstGeom>
        <a:solidFill>
          <a:schemeClr val="accent5"/>
        </a:solidFill>
        <a:ln w="25400" cap="flat" cmpd="sng" algn="ctr">
          <a:solidFill>
            <a:schemeClr val="accent5">
              <a:shade val="50000"/>
            </a:schemeClr>
          </a:solidFill>
          <a:prstDash val="solid"/>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ZA" sz="2400" kern="1200" dirty="0" smtClean="0"/>
            <a:t>Transportation</a:t>
          </a:r>
          <a:endParaRPr lang="en-ZA" sz="2400" kern="1200" dirty="0"/>
        </a:p>
      </dsp:txBody>
      <dsp:txXfrm>
        <a:off x="1762571" y="2405787"/>
        <a:ext cx="2333520" cy="7114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3E376B-EF94-472A-8805-A3CBEA98B938}">
      <dsp:nvSpPr>
        <dsp:cNvPr id="0" name=""/>
        <dsp:cNvSpPr/>
      </dsp:nvSpPr>
      <dsp:spPr>
        <a:xfrm>
          <a:off x="943417" y="2052228"/>
          <a:ext cx="511579" cy="974808"/>
        </a:xfrm>
        <a:custGeom>
          <a:avLst/>
          <a:gdLst/>
          <a:ahLst/>
          <a:cxnLst/>
          <a:rect l="0" t="0" r="0" b="0"/>
          <a:pathLst>
            <a:path>
              <a:moveTo>
                <a:pt x="0" y="0"/>
              </a:moveTo>
              <a:lnTo>
                <a:pt x="255789" y="0"/>
              </a:lnTo>
              <a:lnTo>
                <a:pt x="255789" y="974808"/>
              </a:lnTo>
              <a:lnTo>
                <a:pt x="511579" y="9748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171684" y="2512109"/>
        <a:ext cx="55044" cy="55044"/>
      </dsp:txXfrm>
    </dsp:sp>
    <dsp:sp modelId="{DEC65A28-B3C1-443F-8092-1756C7033226}">
      <dsp:nvSpPr>
        <dsp:cNvPr id="0" name=""/>
        <dsp:cNvSpPr/>
      </dsp:nvSpPr>
      <dsp:spPr>
        <a:xfrm>
          <a:off x="943417" y="2006507"/>
          <a:ext cx="511579" cy="91440"/>
        </a:xfrm>
        <a:custGeom>
          <a:avLst/>
          <a:gdLst/>
          <a:ahLst/>
          <a:cxnLst/>
          <a:rect l="0" t="0" r="0" b="0"/>
          <a:pathLst>
            <a:path>
              <a:moveTo>
                <a:pt x="0" y="45720"/>
              </a:moveTo>
              <a:lnTo>
                <a:pt x="511579" y="4572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186417" y="2039438"/>
        <a:ext cx="25578" cy="25578"/>
      </dsp:txXfrm>
    </dsp:sp>
    <dsp:sp modelId="{420FB874-EAB9-4BAB-A5FE-14E2EC16847A}">
      <dsp:nvSpPr>
        <dsp:cNvPr id="0" name=""/>
        <dsp:cNvSpPr/>
      </dsp:nvSpPr>
      <dsp:spPr>
        <a:xfrm>
          <a:off x="943417" y="1077419"/>
          <a:ext cx="511579" cy="974808"/>
        </a:xfrm>
        <a:custGeom>
          <a:avLst/>
          <a:gdLst/>
          <a:ahLst/>
          <a:cxnLst/>
          <a:rect l="0" t="0" r="0" b="0"/>
          <a:pathLst>
            <a:path>
              <a:moveTo>
                <a:pt x="0" y="974808"/>
              </a:moveTo>
              <a:lnTo>
                <a:pt x="255789" y="974808"/>
              </a:lnTo>
              <a:lnTo>
                <a:pt x="255789" y="0"/>
              </a:lnTo>
              <a:lnTo>
                <a:pt x="511579"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ZA" sz="500" kern="1200" dirty="0"/>
        </a:p>
      </dsp:txBody>
      <dsp:txXfrm>
        <a:off x="1171684" y="1537301"/>
        <a:ext cx="55044" cy="55044"/>
      </dsp:txXfrm>
    </dsp:sp>
    <dsp:sp modelId="{87B0E741-859D-47D0-B87D-B1581C181E89}">
      <dsp:nvSpPr>
        <dsp:cNvPr id="0" name=""/>
        <dsp:cNvSpPr/>
      </dsp:nvSpPr>
      <dsp:spPr>
        <a:xfrm rot="16200000">
          <a:off x="-1498734" y="1662304"/>
          <a:ext cx="4104456" cy="77984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ZA" sz="3100" kern="1200" dirty="0" smtClean="0"/>
            <a:t>Marine tourism &amp; leisure</a:t>
          </a:r>
          <a:endParaRPr lang="en-ZA" sz="3100" kern="1200" dirty="0"/>
        </a:p>
      </dsp:txBody>
      <dsp:txXfrm>
        <a:off x="-1498734" y="1662304"/>
        <a:ext cx="4104456" cy="779846"/>
      </dsp:txXfrm>
    </dsp:sp>
    <dsp:sp modelId="{82B82F08-AD92-443E-A1A5-46BE72404A8B}">
      <dsp:nvSpPr>
        <dsp:cNvPr id="0" name=""/>
        <dsp:cNvSpPr/>
      </dsp:nvSpPr>
      <dsp:spPr>
        <a:xfrm>
          <a:off x="1454996" y="687496"/>
          <a:ext cx="2557896" cy="77984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ZA" sz="2600" kern="1200" dirty="0" smtClean="0"/>
            <a:t>Water-based</a:t>
          </a:r>
          <a:endParaRPr lang="en-ZA" sz="2600" kern="1200" dirty="0"/>
        </a:p>
      </dsp:txBody>
      <dsp:txXfrm>
        <a:off x="1454996" y="687496"/>
        <a:ext cx="2557896" cy="779846"/>
      </dsp:txXfrm>
    </dsp:sp>
    <dsp:sp modelId="{64089CD7-82E1-43FB-9031-5F3B335C507B}">
      <dsp:nvSpPr>
        <dsp:cNvPr id="0" name=""/>
        <dsp:cNvSpPr/>
      </dsp:nvSpPr>
      <dsp:spPr>
        <a:xfrm>
          <a:off x="1454996" y="1662304"/>
          <a:ext cx="2557896" cy="77984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ZA" sz="2600" kern="1200" dirty="0" smtClean="0"/>
            <a:t>Tourism</a:t>
          </a:r>
          <a:endParaRPr lang="en-ZA" sz="2600" kern="1200" dirty="0"/>
        </a:p>
      </dsp:txBody>
      <dsp:txXfrm>
        <a:off x="1454996" y="1662304"/>
        <a:ext cx="2557896" cy="779846"/>
      </dsp:txXfrm>
    </dsp:sp>
    <dsp:sp modelId="{1DB4D006-BE75-4397-8541-DAC0C0E1A48D}">
      <dsp:nvSpPr>
        <dsp:cNvPr id="0" name=""/>
        <dsp:cNvSpPr/>
      </dsp:nvSpPr>
      <dsp:spPr>
        <a:xfrm>
          <a:off x="1454996" y="2637112"/>
          <a:ext cx="2557896" cy="77984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ZA" sz="2600" kern="1200" dirty="0" smtClean="0"/>
            <a:t>Leisure/ recreation</a:t>
          </a:r>
          <a:endParaRPr lang="en-ZA" sz="2600" kern="1200" dirty="0"/>
        </a:p>
      </dsp:txBody>
      <dsp:txXfrm>
        <a:off x="1454996" y="2637112"/>
        <a:ext cx="2557896" cy="77984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782460-F2BD-4806-ADA6-3B9BCD20F205}" type="datetimeFigureOut">
              <a:rPr lang="en-ZA" smtClean="0"/>
              <a:t>2014/05/22</a:t>
            </a:fld>
            <a:endParaRPr lang="en-Z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F0F12D-5D97-41E6-ADA1-8F70029E4836}" type="slidenum">
              <a:rPr lang="en-ZA" smtClean="0"/>
              <a:t>‹#›</a:t>
            </a:fld>
            <a:endParaRPr lang="en-ZA"/>
          </a:p>
        </p:txBody>
      </p:sp>
    </p:spTree>
    <p:extLst>
      <p:ext uri="{BB962C8B-B14F-4D97-AF65-F5344CB8AC3E}">
        <p14:creationId xmlns:p14="http://schemas.microsoft.com/office/powerpoint/2010/main" val="12370866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66563" name="Notes Placeholder 2"/>
          <p:cNvSpPr>
            <a:spLocks noGrp="1"/>
          </p:cNvSpPr>
          <p:nvPr>
            <p:ph type="body" idx="1"/>
          </p:nvPr>
        </p:nvSpPr>
        <p:spPr bwMode="auto">
          <a:noFill/>
        </p:spPr>
        <p:txBody>
          <a:bodyPr/>
          <a:lstStyle/>
          <a:p>
            <a:endParaRPr lang="en-GB" dirty="0" smtClean="0"/>
          </a:p>
        </p:txBody>
      </p:sp>
      <p:sp>
        <p:nvSpPr>
          <p:cNvPr id="66564" name="Slide Number Placeholder 3"/>
          <p:cNvSpPr>
            <a:spLocks noGrp="1"/>
          </p:cNvSpPr>
          <p:nvPr>
            <p:ph type="sldNum" sz="quarter" idx="5"/>
          </p:nvPr>
        </p:nvSpPr>
        <p:spPr bwMode="auto">
          <a:noFill/>
          <a:ln>
            <a:miter lim="800000"/>
            <a:headEnd/>
            <a:tailEnd/>
          </a:ln>
        </p:spPr>
        <p:txBody>
          <a:bodyPr/>
          <a:lstStyle/>
          <a:p>
            <a:fld id="{8615EC38-17B2-476E-8BED-14BC4386B021}" type="slidenum">
              <a:rPr lang="en-US" smtClean="0"/>
              <a:pPr/>
              <a:t>1</a:t>
            </a:fld>
            <a:endParaRPr lang="en-US" dirty="0" smtClean="0"/>
          </a:p>
        </p:txBody>
      </p:sp>
      <p:sp>
        <p:nvSpPr>
          <p:cNvPr id="2" name="Footer Placeholder 1"/>
          <p:cNvSpPr>
            <a:spLocks noGrp="1"/>
          </p:cNvSpPr>
          <p:nvPr>
            <p:ph type="ftr" sz="quarter" idx="10"/>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b="0" dirty="0" smtClean="0"/>
              <a:t>Strategy aimed at </a:t>
            </a:r>
            <a:r>
              <a:rPr lang="en-ZA" sz="1200" b="0" kern="1200" dirty="0" smtClean="0">
                <a:solidFill>
                  <a:schemeClr val="tx1"/>
                </a:solidFill>
                <a:effectLst/>
                <a:latin typeface="+mn-lt"/>
                <a:ea typeface="+mn-ea"/>
                <a:cs typeface="+mn-cs"/>
              </a:rPr>
              <a:t>Strategy is to foster increased wealth creation from Africa’s oceans and seas by developing a sustainable thriving blue economy in a secure and environmentally sustainable manner” </a:t>
            </a:r>
            <a:endParaRPr lang="en-ZA" b="0" dirty="0"/>
          </a:p>
        </p:txBody>
      </p:sp>
      <p:sp>
        <p:nvSpPr>
          <p:cNvPr id="4" name="Slide Number Placeholder 3"/>
          <p:cNvSpPr>
            <a:spLocks noGrp="1"/>
          </p:cNvSpPr>
          <p:nvPr>
            <p:ph type="sldNum" sz="quarter" idx="10"/>
          </p:nvPr>
        </p:nvSpPr>
        <p:spPr/>
        <p:txBody>
          <a:bodyPr/>
          <a:lstStyle/>
          <a:p>
            <a:fld id="{F4F0F12D-5D97-41E6-ADA1-8F70029E4836}" type="slidenum">
              <a:rPr lang="en-ZA" smtClean="0"/>
              <a:t>2</a:t>
            </a:fld>
            <a:endParaRPr lang="en-ZA"/>
          </a:p>
        </p:txBody>
      </p:sp>
    </p:spTree>
    <p:extLst>
      <p:ext uri="{BB962C8B-B14F-4D97-AF65-F5344CB8AC3E}">
        <p14:creationId xmlns:p14="http://schemas.microsoft.com/office/powerpoint/2010/main" val="385495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b="0" dirty="0" smtClean="0"/>
              <a:t>Strategy aimed at </a:t>
            </a:r>
            <a:r>
              <a:rPr lang="en-ZA" sz="1200" b="0" kern="1200" dirty="0" smtClean="0">
                <a:solidFill>
                  <a:schemeClr val="tx1"/>
                </a:solidFill>
                <a:effectLst/>
                <a:latin typeface="+mn-lt"/>
                <a:ea typeface="+mn-ea"/>
                <a:cs typeface="+mn-cs"/>
              </a:rPr>
              <a:t>Strategy is to foster increased wealth creation from Africa’s oceans and seas by developing a sustainable thriving blue economy in a secure and environmentally sustainable manner” </a:t>
            </a:r>
            <a:endParaRPr lang="en-ZA" b="0" dirty="0"/>
          </a:p>
        </p:txBody>
      </p:sp>
      <p:sp>
        <p:nvSpPr>
          <p:cNvPr id="4" name="Slide Number Placeholder 3"/>
          <p:cNvSpPr>
            <a:spLocks noGrp="1"/>
          </p:cNvSpPr>
          <p:nvPr>
            <p:ph type="sldNum" sz="quarter" idx="10"/>
          </p:nvPr>
        </p:nvSpPr>
        <p:spPr/>
        <p:txBody>
          <a:bodyPr/>
          <a:lstStyle/>
          <a:p>
            <a:fld id="{F4F0F12D-5D97-41E6-ADA1-8F70029E4836}" type="slidenum">
              <a:rPr lang="en-ZA" smtClean="0"/>
              <a:t>5</a:t>
            </a:fld>
            <a:endParaRPr lang="en-ZA"/>
          </a:p>
        </p:txBody>
      </p:sp>
    </p:spTree>
    <p:extLst>
      <p:ext uri="{BB962C8B-B14F-4D97-AF65-F5344CB8AC3E}">
        <p14:creationId xmlns:p14="http://schemas.microsoft.com/office/powerpoint/2010/main" val="3854950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smtClean="0"/>
              <a:t>Spells the long term development plan for South Africa, which is commended as development is long term and should not</a:t>
            </a:r>
            <a:r>
              <a:rPr lang="en-ZA" baseline="0" dirty="0" smtClean="0"/>
              <a:t> be defined in terms of political terms</a:t>
            </a:r>
            <a:endParaRPr lang="en-ZA" dirty="0"/>
          </a:p>
        </p:txBody>
      </p:sp>
      <p:sp>
        <p:nvSpPr>
          <p:cNvPr id="4" name="Slide Number Placeholder 3"/>
          <p:cNvSpPr>
            <a:spLocks noGrp="1"/>
          </p:cNvSpPr>
          <p:nvPr>
            <p:ph type="sldNum" sz="quarter" idx="10"/>
          </p:nvPr>
        </p:nvSpPr>
        <p:spPr/>
        <p:txBody>
          <a:bodyPr/>
          <a:lstStyle/>
          <a:p>
            <a:fld id="{F4F0F12D-5D97-41E6-ADA1-8F70029E4836}" type="slidenum">
              <a:rPr lang="en-ZA" smtClean="0"/>
              <a:t>6</a:t>
            </a:fld>
            <a:endParaRPr lang="en-ZA"/>
          </a:p>
        </p:txBody>
      </p:sp>
    </p:spTree>
    <p:extLst>
      <p:ext uri="{BB962C8B-B14F-4D97-AF65-F5344CB8AC3E}">
        <p14:creationId xmlns:p14="http://schemas.microsoft.com/office/powerpoint/2010/main" val="998291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smtClean="0"/>
              <a:t>Long term vision for South African</a:t>
            </a:r>
            <a:r>
              <a:rPr lang="en-ZA" baseline="0" dirty="0" smtClean="0"/>
              <a:t> Tourism</a:t>
            </a:r>
            <a:endParaRPr lang="en-ZA" dirty="0"/>
          </a:p>
        </p:txBody>
      </p:sp>
      <p:sp>
        <p:nvSpPr>
          <p:cNvPr id="4" name="Slide Number Placeholder 3"/>
          <p:cNvSpPr>
            <a:spLocks noGrp="1"/>
          </p:cNvSpPr>
          <p:nvPr>
            <p:ph type="sldNum" sz="quarter" idx="10"/>
          </p:nvPr>
        </p:nvSpPr>
        <p:spPr/>
        <p:txBody>
          <a:bodyPr/>
          <a:lstStyle/>
          <a:p>
            <a:fld id="{F4F0F12D-5D97-41E6-ADA1-8F70029E4836}" type="slidenum">
              <a:rPr lang="en-ZA" smtClean="0"/>
              <a:t>8</a:t>
            </a:fld>
            <a:endParaRPr lang="en-ZA"/>
          </a:p>
        </p:txBody>
      </p:sp>
    </p:spTree>
    <p:extLst>
      <p:ext uri="{BB962C8B-B14F-4D97-AF65-F5344CB8AC3E}">
        <p14:creationId xmlns:p14="http://schemas.microsoft.com/office/powerpoint/2010/main" val="1564181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smtClean="0"/>
              <a:t>Potential to create 100</a:t>
            </a:r>
            <a:r>
              <a:rPr lang="en-ZA" baseline="0" dirty="0" smtClean="0"/>
              <a:t> 000 additional jobs by 2025…….not by default but proper interventions</a:t>
            </a:r>
            <a:endParaRPr lang="en-ZA" dirty="0"/>
          </a:p>
        </p:txBody>
      </p:sp>
      <p:sp>
        <p:nvSpPr>
          <p:cNvPr id="4" name="Slide Number Placeholder 3"/>
          <p:cNvSpPr>
            <a:spLocks noGrp="1"/>
          </p:cNvSpPr>
          <p:nvPr>
            <p:ph type="sldNum" sz="quarter" idx="10"/>
          </p:nvPr>
        </p:nvSpPr>
        <p:spPr/>
        <p:txBody>
          <a:bodyPr/>
          <a:lstStyle/>
          <a:p>
            <a:fld id="{F4F0F12D-5D97-41E6-ADA1-8F70029E4836}" type="slidenum">
              <a:rPr lang="en-ZA" smtClean="0"/>
              <a:t>33</a:t>
            </a:fld>
            <a:endParaRPr lang="en-ZA"/>
          </a:p>
        </p:txBody>
      </p:sp>
    </p:spTree>
    <p:extLst>
      <p:ext uri="{BB962C8B-B14F-4D97-AF65-F5344CB8AC3E}">
        <p14:creationId xmlns:p14="http://schemas.microsoft.com/office/powerpoint/2010/main" val="3114583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smtClean="0"/>
              <a:t>If you keep what you have been doing….you keep getting what you have.</a:t>
            </a:r>
            <a:endParaRPr lang="en-ZA" dirty="0"/>
          </a:p>
        </p:txBody>
      </p:sp>
      <p:sp>
        <p:nvSpPr>
          <p:cNvPr id="4" name="Slide Number Placeholder 3"/>
          <p:cNvSpPr>
            <a:spLocks noGrp="1"/>
          </p:cNvSpPr>
          <p:nvPr>
            <p:ph type="sldNum" sz="quarter" idx="10"/>
          </p:nvPr>
        </p:nvSpPr>
        <p:spPr/>
        <p:txBody>
          <a:bodyPr/>
          <a:lstStyle/>
          <a:p>
            <a:fld id="{F4F0F12D-5D97-41E6-ADA1-8F70029E4836}" type="slidenum">
              <a:rPr lang="en-ZA" smtClean="0"/>
              <a:t>40</a:t>
            </a:fld>
            <a:endParaRPr lang="en-ZA"/>
          </a:p>
        </p:txBody>
      </p:sp>
    </p:spTree>
    <p:extLst>
      <p:ext uri="{BB962C8B-B14F-4D97-AF65-F5344CB8AC3E}">
        <p14:creationId xmlns:p14="http://schemas.microsoft.com/office/powerpoint/2010/main" val="2830152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smtClean="0"/>
              <a:t>Chapter of the National Tourism Strategy</a:t>
            </a:r>
            <a:endParaRPr lang="en-ZA" dirty="0"/>
          </a:p>
        </p:txBody>
      </p:sp>
      <p:sp>
        <p:nvSpPr>
          <p:cNvPr id="4" name="Slide Number Placeholder 3"/>
          <p:cNvSpPr>
            <a:spLocks noGrp="1"/>
          </p:cNvSpPr>
          <p:nvPr>
            <p:ph type="sldNum" sz="quarter" idx="10"/>
          </p:nvPr>
        </p:nvSpPr>
        <p:spPr/>
        <p:txBody>
          <a:bodyPr/>
          <a:lstStyle/>
          <a:p>
            <a:fld id="{F4F0F12D-5D97-41E6-ADA1-8F70029E4836}" type="slidenum">
              <a:rPr lang="en-ZA" smtClean="0"/>
              <a:t>42</a:t>
            </a:fld>
            <a:endParaRPr lang="en-ZA"/>
          </a:p>
        </p:txBody>
      </p:sp>
    </p:spTree>
    <p:extLst>
      <p:ext uri="{BB962C8B-B14F-4D97-AF65-F5344CB8AC3E}">
        <p14:creationId xmlns:p14="http://schemas.microsoft.com/office/powerpoint/2010/main" val="3591710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B37A80-9E52-4573-97E0-F1B4C509666A}" type="slidenum">
              <a:rPr lang="en-US"/>
              <a:pPr/>
              <a:t>44</a:t>
            </a:fld>
            <a:endParaRPr 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emf"/><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B7C679B5-7651-4811-84C2-AE268CCD35B9}"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3895305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B7C679B5-7651-4811-84C2-AE268CCD35B9}"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2527306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7C679B5-7651-4811-84C2-AE268CCD35B9}"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2381476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B7C679B5-7651-4811-84C2-AE268CCD35B9}" type="datetimeFigureOut">
              <a:rPr lang="en-ZA" smtClean="0"/>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2048692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B7C679B5-7651-4811-84C2-AE268CCD35B9}" type="datetimeFigureOut">
              <a:rPr lang="en-ZA" smtClean="0"/>
              <a:t>2014/05/22</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1548931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B7C679B5-7651-4811-84C2-AE268CCD35B9}" type="datetimeFigureOut">
              <a:rPr lang="en-ZA" smtClean="0"/>
              <a:t>2014/05/22</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3262244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679B5-7651-4811-84C2-AE268CCD35B9}" type="datetimeFigureOut">
              <a:rPr lang="en-ZA" smtClean="0"/>
              <a:t>2014/05/22</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2115884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C679B5-7651-4811-84C2-AE268CCD35B9}" type="datetimeFigureOut">
              <a:rPr lang="en-ZA" smtClean="0"/>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67541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C679B5-7651-4811-84C2-AE268CCD35B9}" type="datetimeFigureOut">
              <a:rPr lang="en-ZA" smtClean="0"/>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360296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B7C679B5-7651-4811-84C2-AE268CCD35B9}"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2604420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B7C679B5-7651-4811-84C2-AE268CCD35B9}" type="datetimeFigureOut">
              <a:rPr lang="en-ZA" smtClean="0"/>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26B62E4-A185-43F1-A9B8-349A53AC36FF}" type="slidenum">
              <a:rPr lang="en-ZA" smtClean="0"/>
              <a:t>‹#›</a:t>
            </a:fld>
            <a:endParaRPr lang="en-ZA"/>
          </a:p>
        </p:txBody>
      </p:sp>
    </p:spTree>
    <p:extLst>
      <p:ext uri="{BB962C8B-B14F-4D97-AF65-F5344CB8AC3E}">
        <p14:creationId xmlns:p14="http://schemas.microsoft.com/office/powerpoint/2010/main" val="565552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35099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hart Placeholder 2"/>
          <p:cNvSpPr>
            <a:spLocks noGrp="1"/>
          </p:cNvSpPr>
          <p:nvPr>
            <p:ph type="chart" idx="1"/>
          </p:nvPr>
        </p:nvSpPr>
        <p:spPr/>
        <p:txBody>
          <a:bodyPr/>
          <a:lstStyle/>
          <a:p>
            <a:endParaRPr lang="en-ZA" dirty="0"/>
          </a:p>
        </p:txBody>
      </p:sp>
    </p:spTree>
    <p:extLst>
      <p:ext uri="{BB962C8B-B14F-4D97-AF65-F5344CB8AC3E}">
        <p14:creationId xmlns:p14="http://schemas.microsoft.com/office/powerpoint/2010/main" val="4196702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BEBA8EAE-BF5A-486C-A8C5-ECC9F3942E4B}">
                <a14:imgProps xmlns:a14="http://schemas.microsoft.com/office/drawing/2010/main">
                  <a14:imgLayer r:embed="rId3">
                    <a14:imgEffect>
                      <a14:colorTemperature colorTemp="6826"/>
                    </a14:imgEffect>
                    <a14:imgEffect>
                      <a14:saturation sat="274000"/>
                    </a14:imgEffect>
                    <a14:imgEffect>
                      <a14:brightnessContrast bright="-24000" contrast="39000"/>
                    </a14:imgEffect>
                  </a14:imgLayer>
                </a14:imgProps>
              </a:ext>
              <a:ext uri="{28A0092B-C50C-407E-A947-70E740481C1C}">
                <a14:useLocalDpi xmlns:a14="http://schemas.microsoft.com/office/drawing/2010/main"/>
              </a:ext>
            </a:extLst>
          </a:blip>
          <a:srcRect/>
          <a:stretch/>
        </p:blipFill>
        <p:spPr>
          <a:xfrm>
            <a:off x="184190" y="258546"/>
            <a:ext cx="8802281" cy="6256876"/>
          </a:xfrm>
          <a:prstGeom prst="rect">
            <a:avLst/>
          </a:prstGeom>
        </p:spPr>
      </p:pic>
      <p:pic>
        <p:nvPicPr>
          <p:cNvPr id="3" name="Picture 2"/>
          <p:cNvPicPr>
            <a:picLocks noChangeAspect="1"/>
          </p:cNvPicPr>
          <p:nvPr userDrawn="1"/>
        </p:nvPicPr>
        <p:blipFill rotWithShape="1">
          <a:blip r:embed="rId4" cstate="print">
            <a:duotone>
              <a:schemeClr val="accent5">
                <a:shade val="45000"/>
                <a:satMod val="135000"/>
              </a:schemeClr>
              <a:prstClr val="white"/>
            </a:duotone>
            <a:extLst>
              <a:ext uri="{28A0092B-C50C-407E-A947-70E740481C1C}">
                <a14:useLocalDpi xmlns:a14="http://schemas.microsoft.com/office/drawing/2010/main"/>
              </a:ext>
            </a:extLst>
          </a:blip>
          <a:srcRect/>
          <a:stretch/>
        </p:blipFill>
        <p:spPr>
          <a:xfrm flipH="1">
            <a:off x="1489802" y="1069519"/>
            <a:ext cx="2562087" cy="1047120"/>
          </a:xfrm>
          <a:prstGeom prst="rect">
            <a:avLst/>
          </a:prstGeom>
        </p:spPr>
      </p:pic>
      <p:cxnSp>
        <p:nvCxnSpPr>
          <p:cNvPr id="4" name="Straight Connector 3"/>
          <p:cNvCxnSpPr/>
          <p:nvPr userDrawn="1"/>
        </p:nvCxnSpPr>
        <p:spPr bwMode="auto">
          <a:xfrm>
            <a:off x="185416" y="2103709"/>
            <a:ext cx="5146362" cy="0"/>
          </a:xfrm>
          <a:prstGeom prst="line">
            <a:avLst/>
          </a:prstGeom>
          <a:blipFill dpi="0" rotWithShape="0">
            <a:blip r:embed="rId5"/>
            <a:srcRect/>
            <a:tile tx="0" ty="0" sx="100000" sy="100000" flip="none" algn="tl"/>
          </a:blipFill>
          <a:ln w="28575" cap="flat" cmpd="sng" algn="ctr">
            <a:solidFill>
              <a:srgbClr val="FFFFFF"/>
            </a:solidFill>
            <a:prstDash val="solid"/>
            <a:round/>
            <a:headEnd type="none" w="med" len="med"/>
            <a:tailEnd type="none" w="med" len="med"/>
          </a:ln>
          <a:effectLst/>
        </p:spPr>
      </p:cxnSp>
      <p:cxnSp>
        <p:nvCxnSpPr>
          <p:cNvPr id="5" name="Straight Connector 4"/>
          <p:cNvCxnSpPr/>
          <p:nvPr userDrawn="1"/>
        </p:nvCxnSpPr>
        <p:spPr bwMode="auto">
          <a:xfrm>
            <a:off x="6737430" y="2103709"/>
            <a:ext cx="2252943" cy="0"/>
          </a:xfrm>
          <a:prstGeom prst="line">
            <a:avLst/>
          </a:prstGeom>
          <a:blipFill dpi="0" rotWithShape="0">
            <a:blip r:embed="rId5"/>
            <a:srcRect/>
            <a:tile tx="0" ty="0" sx="100000" sy="100000" flip="none" algn="tl"/>
          </a:blipFill>
          <a:ln w="28575" cap="flat" cmpd="sng" algn="ctr">
            <a:solidFill>
              <a:srgbClr val="FFFFFF"/>
            </a:solidFill>
            <a:prstDash val="solid"/>
            <a:round/>
            <a:headEnd type="none" w="med" len="med"/>
            <a:tailEnd type="none" w="med" len="med"/>
          </a:ln>
          <a:effectLst/>
        </p:spPr>
      </p:cxnSp>
      <p:pic>
        <p:nvPicPr>
          <p:cNvPr id="6" name="Picture 5"/>
          <p:cNvPicPr>
            <a:picLocks noChangeAspect="1"/>
          </p:cNvPicPr>
          <p:nvPr userDrawn="1"/>
        </p:nvPicPr>
        <p:blipFill>
          <a:blip r:embed="rId6"/>
          <a:stretch>
            <a:fillRect/>
          </a:stretch>
        </p:blipFill>
        <p:spPr>
          <a:xfrm>
            <a:off x="1012607" y="2141803"/>
            <a:ext cx="3441700" cy="1083733"/>
          </a:xfrm>
          <a:prstGeom prst="rect">
            <a:avLst/>
          </a:prstGeom>
        </p:spPr>
      </p:pic>
      <p:pic>
        <p:nvPicPr>
          <p:cNvPr id="7" name="Picture 6"/>
          <p:cNvPicPr>
            <a:picLocks noChangeAspect="1"/>
          </p:cNvPicPr>
          <p:nvPr userDrawn="1"/>
        </p:nvPicPr>
        <p:blipFill>
          <a:blip r:embed="rId7"/>
          <a:stretch>
            <a:fillRect/>
          </a:stretch>
        </p:blipFill>
        <p:spPr>
          <a:xfrm>
            <a:off x="5519931" y="5772957"/>
            <a:ext cx="2298700" cy="440267"/>
          </a:xfrm>
          <a:prstGeom prst="rect">
            <a:avLst/>
          </a:prstGeom>
        </p:spPr>
      </p:pic>
      <p:pic>
        <p:nvPicPr>
          <p:cNvPr id="8" name="Picture 7"/>
          <p:cNvPicPr>
            <a:picLocks noChangeAspect="1"/>
          </p:cNvPicPr>
          <p:nvPr userDrawn="1"/>
        </p:nvPicPr>
        <p:blipFill rotWithShape="1">
          <a:blip r:embed="rId8"/>
          <a:srcRect l="-4890" t="-4001" r="-4892" b="-3169"/>
          <a:stretch/>
        </p:blipFill>
        <p:spPr>
          <a:xfrm>
            <a:off x="7823174" y="4434108"/>
            <a:ext cx="979109" cy="1667637"/>
          </a:xfrm>
          <a:prstGeom prst="rect">
            <a:avLst/>
          </a:prstGeom>
        </p:spPr>
        <p:style>
          <a:lnRef idx="0">
            <a:schemeClr val="accent1"/>
          </a:lnRef>
          <a:fillRef idx="3">
            <a:schemeClr val="accent1"/>
          </a:fillRef>
          <a:effectRef idx="3">
            <a:schemeClr val="accent1"/>
          </a:effectRef>
          <a:fontRef idx="minor">
            <a:schemeClr val="lt1"/>
          </a:fontRef>
        </p:style>
      </p:pic>
    </p:spTree>
    <p:extLst>
      <p:ext uri="{BB962C8B-B14F-4D97-AF65-F5344CB8AC3E}">
        <p14:creationId xmlns:p14="http://schemas.microsoft.com/office/powerpoint/2010/main" val="3348508130"/>
      </p:ext>
    </p:extLst>
  </p:cSld>
  <p:clrMapOvr>
    <a:masterClrMapping/>
  </p:clrMapOvr>
  <p:transition spd="med">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C679B5-7651-4811-84C2-AE268CCD35B9}" type="datetimeFigureOut">
              <a:rPr lang="en-ZA" smtClean="0"/>
              <a:t>2014/05/22</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6B62E4-A185-43F1-A9B8-349A53AC36FF}" type="slidenum">
              <a:rPr lang="en-ZA" smtClean="0"/>
              <a:t>‹#›</a:t>
            </a:fld>
            <a:endParaRPr lang="en-ZA"/>
          </a:p>
        </p:txBody>
      </p:sp>
    </p:spTree>
    <p:extLst>
      <p:ext uri="{BB962C8B-B14F-4D97-AF65-F5344CB8AC3E}">
        <p14:creationId xmlns:p14="http://schemas.microsoft.com/office/powerpoint/2010/main" val="1338087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9.png"/><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9.png"/><Relationship Id="rId4" Type="http://schemas.openxmlformats.org/officeDocument/2006/relationships/oleObject" Target="../embeddings/oleObject2.bin"/></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8.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8.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2.xml"/><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1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Layout" Target="../slideLayouts/slideLayout1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hyperlink" Target="http://www.google.co.za/url?sa=i&amp;rct=j&amp;q=samsa+logo&amp;source=images&amp;cd=&amp;cad=rja&amp;docid=vltrzPqbyoPkjM&amp;tbnid=8NWnJrOJPFXZLM:&amp;ved=0CAUQjRw&amp;url=http://www.humanjobs.co.za/jobs/view/4119/&amp;ei=p5t2UcfZHYSo0wWi9IDQAw&amp;psig=AFQjCNEFS8MIiJICrR9pRRMdnJtsC4M5xg&amp;ust=1366813951922726" TargetMode="External"/><Relationship Id="rId1" Type="http://schemas.openxmlformats.org/officeDocument/2006/relationships/slideLayout" Target="../slideLayouts/slideLayout13.xml"/><Relationship Id="rId5" Type="http://schemas.openxmlformats.org/officeDocument/2006/relationships/image" Target="../media/image63.jpg"/><Relationship Id="rId4" Type="http://schemas.openxmlformats.org/officeDocument/2006/relationships/image" Target="../media/image62.png"/></Relationships>
</file>

<file path=ppt/slides/_rels/slide30.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10" Type="http://schemas.openxmlformats.org/officeDocument/2006/relationships/image" Target="../media/image72.jpeg"/><Relationship Id="rId4" Type="http://schemas.openxmlformats.org/officeDocument/2006/relationships/image" Target="../media/image66.jpeg"/><Relationship Id="rId9" Type="http://schemas.openxmlformats.org/officeDocument/2006/relationships/image" Target="../media/image71.png"/></Relationships>
</file>

<file path=ppt/slides/_rels/slide31.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image" Target="../media/image74.jpeg"/><Relationship Id="rId7" Type="http://schemas.openxmlformats.org/officeDocument/2006/relationships/hyperlink" Target="http://www.google.co.za/imgres?sa=X&amp;hl=en&amp;biw=1280&amp;bih=816&amp;tbm=isch&amp;tbnid=V-7lkvF6hwbFAM:&amp;imgrefurl=http://travelingheartproject.blogspot.com/2011/08/durban-beach.html&amp;docid=kYLLOBGo_C22PM&amp;imgurl=http://3.bp.blogspot.com/-xNLk4varz4Q/Tj67Z4aTzxI/AAAAAAAABXQ/tZzucUjuvdI/s1600/durban-beachfront_paddling_pools_tour.jpg&amp;w=535&amp;h=440&amp;ei=rw1xUZypGc6ShgfI9IH4CQ&amp;zoom=1&amp;iact=rc&amp;page=1&amp;tbnh=146&amp;tbnw=196&amp;start=0&amp;ndsp=31&amp;ved=1t:429,r:27,s:0,i:169&amp;tx=139&amp;ty=22" TargetMode="External"/><Relationship Id="rId2" Type="http://schemas.openxmlformats.org/officeDocument/2006/relationships/image" Target="../media/image73.jpeg"/><Relationship Id="rId1" Type="http://schemas.openxmlformats.org/officeDocument/2006/relationships/slideLayout" Target="../slideLayouts/slideLayout7.xml"/><Relationship Id="rId6" Type="http://schemas.openxmlformats.org/officeDocument/2006/relationships/image" Target="../media/image77.jpeg"/><Relationship Id="rId5" Type="http://schemas.openxmlformats.org/officeDocument/2006/relationships/image" Target="../media/image76.jpeg"/><Relationship Id="rId10" Type="http://schemas.openxmlformats.org/officeDocument/2006/relationships/image" Target="../media/image69.jpeg"/><Relationship Id="rId4" Type="http://schemas.openxmlformats.org/officeDocument/2006/relationships/image" Target="../media/image75.jpeg"/><Relationship Id="rId9" Type="http://schemas.openxmlformats.org/officeDocument/2006/relationships/image" Target="../media/image79.jpeg"/></Relationships>
</file>

<file path=ppt/slides/_rels/slide32.xml.rels><?xml version="1.0" encoding="UTF-8" standalone="yes"?>
<Relationships xmlns="http://schemas.openxmlformats.org/package/2006/relationships"><Relationship Id="rId8" Type="http://schemas.openxmlformats.org/officeDocument/2006/relationships/image" Target="../media/image85.jpeg"/><Relationship Id="rId3" Type="http://schemas.openxmlformats.org/officeDocument/2006/relationships/image" Target="../media/image81.jpeg"/><Relationship Id="rId7" Type="http://schemas.openxmlformats.org/officeDocument/2006/relationships/hyperlink" Target="http://www.google.co.za/url?sa=i&amp;rct=j&amp;q=fishing+vaal+river&amp;source=images&amp;cd=&amp;cad=rja&amp;docid=tnu8w0F2UJAaXM&amp;tbnid=K5oN3Qpde0hWUM:&amp;ved=0CAUQjRw&amp;url=http://www.scoopweb.com/Vaal_River&amp;ei=got2UYPeKeiZ0QWzpIDIAQ&amp;psig=AFQjCNGXZWM4IQ7Kcwff99g42upC7pQ3Yg&amp;ust=1366809824148050" TargetMode="External"/><Relationship Id="rId2" Type="http://schemas.openxmlformats.org/officeDocument/2006/relationships/image" Target="../media/image80.jpe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10" Type="http://schemas.openxmlformats.org/officeDocument/2006/relationships/image" Target="../media/image87.jpeg"/><Relationship Id="rId4" Type="http://schemas.openxmlformats.org/officeDocument/2006/relationships/image" Target="../media/image82.jpeg"/><Relationship Id="rId9" Type="http://schemas.openxmlformats.org/officeDocument/2006/relationships/image" Target="../media/image86.jpeg"/></Relationships>
</file>

<file path=ppt/slides/_rels/slide33.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1.jpeg"/><Relationship Id="rId4" Type="http://schemas.openxmlformats.org/officeDocument/2006/relationships/hyperlink" Target="http://www.google.co.za/url?sa=i&amp;rct=j&amp;q=samsa+logo&amp;source=images&amp;cd=&amp;cad=rja&amp;docid=vltrzPqbyoPkjM&amp;tbnid=8NWnJrOJPFXZLM:&amp;ved=0CAUQjRw&amp;url=http://www.humanjobs.co.za/jobs/view/4119/&amp;ei=p5t2UcfZHYSo0wWi9IDQAw&amp;psig=AFQjCNEFS8MIiJICrR9pRRMdnJtsC4M5xg&amp;ust=1366813951922726"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www.google.co.za/url?sa=i&amp;rct=j&amp;q=samsa+logo&amp;source=images&amp;cd=&amp;cad=rja&amp;docid=vltrzPqbyoPkjM&amp;tbnid=8NWnJrOJPFXZLM:&amp;ved=0CAUQjRw&amp;url=http://www.humanjobs.co.za/jobs/view/4119/&amp;ei=p5t2UcfZHYSo0wWi9IDQAw&amp;psig=AFQjCNEFS8MIiJICrR9pRRMdnJtsC4M5xg&amp;ust=1366813951922726" TargetMode="External"/><Relationship Id="rId2" Type="http://schemas.openxmlformats.org/officeDocument/2006/relationships/image" Target="../media/image89.jpeg"/><Relationship Id="rId1" Type="http://schemas.openxmlformats.org/officeDocument/2006/relationships/slideLayout" Target="../slideLayouts/slideLayout13.xml"/><Relationship Id="rId4" Type="http://schemas.openxmlformats.org/officeDocument/2006/relationships/image" Target="../media/image61.jpeg"/></Relationships>
</file>

<file path=ppt/slides/_rels/slide35.xml.rels><?xml version="1.0" encoding="UTF-8" standalone="yes"?>
<Relationships xmlns="http://schemas.openxmlformats.org/package/2006/relationships"><Relationship Id="rId8" Type="http://schemas.openxmlformats.org/officeDocument/2006/relationships/hyperlink" Target="http://www.google.co.za/url?sa=i&amp;rct=j&amp;q=&amp;esrc=s&amp;frm=1&amp;source=images&amp;cd=&amp;cad=rja&amp;docid=AD2htjyh0hBOOM&amp;tbnid=6pJ-5C40Gqah5M:&amp;ved=0CAUQjRw&amp;url=http://gardenroutevirtualtours.co.za/place/beacon-island-resort/&amp;ei=ldOIUfrsHYuN0wX2_4HYCQ&amp;psig=AFQjCNEpbHd6mHF00wDvlIGON2T1E6SZHw&amp;ust=1368007928303900" TargetMode="External"/><Relationship Id="rId3" Type="http://schemas.openxmlformats.org/officeDocument/2006/relationships/image" Target="../media/image90.jpeg"/><Relationship Id="rId7" Type="http://schemas.openxmlformats.org/officeDocument/2006/relationships/image" Target="../media/image92.jpeg"/><Relationship Id="rId2" Type="http://schemas.openxmlformats.org/officeDocument/2006/relationships/hyperlink" Target="http://www.google.co.za/url?sa=i&amp;rct=j&amp;q=&amp;esrc=s&amp;frm=1&amp;source=images&amp;cd=&amp;cad=rja&amp;docid=BZ0IJvdOWG6jmM&amp;tbnid=sApkymMcuxoNxM:&amp;ved=0CAUQjRw&amp;url=http://competitions.getaway.co.za/past-competitions/win-stay-mpekweni-beach-resort/&amp;ei=5dCIUYzdIcO90QWF1YGoCw&amp;bvm=bv.45960087,d.d2k&amp;psig=AFQjCNFfXL_o8tN3tvDF5NNRj6hvufjt4A&amp;ust=1368007227116925" TargetMode="External"/><Relationship Id="rId1" Type="http://schemas.openxmlformats.org/officeDocument/2006/relationships/slideLayout" Target="../slideLayouts/slideLayout12.xml"/><Relationship Id="rId6" Type="http://schemas.openxmlformats.org/officeDocument/2006/relationships/hyperlink" Target="http://www.google.co.za/url?sa=i&amp;rct=j&amp;q=&amp;esrc=s&amp;frm=1&amp;source=images&amp;cd=&amp;cad=rja&amp;docid=H-pj5cU1xM989M&amp;tbnid=Zm_0srOwIcgBpM:&amp;ved=&amp;url=http://www.daelive.com/articles/resorts.aspx?ArticleID=1311&amp;ei=5NKIUerGB4an0QW9j4GwDg&amp;psig=AFQjCNFwdEUVXcBFDRyNdUVvfQ5LYyr9Fw&amp;ust=1368007780639346" TargetMode="External"/><Relationship Id="rId11" Type="http://schemas.openxmlformats.org/officeDocument/2006/relationships/image" Target="../media/image94.jpeg"/><Relationship Id="rId5" Type="http://schemas.openxmlformats.org/officeDocument/2006/relationships/image" Target="../media/image91.jpeg"/><Relationship Id="rId10" Type="http://schemas.openxmlformats.org/officeDocument/2006/relationships/hyperlink" Target="http://www.google.co.za/url?sa=i&amp;rct=j&amp;q=&amp;esrc=s&amp;frm=1&amp;source=images&amp;cd=&amp;cad=rja&amp;docid=NzrtX2_nGF2s3M&amp;tbnid=fQ3KIMAXGWxvVM:&amp;ved=0CAUQjRw&amp;url=http://wikitravel.org/en/Plettenberg_Bay&amp;ei=gtSIUdC2IIKj0QWrnICABg&amp;bvm=bv.45960087,d.d2k&amp;psig=AFQjCNG4lwkLcbCFuxsbdekYgkFVgBEtOg&amp;ust=1368008182619543" TargetMode="External"/><Relationship Id="rId4" Type="http://schemas.openxmlformats.org/officeDocument/2006/relationships/hyperlink" Target="http://www.google.co.za/url?sa=i&amp;rct=j&amp;q=&amp;esrc=s&amp;frm=1&amp;source=images&amp;cd=&amp;cad=rja&amp;docid=gBr0qAUZCkB66M&amp;tbnid=d0KIhrut4cqkoM:&amp;ved=0CAUQjRw&amp;url=http://www.capetown.gov.za/en/SportRecreation/Pages/SilwerstroomBeach.aspx&amp;ei=ltKIUbSHLKnH0QXWzYHwDg&amp;bvm=bv.45960087,d.d2k&amp;psig=AFQjCNEhPMNrK8V6V6XGVqe8v8fMknSFgA&amp;ust=1368007682675402" TargetMode="External"/><Relationship Id="rId9" Type="http://schemas.openxmlformats.org/officeDocument/2006/relationships/image" Target="../media/image93.jpeg"/></Relationships>
</file>

<file path=ppt/slides/_rels/slide36.xml.rels><?xml version="1.0" encoding="UTF-8" standalone="yes"?>
<Relationships xmlns="http://schemas.openxmlformats.org/package/2006/relationships"><Relationship Id="rId8" Type="http://schemas.openxmlformats.org/officeDocument/2006/relationships/hyperlink" Target="http://www.google.co.za/url?sa=i&amp;source=images&amp;cd=&amp;cad=rja&amp;docid=ifhJbflmjzK3wM&amp;tbnid=Fxjb6u3kihaqAM:&amp;ved=0CAgQjRwwADi2Ag&amp;url=http://www.katagroup.com/&amp;ei=Gc2IUa76KdCf7gblz4CACg&amp;psig=AFQjCNF5a-1ZpHfuSNa1FZTPjnEJIuc68Q&amp;ust=1368006297755497" TargetMode="External"/><Relationship Id="rId3" Type="http://schemas.openxmlformats.org/officeDocument/2006/relationships/image" Target="../media/image95.jpeg"/><Relationship Id="rId7" Type="http://schemas.openxmlformats.org/officeDocument/2006/relationships/image" Target="../media/image97.jpeg"/><Relationship Id="rId2" Type="http://schemas.openxmlformats.org/officeDocument/2006/relationships/hyperlink" Target="http://www.google.co.za/url?sa=i&amp;rct=j&amp;q=&amp;esrc=s&amp;frm=1&amp;source=images&amp;cd=&amp;cad=rja&amp;docid=su1OeK_TelAoFM&amp;tbnid=Cz8HdVEME3RPMM:&amp;ved=0CAUQjRw&amp;url=http://freshome.com/2012/08/20/exotic-escape-under-the-brazilian-sun-nannai-beach-resort/&amp;ei=zsuIUYXaG4ua0AX7-oGYDw&amp;bvm=bv.45960087,d.d2k&amp;psig=AFQjCNGaryEFDxYi3o9uEVdhwFhX-HqSEg&amp;ust=1368005924374819" TargetMode="External"/><Relationship Id="rId1" Type="http://schemas.openxmlformats.org/officeDocument/2006/relationships/slideLayout" Target="../slideLayouts/slideLayout12.xml"/><Relationship Id="rId6" Type="http://schemas.openxmlformats.org/officeDocument/2006/relationships/hyperlink" Target="http://www.google.co.za/url?sa=i&amp;rct=j&amp;q=&amp;esrc=s&amp;frm=1&amp;source=images&amp;cd=&amp;cad=rja&amp;docid=TH5MAJhyTjXXOM&amp;tbnid=O7p4mXlNwEX7KM:&amp;ved=0CAUQjRw&amp;url=http://www.destination360.com/africa/egypt/beach-resorts&amp;ei=eMyIUaTKMeeV0AWcqYGYAw&amp;bvm=bv.45960087,d.d2k&amp;psig=AFQjCNGaryEFDxYi3o9uEVdhwFhX-HqSEg&amp;ust=1368005924374819" TargetMode="External"/><Relationship Id="rId11" Type="http://schemas.openxmlformats.org/officeDocument/2006/relationships/image" Target="../media/image99.jpeg"/><Relationship Id="rId5" Type="http://schemas.openxmlformats.org/officeDocument/2006/relationships/image" Target="../media/image96.jpeg"/><Relationship Id="rId10" Type="http://schemas.openxmlformats.org/officeDocument/2006/relationships/hyperlink" Target="http://www.google.co.za/url?sa=i&amp;rct=j&amp;q=&amp;esrc=s&amp;frm=1&amp;source=images&amp;cd=&amp;cad=rja&amp;docid=2Y7G2Wj4aEoe5M&amp;tbnid=JEugTKXSRkBmlM:&amp;ved=0CAUQjRw&amp;url=http://www.classytravelvietnam.com/hotels-info/mui-ne/co-co-beach-resort.html&amp;ei=7M2IUbaQPIPR0QX71ICQDA&amp;bvm=bv.45960087,d.d2k&amp;psig=AFQjCNGaryEFDxYi3o9uEVdhwFhX-HqSEg&amp;ust=1368005924374819" TargetMode="External"/><Relationship Id="rId4" Type="http://schemas.openxmlformats.org/officeDocument/2006/relationships/hyperlink" Target="http://www.google.co.za/url?sa=i&amp;rct=j&amp;q=&amp;esrc=s&amp;frm=1&amp;source=images&amp;cd=&amp;cad=rja&amp;docid=pmiZ9cGUQsi9wM&amp;tbnid=FSEFJ_liGy3zSM:&amp;ved=0CAUQjRw&amp;url=http://www.locogringo.com/akumal/akumalbeachresort.html?ID=630&amp;ei=7cuIUYWIGe-W0QX1hIC4BQ&amp;bvm=bv.45960087,d.d2k&amp;psig=AFQjCNGaryEFDxYi3o9uEVdhwFhX-HqSEg&amp;ust=1368005924374819" TargetMode="External"/><Relationship Id="rId9" Type="http://schemas.openxmlformats.org/officeDocument/2006/relationships/image" Target="../media/image98.jpeg"/></Relationships>
</file>

<file path=ppt/slides/_rels/slide3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hyperlink" Target="http://www.google.co.za/url?sa=i&amp;rct=j&amp;q=samsa+logo&amp;source=images&amp;cd=&amp;cad=rja&amp;docid=vltrzPqbyoPkjM&amp;tbnid=8NWnJrOJPFXZLM:&amp;ved=0CAUQjRw&amp;url=http://www.humanjobs.co.za/jobs/view/4119/&amp;ei=p5t2UcfZHYSo0wWi9IDQAw&amp;psig=AFQjCNEFS8MIiJICrR9pRRMdnJtsC4M5xg&amp;ust=1366813951922726" TargetMode="External"/><Relationship Id="rId1" Type="http://schemas.openxmlformats.org/officeDocument/2006/relationships/slideLayout" Target="../slideLayouts/slideLayout13.xml"/><Relationship Id="rId4" Type="http://schemas.openxmlformats.org/officeDocument/2006/relationships/image" Target="../media/image100.png"/></Relationships>
</file>

<file path=ppt/slides/_rels/slide38.xml.rels><?xml version="1.0" encoding="UTF-8" standalone="yes"?>
<Relationships xmlns="http://schemas.openxmlformats.org/package/2006/relationships"><Relationship Id="rId3" Type="http://schemas.openxmlformats.org/officeDocument/2006/relationships/hyperlink" Target="http://www.google.co.za/imgres?start=157&amp;sa=X&amp;hl=en&amp;biw=1280&amp;bih=816&amp;tbm=isch&amp;tbnid=9pH-ZGAwcacYYM:&amp;imgrefurl=http://mybroadband.co.za/vb/showthread.php/486950-Want-to-go-to-Durban-for-a-swim&amp;docid=Wf12kHf66lezwM&amp;imgurl=http://proudsa.com/wp-content/uploads/2012/04/Durban-beachfront-2011.jpg&amp;w=610&amp;h=401&amp;ei=Xg5xUZv2MoeRhQe34oGoBg&amp;zoom=1&amp;iact=hc&amp;vpx=956&amp;vpy=165&amp;dur=27046&amp;hovh=182&amp;hovw=277&amp;tx=92&amp;ty=126&amp;page=6&amp;tbnh=134&amp;tbnw=193&amp;ndsp=37&amp;ved=1t:429,r:80,s:100,i:244" TargetMode="External"/><Relationship Id="rId7" Type="http://schemas.openxmlformats.org/officeDocument/2006/relationships/image" Target="../media/image104.jpeg"/><Relationship Id="rId2" Type="http://schemas.openxmlformats.org/officeDocument/2006/relationships/image" Target="../media/image101.png"/><Relationship Id="rId1" Type="http://schemas.openxmlformats.org/officeDocument/2006/relationships/slideLayout" Target="../slideLayouts/slideLayout7.xml"/><Relationship Id="rId6" Type="http://schemas.openxmlformats.org/officeDocument/2006/relationships/image" Target="../media/image103.jpeg"/><Relationship Id="rId5" Type="http://schemas.openxmlformats.org/officeDocument/2006/relationships/hyperlink" Target="http://www.google.co.za/imgres?sa=X&amp;hl=en&amp;biw=1280&amp;bih=816&amp;tbm=isch&amp;tbnid=yT1Gg2dEoe9IFM:&amp;imgrefurl=http://afrikaner-genocide-achives.blogspot.com/2011/12/what-will-make-you-to-decide-to.html&amp;docid=nrzcahHKD9JdzM&amp;imgurl=http://lh5.ggpht.com/-hsW-HbgvL-I/TujnrNfc3PI/AAAAAAABCaA/tWozF-O3_1Q/DURBAN%20BEACH%20FRONT%20HOLIDAY%20DEC%5b5%5d.jpg?imgmax=800&amp;w=608&amp;h=409&amp;ei=rw1xUZypGc6ShgfI9IH4CQ&amp;zoom=1&amp;iact=rc&amp;dur=150&amp;page=2&amp;tbnh=142&amp;tbnw=217&amp;start=31&amp;ndsp=36&amp;ved=1t:429,r:50,s:0,i:238&amp;tx=123&amp;ty=72" TargetMode="External"/><Relationship Id="rId4" Type="http://schemas.openxmlformats.org/officeDocument/2006/relationships/image" Target="../media/image102.jpeg"/></Relationships>
</file>

<file path=ppt/slides/_rels/slide39.xml.rels><?xml version="1.0" encoding="UTF-8" standalone="yes"?>
<Relationships xmlns="http://schemas.openxmlformats.org/package/2006/relationships"><Relationship Id="rId3" Type="http://schemas.openxmlformats.org/officeDocument/2006/relationships/image" Target="../media/image105.jpeg"/><Relationship Id="rId7" Type="http://schemas.openxmlformats.org/officeDocument/2006/relationships/image" Target="../media/image108.jpeg"/><Relationship Id="rId2" Type="http://schemas.openxmlformats.org/officeDocument/2006/relationships/hyperlink" Target="http://www.google.co.za/url?sa=i&amp;rct=j&amp;q=hawkers+on+beach&amp;source=images&amp;cd=&amp;cad=rja&amp;docid=QujjnHsJ6V8yIM&amp;tbnid=wMNwCMmhSXwxFM:&amp;ved=0CAUQjRw&amp;url=http://www.demotix.com/news/1349534/beach-market-lidi-ferraresi&amp;ei=Qmt2Uc-7M6ym0wW7iIG4AQ&amp;psig=AFQjCNFVXEMwSsvCsKo-AaniwtiL8DN03A&amp;ust=1366801521934477" TargetMode="External"/><Relationship Id="rId1" Type="http://schemas.openxmlformats.org/officeDocument/2006/relationships/slideLayout" Target="../slideLayouts/slideLayout2.xml"/><Relationship Id="rId6" Type="http://schemas.openxmlformats.org/officeDocument/2006/relationships/image" Target="../media/image107.jpeg"/><Relationship Id="rId5" Type="http://schemas.openxmlformats.org/officeDocument/2006/relationships/hyperlink" Target="http://www.google.co.za/url?sa=i&amp;rct=j&amp;q=hawkers+on+beach&amp;source=images&amp;cd=&amp;cad=rja&amp;docid=9yQO4Etd3pdtDM&amp;tbnid=j4-ZMoH04CN2aM:&amp;ved=0CAUQjRw&amp;url=http://www.downtheroad.org/Publishing/1TheRoadnoEnd/Pictures_Pages/a12%20Costa_Rica.htm&amp;ei=Ymx2UfaTNsnK0AWI6YHYCQ&amp;psig=AFQjCNFVXEMwSsvCsKo-AaniwtiL8DN03A&amp;ust=1366801521934477" TargetMode="External"/><Relationship Id="rId4" Type="http://schemas.openxmlformats.org/officeDocument/2006/relationships/image" Target="../media/image106.jpe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2.tif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7878" y="3298727"/>
            <a:ext cx="8010158" cy="2246769"/>
          </a:xfrm>
          <a:prstGeom prst="rect">
            <a:avLst/>
          </a:prstGeom>
          <a:noFill/>
        </p:spPr>
        <p:txBody>
          <a:bodyPr wrap="square" rtlCol="0">
            <a:spAutoFit/>
          </a:bodyPr>
          <a:lstStyle/>
          <a:p>
            <a:r>
              <a:rPr lang="en-US" sz="2800" b="1" dirty="0" smtClean="0">
                <a:solidFill>
                  <a:schemeClr val="bg1"/>
                </a:solidFill>
                <a:latin typeface="Calibri"/>
                <a:cs typeface="Calibri"/>
              </a:rPr>
              <a:t>A Case for Positioning </a:t>
            </a:r>
          </a:p>
          <a:p>
            <a:r>
              <a:rPr lang="en-US" sz="2800" b="1" dirty="0" smtClean="0">
                <a:solidFill>
                  <a:schemeClr val="bg1"/>
                </a:solidFill>
                <a:latin typeface="Calibri"/>
                <a:cs typeface="Calibri"/>
              </a:rPr>
              <a:t>Marine Tourism and Leisure </a:t>
            </a:r>
          </a:p>
          <a:p>
            <a:r>
              <a:rPr lang="en-US" sz="2800" b="1" dirty="0" smtClean="0">
                <a:solidFill>
                  <a:schemeClr val="bg1"/>
                </a:solidFill>
                <a:latin typeface="Calibri"/>
                <a:cs typeface="Calibri"/>
              </a:rPr>
              <a:t>Strategy in South Africa</a:t>
            </a:r>
          </a:p>
          <a:p>
            <a:pPr algn="ctr"/>
            <a:endParaRPr lang="en-US" sz="2800" b="1" dirty="0">
              <a:solidFill>
                <a:schemeClr val="accent1"/>
              </a:solidFill>
              <a:latin typeface="Calibri"/>
              <a:cs typeface="Calibri"/>
            </a:endParaRPr>
          </a:p>
          <a:p>
            <a:r>
              <a:rPr lang="en-US" sz="2800" b="1" dirty="0" smtClean="0">
                <a:solidFill>
                  <a:schemeClr val="bg1"/>
                </a:solidFill>
                <a:latin typeface="Calibri"/>
                <a:cs typeface="Calibri"/>
              </a:rPr>
              <a:t>Sindiswa Nhlumayo</a:t>
            </a:r>
            <a:endParaRPr lang="en-US" sz="2800" b="1" dirty="0">
              <a:solidFill>
                <a:schemeClr val="bg1"/>
              </a:solidFill>
              <a:latin typeface="Calibri"/>
              <a:cs typeface="Calibri"/>
            </a:endParaRPr>
          </a:p>
        </p:txBody>
      </p:sp>
    </p:spTree>
    <p:extLst>
      <p:ext uri="{BB962C8B-B14F-4D97-AF65-F5344CB8AC3E}">
        <p14:creationId xmlns:p14="http://schemas.microsoft.com/office/powerpoint/2010/main" val="3192321013"/>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ZA" b="1" i="1" dirty="0" smtClean="0"/>
              <a:t>…t</a:t>
            </a:r>
            <a:r>
              <a:rPr lang="en-ZA" b="1" i="1" dirty="0" smtClean="0"/>
              <a:t>ourism </a:t>
            </a:r>
            <a:r>
              <a:rPr lang="en-ZA" b="1" i="1" dirty="0"/>
              <a:t>e</a:t>
            </a:r>
            <a:r>
              <a:rPr lang="en-ZA" b="1" i="1" dirty="0" smtClean="0"/>
              <a:t>conomy</a:t>
            </a:r>
            <a:endParaRPr lang="en-ZA" b="1" i="1" dirty="0"/>
          </a:p>
        </p:txBody>
      </p:sp>
      <p:sp>
        <p:nvSpPr>
          <p:cNvPr id="3" name="Content Placeholder 2"/>
          <p:cNvSpPr>
            <a:spLocks noGrp="1"/>
          </p:cNvSpPr>
          <p:nvPr>
            <p:ph idx="1"/>
          </p:nvPr>
        </p:nvSpPr>
        <p:spPr/>
        <p:txBody>
          <a:bodyPr/>
          <a:lstStyle/>
          <a:p>
            <a:endParaRPr lang="en-ZA"/>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628800"/>
            <a:ext cx="8820472"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268760"/>
            <a:ext cx="9144000" cy="558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224" y="4550718"/>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83165" y="2204864"/>
            <a:ext cx="2562225" cy="178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87480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ZA" b="1" i="1" dirty="0" smtClean="0"/>
              <a:t>…. to harness</a:t>
            </a:r>
            <a:endParaRPr lang="en-ZA" b="1" i="1" dirty="0"/>
          </a:p>
        </p:txBody>
      </p:sp>
      <p:sp>
        <p:nvSpPr>
          <p:cNvPr id="3" name="Content Placeholder 2"/>
          <p:cNvSpPr>
            <a:spLocks noGrp="1"/>
          </p:cNvSpPr>
          <p:nvPr>
            <p:ph idx="1"/>
          </p:nvPr>
        </p:nvSpPr>
        <p:spPr/>
        <p:txBody>
          <a:bodyPr/>
          <a:lstStyle/>
          <a:p>
            <a:endParaRPr lang="en-ZA"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419224"/>
            <a:ext cx="8280920" cy="4818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19224"/>
            <a:ext cx="3491879" cy="5438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1419224"/>
            <a:ext cx="5652120" cy="5438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16213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ZA" b="1" dirty="0" smtClean="0"/>
              <a:t>…maritime </a:t>
            </a:r>
            <a:r>
              <a:rPr lang="en-ZA" b="1" dirty="0"/>
              <a:t>r</a:t>
            </a:r>
            <a:r>
              <a:rPr lang="en-ZA" b="1" dirty="0" smtClean="0"/>
              <a:t>esources</a:t>
            </a:r>
            <a:endParaRPr lang="en-ZA" b="1" dirty="0"/>
          </a:p>
        </p:txBody>
      </p:sp>
      <p:sp>
        <p:nvSpPr>
          <p:cNvPr id="3" name="Content Placeholder 2"/>
          <p:cNvSpPr>
            <a:spLocks noGrp="1"/>
          </p:cNvSpPr>
          <p:nvPr>
            <p:ph sz="half" idx="1"/>
          </p:nvPr>
        </p:nvSpPr>
        <p:spPr/>
        <p:txBody>
          <a:bodyPr/>
          <a:lstStyle/>
          <a:p>
            <a:endParaRPr lang="en-ZA" dirty="0"/>
          </a:p>
        </p:txBody>
      </p:sp>
      <p:sp>
        <p:nvSpPr>
          <p:cNvPr id="4" name="Content Placeholder 3"/>
          <p:cNvSpPr>
            <a:spLocks noGrp="1"/>
          </p:cNvSpPr>
          <p:nvPr>
            <p:ph sz="half" idx="2"/>
          </p:nvPr>
        </p:nvSpPr>
        <p:spPr/>
        <p:txBody>
          <a:bodyPr/>
          <a:lstStyle/>
          <a:p>
            <a:endParaRPr lang="en-ZA"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412776"/>
            <a:ext cx="4032448"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5" y="1412776"/>
            <a:ext cx="4176463" cy="4752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80647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Continental Level</a:t>
            </a:r>
            <a:endParaRPr lang="en-ZA" dirty="0"/>
          </a:p>
        </p:txBody>
      </p:sp>
      <p:sp>
        <p:nvSpPr>
          <p:cNvPr id="3" name="Content Placeholder 2"/>
          <p:cNvSpPr>
            <a:spLocks noGrp="1"/>
          </p:cNvSpPr>
          <p:nvPr>
            <p:ph idx="1"/>
          </p:nvPr>
        </p:nvSpPr>
        <p:spPr/>
        <p:txBody>
          <a:bodyPr/>
          <a:lstStyle/>
          <a:p>
            <a:endParaRPr lang="en-ZA"/>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628800"/>
            <a:ext cx="8820472"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93759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Country Leve</a:t>
            </a:r>
            <a:r>
              <a:rPr lang="en-ZA" dirty="0"/>
              <a:t>l</a:t>
            </a:r>
          </a:p>
        </p:txBody>
      </p:sp>
      <p:sp>
        <p:nvSpPr>
          <p:cNvPr id="3" name="Content Placeholder 2"/>
          <p:cNvSpPr>
            <a:spLocks noGrp="1"/>
          </p:cNvSpPr>
          <p:nvPr>
            <p:ph idx="1"/>
          </p:nvPr>
        </p:nvSpPr>
        <p:spPr/>
        <p:txBody>
          <a:bodyPr/>
          <a:lstStyle/>
          <a:p>
            <a:endParaRPr lang="en-Z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628800"/>
            <a:ext cx="8352927"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84692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smtClean="0"/>
              <a:t>Cabinet Adopted</a:t>
            </a:r>
            <a:endParaRPr lang="en-ZA" b="1" dirty="0"/>
          </a:p>
        </p:txBody>
      </p:sp>
      <p:sp>
        <p:nvSpPr>
          <p:cNvPr id="3" name="Content Placeholder 2"/>
          <p:cNvSpPr>
            <a:spLocks noGrp="1"/>
          </p:cNvSpPr>
          <p:nvPr>
            <p:ph idx="1"/>
          </p:nvPr>
        </p:nvSpPr>
        <p:spPr/>
        <p:txBody>
          <a:bodyPr/>
          <a:lstStyle/>
          <a:p>
            <a:endParaRPr lang="en-ZA"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8280920"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44743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South Africa</a:t>
            </a:r>
            <a:endParaRPr lang="en-ZA" dirty="0"/>
          </a:p>
        </p:txBody>
      </p:sp>
      <p:sp>
        <p:nvSpPr>
          <p:cNvPr id="3" name="Content Placeholder 2"/>
          <p:cNvSpPr>
            <a:spLocks noGrp="1"/>
          </p:cNvSpPr>
          <p:nvPr>
            <p:ph idx="1"/>
          </p:nvPr>
        </p:nvSpPr>
        <p:spPr/>
        <p:txBody>
          <a:bodyPr/>
          <a:lstStyle/>
          <a:p>
            <a:endParaRPr lang="en-ZA"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28800"/>
            <a:ext cx="8208912"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63794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2" descr="C:\My Documents\random slides\image library\business guy gazing.bmp"/>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1" y="-9524"/>
            <a:ext cx="4568825"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50" name="Object 0"/>
          <p:cNvGraphicFramePr>
            <a:graphicFrameLocks noChangeAspect="1"/>
          </p:cNvGraphicFramePr>
          <p:nvPr/>
        </p:nvGraphicFramePr>
        <p:xfrm>
          <a:off x="4572000" y="0"/>
          <a:ext cx="4597400" cy="6858000"/>
        </p:xfrm>
        <a:graphic>
          <a:graphicData uri="http://schemas.openxmlformats.org/presentationml/2006/ole">
            <mc:AlternateContent xmlns:mc="http://schemas.openxmlformats.org/markup-compatibility/2006">
              <mc:Choice xmlns:v="urn:schemas-microsoft-com:vml" Requires="v">
                <p:oleObj spid="_x0000_s5135" name="PhotoHouse" r:id="rId4" imgW="4572638" imgH="6878010" progId="CorelPhotoHouse.Document">
                  <p:embed/>
                </p:oleObj>
              </mc:Choice>
              <mc:Fallback>
                <p:oleObj name="PhotoHouse" r:id="rId4" imgW="4572638" imgH="6878010" progId="CorelPhotoHouse.Document">
                  <p:embed/>
                  <p:pic>
                    <p:nvPicPr>
                      <p:cNvPr id="0" name=""/>
                      <p:cNvPicPr>
                        <a:picLocks noChangeAspect="1" noChangeArrowheads="1"/>
                      </p:cNvPicPr>
                      <p:nvPr/>
                    </p:nvPicPr>
                    <p:blipFill>
                      <a:blip r:embed="rId5">
                        <a:grayscl/>
                        <a:biLevel thresh="50000"/>
                        <a:extLst>
                          <a:ext uri="{28A0092B-C50C-407E-A947-70E740481C1C}">
                            <a14:useLocalDpi xmlns:a14="http://schemas.microsoft.com/office/drawing/2010/main" val="0"/>
                          </a:ext>
                        </a:extLst>
                      </a:blip>
                      <a:srcRect b="836"/>
                      <a:stretch>
                        <a:fillRect/>
                      </a:stretch>
                    </p:blipFill>
                    <p:spPr bwMode="auto">
                      <a:xfrm>
                        <a:off x="4572000" y="0"/>
                        <a:ext cx="4597400" cy="685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37" name="Rectangle 5"/>
          <p:cNvSpPr>
            <a:spLocks noChangeArrowheads="1"/>
          </p:cNvSpPr>
          <p:nvPr/>
        </p:nvSpPr>
        <p:spPr bwMode="auto">
          <a:xfrm>
            <a:off x="2951164" y="1654176"/>
            <a:ext cx="3106737" cy="5203825"/>
          </a:xfrm>
          <a:prstGeom prst="rect">
            <a:avLst/>
          </a:prstGeom>
          <a:solidFill>
            <a:schemeClr val="tx1"/>
          </a:solidFill>
          <a:ln w="9525">
            <a:solidFill>
              <a:schemeClr val="tx1"/>
            </a:solidFill>
            <a:miter lim="800000"/>
            <a:headEnd/>
            <a:tailEnd/>
          </a:ln>
        </p:spPr>
        <p:txBody>
          <a:bodyPr wrap="none" lIns="91430" tIns="45715" rIns="91430" bIns="45715" anchor="ctr"/>
          <a:lstStyle/>
          <a:p>
            <a:endParaRPr lang="en-US"/>
          </a:p>
        </p:txBody>
      </p:sp>
      <p:sp>
        <p:nvSpPr>
          <p:cNvPr id="18438" name="Text Box 6"/>
          <p:cNvSpPr txBox="1">
            <a:spLocks noChangeArrowheads="1"/>
          </p:cNvSpPr>
          <p:nvPr/>
        </p:nvSpPr>
        <p:spPr bwMode="auto">
          <a:xfrm>
            <a:off x="3006724" y="1847850"/>
            <a:ext cx="3044146" cy="3416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5" rIns="91430" bIns="45715">
            <a:spAutoFit/>
          </a:bodyPr>
          <a:lstStyle>
            <a:lvl1pPr>
              <a:defRPr sz="2000">
                <a:solidFill>
                  <a:schemeClr val="bg1"/>
                </a:solidFill>
                <a:latin typeface="Tahoma" pitchFamily="34" charset="0"/>
              </a:defRPr>
            </a:lvl1pPr>
            <a:lvl2pPr marL="742950" indent="-285750">
              <a:defRPr sz="2000">
                <a:solidFill>
                  <a:schemeClr val="bg1"/>
                </a:solidFill>
                <a:latin typeface="Tahoma" pitchFamily="34" charset="0"/>
              </a:defRPr>
            </a:lvl2pPr>
            <a:lvl3pPr marL="1143000" indent="-228600">
              <a:defRPr sz="2000">
                <a:solidFill>
                  <a:schemeClr val="bg1"/>
                </a:solidFill>
                <a:latin typeface="Tahoma" pitchFamily="34" charset="0"/>
              </a:defRPr>
            </a:lvl3pPr>
            <a:lvl4pPr marL="1600200" indent="-228600">
              <a:defRPr sz="2000">
                <a:solidFill>
                  <a:schemeClr val="bg1"/>
                </a:solidFill>
                <a:latin typeface="Tahoma" pitchFamily="34" charset="0"/>
              </a:defRPr>
            </a:lvl4pPr>
            <a:lvl5pPr marL="2057400" indent="-228600">
              <a:defRPr sz="2000">
                <a:solidFill>
                  <a:schemeClr val="bg1"/>
                </a:solidFill>
                <a:latin typeface="Tahoma" pitchFamily="34" charset="0"/>
              </a:defRPr>
            </a:lvl5pPr>
            <a:lvl6pPr marL="2514600" indent="-228600" eaLnBrk="0" fontAlgn="base" hangingPunct="0">
              <a:spcBef>
                <a:spcPct val="0"/>
              </a:spcBef>
              <a:spcAft>
                <a:spcPct val="0"/>
              </a:spcAft>
              <a:defRPr sz="2000">
                <a:solidFill>
                  <a:schemeClr val="bg1"/>
                </a:solidFill>
                <a:latin typeface="Tahoma" pitchFamily="34" charset="0"/>
              </a:defRPr>
            </a:lvl6pPr>
            <a:lvl7pPr marL="2971800" indent="-228600" eaLnBrk="0" fontAlgn="base" hangingPunct="0">
              <a:spcBef>
                <a:spcPct val="0"/>
              </a:spcBef>
              <a:spcAft>
                <a:spcPct val="0"/>
              </a:spcAft>
              <a:defRPr sz="2000">
                <a:solidFill>
                  <a:schemeClr val="bg1"/>
                </a:solidFill>
                <a:latin typeface="Tahoma" pitchFamily="34" charset="0"/>
              </a:defRPr>
            </a:lvl7pPr>
            <a:lvl8pPr marL="3429000" indent="-228600" eaLnBrk="0" fontAlgn="base" hangingPunct="0">
              <a:spcBef>
                <a:spcPct val="0"/>
              </a:spcBef>
              <a:spcAft>
                <a:spcPct val="0"/>
              </a:spcAft>
              <a:defRPr sz="2000">
                <a:solidFill>
                  <a:schemeClr val="bg1"/>
                </a:solidFill>
                <a:latin typeface="Tahoma" pitchFamily="34" charset="0"/>
              </a:defRPr>
            </a:lvl8pPr>
            <a:lvl9pPr marL="3886200" indent="-228600" eaLnBrk="0" fontAlgn="base" hangingPunct="0">
              <a:spcBef>
                <a:spcPct val="0"/>
              </a:spcBef>
              <a:spcAft>
                <a:spcPct val="0"/>
              </a:spcAft>
              <a:defRPr sz="2000">
                <a:solidFill>
                  <a:schemeClr val="bg1"/>
                </a:solidFill>
                <a:latin typeface="Tahoma" pitchFamily="34" charset="0"/>
              </a:defRPr>
            </a:lvl9pPr>
          </a:lstStyle>
          <a:p>
            <a:pPr algn="ctr"/>
            <a:r>
              <a:rPr lang="en-GB" sz="5400" dirty="0"/>
              <a:t>Silence </a:t>
            </a:r>
          </a:p>
          <a:p>
            <a:pPr algn="ctr"/>
            <a:r>
              <a:rPr lang="en-GB" sz="5400" dirty="0"/>
              <a:t>on </a:t>
            </a:r>
          </a:p>
          <a:p>
            <a:pPr algn="ctr"/>
            <a:r>
              <a:rPr lang="en-GB" sz="5400" dirty="0"/>
              <a:t>Maritime </a:t>
            </a:r>
          </a:p>
          <a:p>
            <a:pPr algn="ctr"/>
            <a:r>
              <a:rPr lang="en-GB" sz="5400" dirty="0"/>
              <a:t>Issues</a:t>
            </a:r>
          </a:p>
        </p:txBody>
      </p:sp>
      <p:sp>
        <p:nvSpPr>
          <p:cNvPr id="2054" name="Text Box 7"/>
          <p:cNvSpPr txBox="1">
            <a:spLocks noChangeArrowheads="1"/>
          </p:cNvSpPr>
          <p:nvPr/>
        </p:nvSpPr>
        <p:spPr bwMode="auto">
          <a:xfrm>
            <a:off x="2965450" y="817563"/>
            <a:ext cx="3177068" cy="58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5" rIns="91430" bIns="45715">
            <a:spAutoFit/>
          </a:bodyPr>
          <a:lstStyle>
            <a:lvl1pPr>
              <a:defRPr sz="2000">
                <a:solidFill>
                  <a:schemeClr val="bg1"/>
                </a:solidFill>
                <a:latin typeface="Tahoma" pitchFamily="34" charset="0"/>
              </a:defRPr>
            </a:lvl1pPr>
            <a:lvl2pPr marL="742950" indent="-285750">
              <a:defRPr sz="2000">
                <a:solidFill>
                  <a:schemeClr val="bg1"/>
                </a:solidFill>
                <a:latin typeface="Tahoma" pitchFamily="34" charset="0"/>
              </a:defRPr>
            </a:lvl2pPr>
            <a:lvl3pPr marL="1143000" indent="-228600">
              <a:defRPr sz="2000">
                <a:solidFill>
                  <a:schemeClr val="bg1"/>
                </a:solidFill>
                <a:latin typeface="Tahoma" pitchFamily="34" charset="0"/>
              </a:defRPr>
            </a:lvl3pPr>
            <a:lvl4pPr marL="1600200" indent="-228600">
              <a:defRPr sz="2000">
                <a:solidFill>
                  <a:schemeClr val="bg1"/>
                </a:solidFill>
                <a:latin typeface="Tahoma" pitchFamily="34" charset="0"/>
              </a:defRPr>
            </a:lvl4pPr>
            <a:lvl5pPr marL="2057400" indent="-228600">
              <a:defRPr sz="2000">
                <a:solidFill>
                  <a:schemeClr val="bg1"/>
                </a:solidFill>
                <a:latin typeface="Tahoma" pitchFamily="34" charset="0"/>
              </a:defRPr>
            </a:lvl5pPr>
            <a:lvl6pPr marL="2514600" indent="-228600" eaLnBrk="0" fontAlgn="base" hangingPunct="0">
              <a:spcBef>
                <a:spcPct val="0"/>
              </a:spcBef>
              <a:spcAft>
                <a:spcPct val="0"/>
              </a:spcAft>
              <a:defRPr sz="2000">
                <a:solidFill>
                  <a:schemeClr val="bg1"/>
                </a:solidFill>
                <a:latin typeface="Tahoma" pitchFamily="34" charset="0"/>
              </a:defRPr>
            </a:lvl6pPr>
            <a:lvl7pPr marL="2971800" indent="-228600" eaLnBrk="0" fontAlgn="base" hangingPunct="0">
              <a:spcBef>
                <a:spcPct val="0"/>
              </a:spcBef>
              <a:spcAft>
                <a:spcPct val="0"/>
              </a:spcAft>
              <a:defRPr sz="2000">
                <a:solidFill>
                  <a:schemeClr val="bg1"/>
                </a:solidFill>
                <a:latin typeface="Tahoma" pitchFamily="34" charset="0"/>
              </a:defRPr>
            </a:lvl7pPr>
            <a:lvl8pPr marL="3429000" indent="-228600" eaLnBrk="0" fontAlgn="base" hangingPunct="0">
              <a:spcBef>
                <a:spcPct val="0"/>
              </a:spcBef>
              <a:spcAft>
                <a:spcPct val="0"/>
              </a:spcAft>
              <a:defRPr sz="2000">
                <a:solidFill>
                  <a:schemeClr val="bg1"/>
                </a:solidFill>
                <a:latin typeface="Tahoma" pitchFamily="34" charset="0"/>
              </a:defRPr>
            </a:lvl8pPr>
            <a:lvl9pPr marL="3886200" indent="-228600" eaLnBrk="0" fontAlgn="base" hangingPunct="0">
              <a:spcBef>
                <a:spcPct val="0"/>
              </a:spcBef>
              <a:spcAft>
                <a:spcPct val="0"/>
              </a:spcAft>
              <a:defRPr sz="2000">
                <a:solidFill>
                  <a:schemeClr val="bg1"/>
                </a:solidFill>
                <a:latin typeface="Tahoma" pitchFamily="34" charset="0"/>
              </a:defRPr>
            </a:lvl9pPr>
          </a:lstStyle>
          <a:p>
            <a:r>
              <a:rPr lang="en-GB" sz="3200" dirty="0">
                <a:solidFill>
                  <a:schemeClr val="tx1"/>
                </a:solidFill>
              </a:rPr>
              <a:t>current reality …</a:t>
            </a:r>
            <a:endParaRPr lang="en-GB" sz="3200" dirty="0"/>
          </a:p>
        </p:txBody>
      </p:sp>
    </p:spTree>
    <p:extLst>
      <p:ext uri="{BB962C8B-B14F-4D97-AF65-F5344CB8AC3E}">
        <p14:creationId xmlns:p14="http://schemas.microsoft.com/office/powerpoint/2010/main" val="34765435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wipe(up)">
                                      <p:cBhvr>
                                        <p:cTn id="7" dur="500"/>
                                        <p:tgtEl>
                                          <p:spTgt spid="18437"/>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438"/>
                                        </p:tgtEl>
                                        <p:attrNameLst>
                                          <p:attrName>style.visibility</p:attrName>
                                        </p:attrNameLst>
                                      </p:cBhvr>
                                      <p:to>
                                        <p:strVal val="visible"/>
                                      </p:to>
                                    </p:set>
                                    <p:animEffect transition="in" filter="wipe(up)">
                                      <p:cBhvr>
                                        <p:cTn id="11" dur="500"/>
                                        <p:tgtEl>
                                          <p:spTgt spid="18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animBg="1"/>
      <p:bldP spid="1843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2" descr="C:\My Documents\random slides\image library\business guy gazing.bmp"/>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1" y="-9524"/>
            <a:ext cx="4568825"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50" name="Object 0"/>
          <p:cNvGraphicFramePr>
            <a:graphicFrameLocks noChangeAspect="1"/>
          </p:cNvGraphicFramePr>
          <p:nvPr/>
        </p:nvGraphicFramePr>
        <p:xfrm>
          <a:off x="4572000" y="0"/>
          <a:ext cx="4597400" cy="6858000"/>
        </p:xfrm>
        <a:graphic>
          <a:graphicData uri="http://schemas.openxmlformats.org/presentationml/2006/ole">
            <mc:AlternateContent xmlns:mc="http://schemas.openxmlformats.org/markup-compatibility/2006">
              <mc:Choice xmlns:v="urn:schemas-microsoft-com:vml" Requires="v">
                <p:oleObj spid="_x0000_s6159" name="PhotoHouse" r:id="rId4" imgW="4572638" imgH="6878010" progId="CorelPhotoHouse.Document">
                  <p:embed/>
                </p:oleObj>
              </mc:Choice>
              <mc:Fallback>
                <p:oleObj name="PhotoHouse" r:id="rId4" imgW="4572638" imgH="6878010" progId="CorelPhotoHouse.Document">
                  <p:embed/>
                  <p:pic>
                    <p:nvPicPr>
                      <p:cNvPr id="0" name=""/>
                      <p:cNvPicPr>
                        <a:picLocks noChangeAspect="1" noChangeArrowheads="1"/>
                      </p:cNvPicPr>
                      <p:nvPr/>
                    </p:nvPicPr>
                    <p:blipFill>
                      <a:blip r:embed="rId5">
                        <a:grayscl/>
                        <a:biLevel thresh="50000"/>
                        <a:extLst>
                          <a:ext uri="{28A0092B-C50C-407E-A947-70E740481C1C}">
                            <a14:useLocalDpi xmlns:a14="http://schemas.microsoft.com/office/drawing/2010/main" val="0"/>
                          </a:ext>
                        </a:extLst>
                      </a:blip>
                      <a:srcRect b="836"/>
                      <a:stretch>
                        <a:fillRect/>
                      </a:stretch>
                    </p:blipFill>
                    <p:spPr bwMode="auto">
                      <a:xfrm>
                        <a:off x="4572000" y="0"/>
                        <a:ext cx="4597400" cy="685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37" name="Rectangle 5"/>
          <p:cNvSpPr>
            <a:spLocks noChangeArrowheads="1"/>
          </p:cNvSpPr>
          <p:nvPr/>
        </p:nvSpPr>
        <p:spPr bwMode="auto">
          <a:xfrm>
            <a:off x="2951164" y="1654176"/>
            <a:ext cx="3106737" cy="5203825"/>
          </a:xfrm>
          <a:prstGeom prst="rect">
            <a:avLst/>
          </a:prstGeom>
          <a:solidFill>
            <a:schemeClr val="tx1"/>
          </a:solidFill>
          <a:ln w="9525">
            <a:solidFill>
              <a:schemeClr val="tx1"/>
            </a:solidFill>
            <a:miter lim="800000"/>
            <a:headEnd/>
            <a:tailEnd/>
          </a:ln>
        </p:spPr>
        <p:txBody>
          <a:bodyPr wrap="none" lIns="91430" tIns="45715" rIns="91430" bIns="45715" anchor="ctr"/>
          <a:lstStyle/>
          <a:p>
            <a:endParaRPr lang="en-US"/>
          </a:p>
        </p:txBody>
      </p:sp>
      <p:sp>
        <p:nvSpPr>
          <p:cNvPr id="18438" name="Text Box 6"/>
          <p:cNvSpPr txBox="1">
            <a:spLocks noChangeArrowheads="1"/>
          </p:cNvSpPr>
          <p:nvPr/>
        </p:nvSpPr>
        <p:spPr bwMode="auto">
          <a:xfrm>
            <a:off x="2916316" y="1847850"/>
            <a:ext cx="3224965" cy="255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5" rIns="91430" bIns="45715">
            <a:spAutoFit/>
          </a:bodyPr>
          <a:lstStyle>
            <a:lvl1pPr>
              <a:defRPr sz="2000">
                <a:solidFill>
                  <a:schemeClr val="bg1"/>
                </a:solidFill>
                <a:latin typeface="Tahoma" pitchFamily="34" charset="0"/>
              </a:defRPr>
            </a:lvl1pPr>
            <a:lvl2pPr marL="742950" indent="-285750">
              <a:defRPr sz="2000">
                <a:solidFill>
                  <a:schemeClr val="bg1"/>
                </a:solidFill>
                <a:latin typeface="Tahoma" pitchFamily="34" charset="0"/>
              </a:defRPr>
            </a:lvl2pPr>
            <a:lvl3pPr marL="1143000" indent="-228600">
              <a:defRPr sz="2000">
                <a:solidFill>
                  <a:schemeClr val="bg1"/>
                </a:solidFill>
                <a:latin typeface="Tahoma" pitchFamily="34" charset="0"/>
              </a:defRPr>
            </a:lvl3pPr>
            <a:lvl4pPr marL="1600200" indent="-228600">
              <a:defRPr sz="2000">
                <a:solidFill>
                  <a:schemeClr val="bg1"/>
                </a:solidFill>
                <a:latin typeface="Tahoma" pitchFamily="34" charset="0"/>
              </a:defRPr>
            </a:lvl4pPr>
            <a:lvl5pPr marL="2057400" indent="-228600">
              <a:defRPr sz="2000">
                <a:solidFill>
                  <a:schemeClr val="bg1"/>
                </a:solidFill>
                <a:latin typeface="Tahoma" pitchFamily="34" charset="0"/>
              </a:defRPr>
            </a:lvl5pPr>
            <a:lvl6pPr marL="2514600" indent="-228600" eaLnBrk="0" fontAlgn="base" hangingPunct="0">
              <a:spcBef>
                <a:spcPct val="0"/>
              </a:spcBef>
              <a:spcAft>
                <a:spcPct val="0"/>
              </a:spcAft>
              <a:defRPr sz="2000">
                <a:solidFill>
                  <a:schemeClr val="bg1"/>
                </a:solidFill>
                <a:latin typeface="Tahoma" pitchFamily="34" charset="0"/>
              </a:defRPr>
            </a:lvl6pPr>
            <a:lvl7pPr marL="2971800" indent="-228600" eaLnBrk="0" fontAlgn="base" hangingPunct="0">
              <a:spcBef>
                <a:spcPct val="0"/>
              </a:spcBef>
              <a:spcAft>
                <a:spcPct val="0"/>
              </a:spcAft>
              <a:defRPr sz="2000">
                <a:solidFill>
                  <a:schemeClr val="bg1"/>
                </a:solidFill>
                <a:latin typeface="Tahoma" pitchFamily="34" charset="0"/>
              </a:defRPr>
            </a:lvl7pPr>
            <a:lvl8pPr marL="3429000" indent="-228600" eaLnBrk="0" fontAlgn="base" hangingPunct="0">
              <a:spcBef>
                <a:spcPct val="0"/>
              </a:spcBef>
              <a:spcAft>
                <a:spcPct val="0"/>
              </a:spcAft>
              <a:defRPr sz="2000">
                <a:solidFill>
                  <a:schemeClr val="bg1"/>
                </a:solidFill>
                <a:latin typeface="Tahoma" pitchFamily="34" charset="0"/>
              </a:defRPr>
            </a:lvl8pPr>
            <a:lvl9pPr marL="3886200" indent="-228600" eaLnBrk="0" fontAlgn="base" hangingPunct="0">
              <a:spcBef>
                <a:spcPct val="0"/>
              </a:spcBef>
              <a:spcAft>
                <a:spcPct val="0"/>
              </a:spcAft>
              <a:defRPr sz="2000">
                <a:solidFill>
                  <a:schemeClr val="bg1"/>
                </a:solidFill>
                <a:latin typeface="Tahoma" pitchFamily="34" charset="0"/>
              </a:defRPr>
            </a:lvl9pPr>
          </a:lstStyle>
          <a:p>
            <a:pPr algn="ctr"/>
            <a:endParaRPr lang="en-GB" sz="4000" dirty="0" smtClean="0"/>
          </a:p>
          <a:p>
            <a:pPr algn="ctr"/>
            <a:r>
              <a:rPr lang="en-GB" sz="4000" dirty="0" smtClean="0"/>
              <a:t>Opportunities</a:t>
            </a:r>
          </a:p>
          <a:p>
            <a:pPr algn="ctr"/>
            <a:r>
              <a:rPr lang="en-GB" sz="4000" dirty="0" smtClean="0"/>
              <a:t>Not fully </a:t>
            </a:r>
          </a:p>
          <a:p>
            <a:pPr algn="ctr"/>
            <a:r>
              <a:rPr lang="en-GB" sz="4000" dirty="0" smtClean="0"/>
              <a:t>Exploited</a:t>
            </a:r>
            <a:endParaRPr lang="en-GB" sz="4000" dirty="0"/>
          </a:p>
        </p:txBody>
      </p:sp>
      <p:sp>
        <p:nvSpPr>
          <p:cNvPr id="2054" name="Text Box 7"/>
          <p:cNvSpPr txBox="1">
            <a:spLocks noChangeArrowheads="1"/>
          </p:cNvSpPr>
          <p:nvPr/>
        </p:nvSpPr>
        <p:spPr bwMode="auto">
          <a:xfrm>
            <a:off x="2965450" y="817563"/>
            <a:ext cx="3177068" cy="58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5" rIns="91430" bIns="45715">
            <a:spAutoFit/>
          </a:bodyPr>
          <a:lstStyle>
            <a:lvl1pPr>
              <a:defRPr sz="2000">
                <a:solidFill>
                  <a:schemeClr val="bg1"/>
                </a:solidFill>
                <a:latin typeface="Tahoma" pitchFamily="34" charset="0"/>
              </a:defRPr>
            </a:lvl1pPr>
            <a:lvl2pPr marL="742950" indent="-285750">
              <a:defRPr sz="2000">
                <a:solidFill>
                  <a:schemeClr val="bg1"/>
                </a:solidFill>
                <a:latin typeface="Tahoma" pitchFamily="34" charset="0"/>
              </a:defRPr>
            </a:lvl2pPr>
            <a:lvl3pPr marL="1143000" indent="-228600">
              <a:defRPr sz="2000">
                <a:solidFill>
                  <a:schemeClr val="bg1"/>
                </a:solidFill>
                <a:latin typeface="Tahoma" pitchFamily="34" charset="0"/>
              </a:defRPr>
            </a:lvl3pPr>
            <a:lvl4pPr marL="1600200" indent="-228600">
              <a:defRPr sz="2000">
                <a:solidFill>
                  <a:schemeClr val="bg1"/>
                </a:solidFill>
                <a:latin typeface="Tahoma" pitchFamily="34" charset="0"/>
              </a:defRPr>
            </a:lvl4pPr>
            <a:lvl5pPr marL="2057400" indent="-228600">
              <a:defRPr sz="2000">
                <a:solidFill>
                  <a:schemeClr val="bg1"/>
                </a:solidFill>
                <a:latin typeface="Tahoma" pitchFamily="34" charset="0"/>
              </a:defRPr>
            </a:lvl5pPr>
            <a:lvl6pPr marL="2514600" indent="-228600" eaLnBrk="0" fontAlgn="base" hangingPunct="0">
              <a:spcBef>
                <a:spcPct val="0"/>
              </a:spcBef>
              <a:spcAft>
                <a:spcPct val="0"/>
              </a:spcAft>
              <a:defRPr sz="2000">
                <a:solidFill>
                  <a:schemeClr val="bg1"/>
                </a:solidFill>
                <a:latin typeface="Tahoma" pitchFamily="34" charset="0"/>
              </a:defRPr>
            </a:lvl6pPr>
            <a:lvl7pPr marL="2971800" indent="-228600" eaLnBrk="0" fontAlgn="base" hangingPunct="0">
              <a:spcBef>
                <a:spcPct val="0"/>
              </a:spcBef>
              <a:spcAft>
                <a:spcPct val="0"/>
              </a:spcAft>
              <a:defRPr sz="2000">
                <a:solidFill>
                  <a:schemeClr val="bg1"/>
                </a:solidFill>
                <a:latin typeface="Tahoma" pitchFamily="34" charset="0"/>
              </a:defRPr>
            </a:lvl7pPr>
            <a:lvl8pPr marL="3429000" indent="-228600" eaLnBrk="0" fontAlgn="base" hangingPunct="0">
              <a:spcBef>
                <a:spcPct val="0"/>
              </a:spcBef>
              <a:spcAft>
                <a:spcPct val="0"/>
              </a:spcAft>
              <a:defRPr sz="2000">
                <a:solidFill>
                  <a:schemeClr val="bg1"/>
                </a:solidFill>
                <a:latin typeface="Tahoma" pitchFamily="34" charset="0"/>
              </a:defRPr>
            </a:lvl8pPr>
            <a:lvl9pPr marL="3886200" indent="-228600" eaLnBrk="0" fontAlgn="base" hangingPunct="0">
              <a:spcBef>
                <a:spcPct val="0"/>
              </a:spcBef>
              <a:spcAft>
                <a:spcPct val="0"/>
              </a:spcAft>
              <a:defRPr sz="2000">
                <a:solidFill>
                  <a:schemeClr val="bg1"/>
                </a:solidFill>
                <a:latin typeface="Tahoma" pitchFamily="34" charset="0"/>
              </a:defRPr>
            </a:lvl9pPr>
          </a:lstStyle>
          <a:p>
            <a:r>
              <a:rPr lang="en-GB" sz="3200" dirty="0">
                <a:solidFill>
                  <a:schemeClr val="tx1"/>
                </a:solidFill>
              </a:rPr>
              <a:t>current reality …</a:t>
            </a:r>
            <a:endParaRPr lang="en-GB" sz="3200" dirty="0"/>
          </a:p>
        </p:txBody>
      </p:sp>
    </p:spTree>
    <p:extLst>
      <p:ext uri="{BB962C8B-B14F-4D97-AF65-F5344CB8AC3E}">
        <p14:creationId xmlns:p14="http://schemas.microsoft.com/office/powerpoint/2010/main" val="10407550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wipe(up)">
                                      <p:cBhvr>
                                        <p:cTn id="7" dur="500"/>
                                        <p:tgtEl>
                                          <p:spTgt spid="18437"/>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438"/>
                                        </p:tgtEl>
                                        <p:attrNameLst>
                                          <p:attrName>style.visibility</p:attrName>
                                        </p:attrNameLst>
                                      </p:cBhvr>
                                      <p:to>
                                        <p:strVal val="visible"/>
                                      </p:to>
                                    </p:set>
                                    <p:animEffect transition="in" filter="wipe(up)">
                                      <p:cBhvr>
                                        <p:cTn id="11" dur="500"/>
                                        <p:tgtEl>
                                          <p:spTgt spid="18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animBg="1"/>
      <p:bldP spid="1843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pPr algn="ctr"/>
            <a:r>
              <a:rPr lang="en-ZA" b="0" dirty="0" smtClean="0"/>
              <a:t>……. including our marine resources</a:t>
            </a:r>
            <a:endParaRPr lang="en-ZA" b="0" dirty="0"/>
          </a:p>
        </p:txBody>
      </p:sp>
      <p:pic>
        <p:nvPicPr>
          <p:cNvPr id="14" name="il_fi" descr="http://miriadna.com/desctopwalls/images/max/Wild-coast.jpg"/>
          <p:cNvPicPr>
            <a:picLocks noGrp="1" noChangeAspect="1" noChangeArrowheads="1"/>
          </p:cNvPicPr>
          <p:nvPr>
            <p:ph type="pic" idx="1"/>
          </p:nvPr>
        </p:nvPicPr>
        <p:blipFill>
          <a:blip r:embed="rId2" cstate="print"/>
          <a:srcRect l="8333" r="8333"/>
          <a:stretch>
            <a:fillRect/>
          </a:stretch>
        </p:blipFill>
        <p:spPr bwMode="auto">
          <a:xfrm>
            <a:off x="1835696" y="404664"/>
            <a:ext cx="5486400" cy="4114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31772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08842" y="360363"/>
            <a:ext cx="8783638" cy="1439862"/>
          </a:xfrm>
        </p:spPr>
        <p:txBody>
          <a:bodyPr>
            <a:normAutofit fontScale="90000"/>
          </a:bodyPr>
          <a:lstStyle/>
          <a:p>
            <a:r>
              <a:rPr lang="en-ZA" dirty="0" smtClean="0"/>
              <a:t/>
            </a:r>
            <a:br>
              <a:rPr lang="en-ZA" dirty="0" smtClean="0"/>
            </a:br>
            <a:r>
              <a:rPr lang="en-ZA" dirty="0" smtClean="0"/>
              <a:t>Domestic and International </a:t>
            </a:r>
            <a:r>
              <a:rPr lang="en-ZA" dirty="0"/>
              <a:t>visitors activities</a:t>
            </a:r>
            <a:r>
              <a:rPr lang="en-ZA" dirty="0" smtClean="0"/>
              <a:t/>
            </a:r>
            <a:br>
              <a:rPr lang="en-ZA" dirty="0" smtClean="0"/>
            </a:br>
            <a:endParaRPr lang="en-ZA"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0" y="1772816"/>
            <a:ext cx="6660232" cy="4680520"/>
          </a:xfrm>
          <a:prstGeom prst="rect">
            <a:avLst/>
          </a:prstGeom>
        </p:spPr>
      </p:pic>
      <p:sp>
        <p:nvSpPr>
          <p:cNvPr id="5" name="Oval 4"/>
          <p:cNvSpPr/>
          <p:nvPr/>
        </p:nvSpPr>
        <p:spPr>
          <a:xfrm>
            <a:off x="-126268" y="3068960"/>
            <a:ext cx="2754052"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solidFill>
                <a:srgbClr val="4F2D7F"/>
              </a:solidFill>
            </a:endParaRPr>
          </a:p>
        </p:txBody>
      </p:sp>
      <p:sp>
        <p:nvSpPr>
          <p:cNvPr id="6" name="Content Placeholder 3"/>
          <p:cNvSpPr txBox="1">
            <a:spLocks/>
          </p:cNvSpPr>
          <p:nvPr/>
        </p:nvSpPr>
        <p:spPr bwMode="auto">
          <a:xfrm>
            <a:off x="6516216" y="1772816"/>
            <a:ext cx="2664296" cy="4536504"/>
          </a:xfrm>
          <a:prstGeom prst="rect">
            <a:avLst/>
          </a:prstGeom>
          <a:solidFill>
            <a:schemeClr val="bg1">
              <a:lumMod val="20000"/>
              <a:lumOff val="80000"/>
            </a:schemeClr>
          </a:solidFill>
          <a:ln w="9525">
            <a:noFill/>
            <a:miter lim="800000"/>
            <a:headEnd/>
            <a:tailEnd/>
          </a:ln>
        </p:spPr>
        <p:txBody>
          <a:bodyPr vert="horz" wrap="square" lIns="0" tIns="0" rIns="0" bIns="0" numCol="1" anchor="t" anchorCtr="0" compatLnSpc="1">
            <a:prstTxWarp prst="textNoShape">
              <a:avLst/>
            </a:prstTxWarp>
          </a:bodyPr>
          <a:lst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800">
                <a:solidFill>
                  <a:schemeClr val="tx1"/>
                </a:solidFill>
                <a:latin typeface="+mn-lt"/>
              </a:defRPr>
            </a:lvl3pPr>
            <a:lvl4pPr marL="1600200" indent="-228600" algn="l" rtl="0" eaLnBrk="1" fontAlgn="base" hangingPunct="1">
              <a:spcBef>
                <a:spcPct val="20000"/>
              </a:spcBef>
              <a:spcAft>
                <a:spcPct val="0"/>
              </a:spcAft>
              <a:buChar char="–"/>
              <a:defRPr sz="2800">
                <a:solidFill>
                  <a:schemeClr val="tx1"/>
                </a:solidFill>
                <a:latin typeface="+mn-lt"/>
              </a:defRPr>
            </a:lvl4pPr>
            <a:lvl5pPr marL="2057400" indent="-228600" algn="l" rtl="0" eaLnBrk="1" fontAlgn="base" hangingPunct="1">
              <a:spcBef>
                <a:spcPct val="20000"/>
              </a:spcBef>
              <a:spcAft>
                <a:spcPct val="0"/>
              </a:spcAft>
              <a:buChar char="»"/>
              <a:defRPr sz="2800">
                <a:solidFill>
                  <a:schemeClr val="tx1"/>
                </a:solidFill>
                <a:latin typeface="+mn-lt"/>
              </a:defRPr>
            </a:lvl5pPr>
            <a:lvl6pPr marL="2514600" indent="-228600" algn="l" rtl="0" eaLnBrk="1" fontAlgn="base" hangingPunct="1">
              <a:spcBef>
                <a:spcPct val="20000"/>
              </a:spcBef>
              <a:spcAft>
                <a:spcPct val="0"/>
              </a:spcAft>
              <a:buChar char="»"/>
              <a:defRPr sz="2800">
                <a:solidFill>
                  <a:schemeClr val="tx1"/>
                </a:solidFill>
                <a:latin typeface="+mn-lt"/>
              </a:defRPr>
            </a:lvl6pPr>
            <a:lvl7pPr marL="2971800" indent="-228600" algn="l" rtl="0" eaLnBrk="1" fontAlgn="base" hangingPunct="1">
              <a:spcBef>
                <a:spcPct val="20000"/>
              </a:spcBef>
              <a:spcAft>
                <a:spcPct val="0"/>
              </a:spcAft>
              <a:buChar char="»"/>
              <a:defRPr sz="2800">
                <a:solidFill>
                  <a:schemeClr val="tx1"/>
                </a:solidFill>
                <a:latin typeface="+mn-lt"/>
              </a:defRPr>
            </a:lvl7pPr>
            <a:lvl8pPr marL="3429000" indent="-228600" algn="l" rtl="0" eaLnBrk="1" fontAlgn="base" hangingPunct="1">
              <a:spcBef>
                <a:spcPct val="20000"/>
              </a:spcBef>
              <a:spcAft>
                <a:spcPct val="0"/>
              </a:spcAft>
              <a:buChar char="»"/>
              <a:defRPr sz="2800">
                <a:solidFill>
                  <a:schemeClr val="tx1"/>
                </a:solidFill>
                <a:latin typeface="+mn-lt"/>
              </a:defRPr>
            </a:lvl8pPr>
            <a:lvl9pPr marL="3886200" indent="-228600" algn="l" rtl="0" eaLnBrk="1" fontAlgn="base" hangingPunct="1">
              <a:spcBef>
                <a:spcPct val="20000"/>
              </a:spcBef>
              <a:spcAft>
                <a:spcPct val="0"/>
              </a:spcAft>
              <a:buChar char="»"/>
              <a:defRPr sz="2800">
                <a:solidFill>
                  <a:schemeClr val="tx1"/>
                </a:solidFill>
                <a:latin typeface="+mn-lt"/>
              </a:defRPr>
            </a:lvl9pPr>
          </a:lstStyle>
          <a:p>
            <a:pPr indent="-252413"/>
            <a:r>
              <a:rPr lang="en-GB" sz="1800" kern="0" dirty="0" smtClean="0">
                <a:solidFill>
                  <a:srgbClr val="000000"/>
                </a:solidFill>
              </a:rPr>
              <a:t>The </a:t>
            </a:r>
            <a:r>
              <a:rPr lang="en-GB" sz="1800" b="1" kern="0" dirty="0" smtClean="0">
                <a:solidFill>
                  <a:srgbClr val="7030A0"/>
                </a:solidFill>
              </a:rPr>
              <a:t>beach</a:t>
            </a:r>
            <a:r>
              <a:rPr lang="en-GB" sz="1800" kern="0" dirty="0" smtClean="0">
                <a:solidFill>
                  <a:srgbClr val="000000"/>
                </a:solidFill>
              </a:rPr>
              <a:t> was visited on 1.5 million domestic trips in 2012</a:t>
            </a:r>
          </a:p>
          <a:p>
            <a:pPr indent="-252413"/>
            <a:endParaRPr lang="en-GB" sz="1800" kern="0" dirty="0">
              <a:solidFill>
                <a:srgbClr val="000000"/>
              </a:solidFill>
            </a:endParaRPr>
          </a:p>
          <a:p>
            <a:pPr indent="-252413"/>
            <a:r>
              <a:rPr lang="en-GB" sz="1800" kern="0" dirty="0">
                <a:solidFill>
                  <a:srgbClr val="000000"/>
                </a:solidFill>
              </a:rPr>
              <a:t>The </a:t>
            </a:r>
            <a:r>
              <a:rPr lang="en-GB" sz="1800" b="1" kern="0" dirty="0">
                <a:solidFill>
                  <a:srgbClr val="7030A0"/>
                </a:solidFill>
              </a:rPr>
              <a:t>beach</a:t>
            </a:r>
            <a:r>
              <a:rPr lang="en-GB" sz="1800" kern="0" dirty="0">
                <a:solidFill>
                  <a:srgbClr val="000000"/>
                </a:solidFill>
              </a:rPr>
              <a:t> was visited on </a:t>
            </a:r>
            <a:r>
              <a:rPr lang="en-GB" sz="1800" kern="0" dirty="0" smtClean="0">
                <a:solidFill>
                  <a:srgbClr val="000000"/>
                </a:solidFill>
              </a:rPr>
              <a:t>2.7 </a:t>
            </a:r>
            <a:r>
              <a:rPr lang="en-GB" sz="1800" kern="0" dirty="0">
                <a:solidFill>
                  <a:srgbClr val="000000"/>
                </a:solidFill>
              </a:rPr>
              <a:t>million </a:t>
            </a:r>
            <a:r>
              <a:rPr lang="en-GB" sz="1800" kern="0" dirty="0" smtClean="0">
                <a:solidFill>
                  <a:srgbClr val="000000"/>
                </a:solidFill>
              </a:rPr>
              <a:t>international visitors</a:t>
            </a:r>
            <a:endParaRPr lang="en-GB" sz="1800" kern="0" dirty="0">
              <a:solidFill>
                <a:srgbClr val="000000"/>
              </a:solidFill>
            </a:endParaRPr>
          </a:p>
          <a:p>
            <a:pPr marL="90487" indent="0">
              <a:buFontTx/>
              <a:buNone/>
            </a:pPr>
            <a:endParaRPr lang="en-GB" sz="1800" kern="0" dirty="0" smtClean="0">
              <a:solidFill>
                <a:srgbClr val="000000"/>
              </a:solidFill>
            </a:endParaRPr>
          </a:p>
          <a:p>
            <a:pPr indent="-252413"/>
            <a:r>
              <a:rPr lang="en-GB" sz="1800" b="1" kern="0" dirty="0" smtClean="0">
                <a:solidFill>
                  <a:srgbClr val="7030A0"/>
                </a:solidFill>
              </a:rPr>
              <a:t>natural </a:t>
            </a:r>
            <a:r>
              <a:rPr lang="en-GB" sz="1800" b="1" kern="0" dirty="0">
                <a:solidFill>
                  <a:srgbClr val="7030A0"/>
                </a:solidFill>
              </a:rPr>
              <a:t>attractions </a:t>
            </a:r>
            <a:r>
              <a:rPr lang="en-GB" sz="1800" kern="0" dirty="0" smtClean="0">
                <a:solidFill>
                  <a:srgbClr val="000000"/>
                </a:solidFill>
              </a:rPr>
              <a:t>were visited on 760 </a:t>
            </a:r>
            <a:r>
              <a:rPr lang="en-GB" sz="1800" kern="0" dirty="0">
                <a:solidFill>
                  <a:srgbClr val="000000"/>
                </a:solidFill>
              </a:rPr>
              <a:t>000 domestic </a:t>
            </a:r>
            <a:r>
              <a:rPr lang="en-GB" sz="1800" kern="0" dirty="0" smtClean="0">
                <a:solidFill>
                  <a:srgbClr val="000000"/>
                </a:solidFill>
              </a:rPr>
              <a:t>trips in 2012</a:t>
            </a:r>
          </a:p>
          <a:p>
            <a:pPr marL="90487" indent="0">
              <a:buNone/>
            </a:pPr>
            <a:endParaRPr lang="en-GB" sz="1800" kern="0" dirty="0">
              <a:solidFill>
                <a:srgbClr val="000000"/>
              </a:solidFill>
            </a:endParaRPr>
          </a:p>
          <a:p>
            <a:pPr indent="-252413"/>
            <a:endParaRPr lang="en-ZA" sz="1800" kern="0" dirty="0" smtClean="0">
              <a:solidFill>
                <a:srgbClr val="000000"/>
              </a:solidFill>
            </a:endParaRPr>
          </a:p>
          <a:p>
            <a:endParaRPr lang="en-ZA" sz="2000" kern="0" dirty="0">
              <a:solidFill>
                <a:srgbClr val="000000"/>
              </a:solidFill>
            </a:endParaRPr>
          </a:p>
        </p:txBody>
      </p:sp>
      <p:sp>
        <p:nvSpPr>
          <p:cNvPr id="8" name="Oval 7"/>
          <p:cNvSpPr/>
          <p:nvPr/>
        </p:nvSpPr>
        <p:spPr>
          <a:xfrm>
            <a:off x="-126268" y="3933056"/>
            <a:ext cx="2754052"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solidFill>
                <a:srgbClr val="4F2D7F"/>
              </a:solidFill>
            </a:endParaRPr>
          </a:p>
        </p:txBody>
      </p:sp>
    </p:spTree>
    <p:extLst>
      <p:ext uri="{BB962C8B-B14F-4D97-AF65-F5344CB8AC3E}">
        <p14:creationId xmlns:p14="http://schemas.microsoft.com/office/powerpoint/2010/main" val="2286069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ZA" sz="4000" dirty="0" smtClean="0"/>
              <a:t>Europe</a:t>
            </a:r>
            <a:endParaRPr lang="en-ZA" sz="4000" dirty="0"/>
          </a:p>
        </p:txBody>
      </p:sp>
      <p:sp>
        <p:nvSpPr>
          <p:cNvPr id="5" name="Content Placeholder 4"/>
          <p:cNvSpPr>
            <a:spLocks noGrp="1"/>
          </p:cNvSpPr>
          <p:nvPr>
            <p:ph idx="1"/>
          </p:nvPr>
        </p:nvSpPr>
        <p:spPr/>
        <p:txBody>
          <a:bodyPr/>
          <a:lstStyle/>
          <a:p>
            <a:endParaRPr lang="en-ZA" dirty="0"/>
          </a:p>
        </p:txBody>
      </p:sp>
      <p:sp>
        <p:nvSpPr>
          <p:cNvPr id="6" name="Text Placeholder 5"/>
          <p:cNvSpPr>
            <a:spLocks noGrp="1"/>
          </p:cNvSpPr>
          <p:nvPr>
            <p:ph type="body" sz="half" idx="2"/>
          </p:nvPr>
        </p:nvSpPr>
        <p:spPr/>
        <p:txBody>
          <a:bodyPr>
            <a:normAutofit/>
          </a:bodyPr>
          <a:lstStyle/>
          <a:p>
            <a:pPr marL="571500" indent="-571500">
              <a:buFont typeface="Arial" pitchFamily="34" charset="0"/>
              <a:buChar char="•"/>
            </a:pPr>
            <a:r>
              <a:rPr lang="en-ZA" sz="2800" dirty="0"/>
              <a:t>2.3 million people employed</a:t>
            </a:r>
          </a:p>
          <a:p>
            <a:pPr marL="571500" indent="-571500">
              <a:buFont typeface="Arial" pitchFamily="34" charset="0"/>
              <a:buChar char="•"/>
            </a:pPr>
            <a:endParaRPr lang="en-ZA" sz="2800" dirty="0"/>
          </a:p>
          <a:p>
            <a:pPr marL="571500" indent="-571500">
              <a:buFont typeface="Arial" pitchFamily="34" charset="0"/>
              <a:buChar char="•"/>
            </a:pPr>
            <a:r>
              <a:rPr lang="en-ZA" sz="2800" dirty="0"/>
              <a:t>51 % bed capacity concentrated in areas with sea borders</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332656"/>
            <a:ext cx="5256584"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08990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ZA" sz="4000" dirty="0" smtClean="0"/>
              <a:t>USA</a:t>
            </a:r>
            <a:endParaRPr lang="en-ZA" sz="4000" dirty="0"/>
          </a:p>
        </p:txBody>
      </p:sp>
      <p:sp>
        <p:nvSpPr>
          <p:cNvPr id="5" name="Content Placeholder 4"/>
          <p:cNvSpPr>
            <a:spLocks noGrp="1"/>
          </p:cNvSpPr>
          <p:nvPr>
            <p:ph idx="1"/>
          </p:nvPr>
        </p:nvSpPr>
        <p:spPr/>
        <p:txBody>
          <a:bodyPr/>
          <a:lstStyle/>
          <a:p>
            <a:endParaRPr lang="en-ZA" dirty="0"/>
          </a:p>
        </p:txBody>
      </p:sp>
      <p:sp>
        <p:nvSpPr>
          <p:cNvPr id="6" name="Text Placeholder 5"/>
          <p:cNvSpPr>
            <a:spLocks noGrp="1"/>
          </p:cNvSpPr>
          <p:nvPr>
            <p:ph type="body" sz="half" idx="2"/>
          </p:nvPr>
        </p:nvSpPr>
        <p:spPr>
          <a:xfrm>
            <a:off x="457201" y="1435100"/>
            <a:ext cx="2962672" cy="4691063"/>
          </a:xfrm>
        </p:spPr>
        <p:txBody>
          <a:bodyPr>
            <a:normAutofit/>
          </a:bodyPr>
          <a:lstStyle/>
          <a:p>
            <a:pPr marL="571500" indent="-571500">
              <a:buFont typeface="Arial" pitchFamily="34" charset="0"/>
              <a:buChar char="•"/>
            </a:pPr>
            <a:endParaRPr lang="en-ZA" sz="4000" dirty="0" smtClean="0"/>
          </a:p>
          <a:p>
            <a:pPr marL="571500" indent="-571500">
              <a:buFont typeface="Arial" pitchFamily="34" charset="0"/>
              <a:buChar char="•"/>
            </a:pPr>
            <a:r>
              <a:rPr lang="en-ZA" sz="4000" dirty="0" smtClean="0"/>
              <a:t>12/15 top tourism attractions are water based</a:t>
            </a:r>
            <a:endParaRPr lang="en-ZA" sz="40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332656"/>
            <a:ext cx="5256584"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4" y="260648"/>
            <a:ext cx="5371281"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86098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ZA" sz="4000" dirty="0" smtClean="0"/>
              <a:t>No 1 Tourist Attraction </a:t>
            </a:r>
            <a:endParaRPr lang="en-ZA" sz="4000" dirty="0"/>
          </a:p>
        </p:txBody>
      </p:sp>
      <p:sp>
        <p:nvSpPr>
          <p:cNvPr id="5" name="Content Placeholder 4"/>
          <p:cNvSpPr>
            <a:spLocks noGrp="1"/>
          </p:cNvSpPr>
          <p:nvPr>
            <p:ph idx="1"/>
          </p:nvPr>
        </p:nvSpPr>
        <p:spPr/>
        <p:txBody>
          <a:bodyPr/>
          <a:lstStyle/>
          <a:p>
            <a:endParaRPr lang="en-ZA" dirty="0"/>
          </a:p>
        </p:txBody>
      </p:sp>
      <p:sp>
        <p:nvSpPr>
          <p:cNvPr id="6" name="Text Placeholder 5"/>
          <p:cNvSpPr>
            <a:spLocks noGrp="1"/>
          </p:cNvSpPr>
          <p:nvPr>
            <p:ph type="body" sz="half" idx="2"/>
          </p:nvPr>
        </p:nvSpPr>
        <p:spPr>
          <a:xfrm>
            <a:off x="457201" y="1435100"/>
            <a:ext cx="2962672" cy="4691063"/>
          </a:xfrm>
        </p:spPr>
        <p:txBody>
          <a:bodyPr>
            <a:normAutofit/>
          </a:bodyPr>
          <a:lstStyle/>
          <a:p>
            <a:pPr marL="571500" indent="-571500">
              <a:buFont typeface="Arial" pitchFamily="34" charset="0"/>
              <a:buChar char="•"/>
            </a:pPr>
            <a:endParaRPr lang="en-ZA" sz="4000" dirty="0" smtClean="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332656"/>
            <a:ext cx="5256584"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4" y="260648"/>
            <a:ext cx="5371281"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9949" y="332656"/>
            <a:ext cx="5266505" cy="5760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1412776"/>
            <a:ext cx="3014413"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536" y="2832001"/>
            <a:ext cx="2909637"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774" y="4508400"/>
            <a:ext cx="2819400" cy="1640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13936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Maritime Sector</a:t>
            </a:r>
            <a:endParaRPr lang="en-ZA" dirty="0"/>
          </a:p>
        </p:txBody>
      </p:sp>
      <p:graphicFrame>
        <p:nvGraphicFramePr>
          <p:cNvPr id="5" name="Diagram 4"/>
          <p:cNvGraphicFramePr/>
          <p:nvPr>
            <p:extLst>
              <p:ext uri="{D42A27DB-BD31-4B8C-83A1-F6EECF244321}">
                <p14:modId xmlns:p14="http://schemas.microsoft.com/office/powerpoint/2010/main" val="1843072223"/>
              </p:ext>
            </p:extLst>
          </p:nvPr>
        </p:nvGraphicFramePr>
        <p:xfrm>
          <a:off x="251520" y="2132856"/>
          <a:ext cx="4680520" cy="3744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p:cNvGraphicFramePr/>
          <p:nvPr>
            <p:extLst>
              <p:ext uri="{D42A27DB-BD31-4B8C-83A1-F6EECF244321}">
                <p14:modId xmlns:p14="http://schemas.microsoft.com/office/powerpoint/2010/main" val="3574157905"/>
              </p:ext>
            </p:extLst>
          </p:nvPr>
        </p:nvGraphicFramePr>
        <p:xfrm>
          <a:off x="4447939" y="2204864"/>
          <a:ext cx="4680520" cy="374441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7120486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Defining Marine tourism and leisure</a:t>
            </a:r>
            <a:endParaRPr lang="en-ZA" dirty="0"/>
          </a:p>
        </p:txBody>
      </p:sp>
      <p:graphicFrame>
        <p:nvGraphicFramePr>
          <p:cNvPr id="5" name="Diagram 4"/>
          <p:cNvGraphicFramePr/>
          <p:nvPr>
            <p:extLst>
              <p:ext uri="{D42A27DB-BD31-4B8C-83A1-F6EECF244321}">
                <p14:modId xmlns:p14="http://schemas.microsoft.com/office/powerpoint/2010/main" val="300168347"/>
              </p:ext>
            </p:extLst>
          </p:nvPr>
        </p:nvGraphicFramePr>
        <p:xfrm>
          <a:off x="251520" y="2132856"/>
          <a:ext cx="4176464"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4572000" y="1988840"/>
            <a:ext cx="4464496" cy="115212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400" b="1" dirty="0">
                <a:solidFill>
                  <a:srgbClr val="4F2D7F"/>
                </a:solidFill>
              </a:rPr>
              <a:t>Water-based tourism</a:t>
            </a:r>
            <a:r>
              <a:rPr lang="en-GB" sz="1400" dirty="0">
                <a:solidFill>
                  <a:srgbClr val="4F2D7F"/>
                </a:solidFill>
              </a:rPr>
              <a:t> relates to any touristic activity undertaken in or in relation to water resources, such as lakes, dams, canals, creeks, streams, rivers, waterways, marine coastal zones, seas, oceans and ice-associated areas</a:t>
            </a:r>
            <a:endParaRPr lang="en-ZA" sz="1400" dirty="0">
              <a:solidFill>
                <a:srgbClr val="4F2D7F"/>
              </a:solidFill>
            </a:endParaRPr>
          </a:p>
        </p:txBody>
      </p:sp>
      <p:sp>
        <p:nvSpPr>
          <p:cNvPr id="7" name="Rectangle 6"/>
          <p:cNvSpPr/>
          <p:nvPr/>
        </p:nvSpPr>
        <p:spPr>
          <a:xfrm>
            <a:off x="4572000" y="3284984"/>
            <a:ext cx="4464496" cy="1584176"/>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400" b="1" dirty="0">
                <a:solidFill>
                  <a:srgbClr val="4F2D7F"/>
                </a:solidFill>
              </a:rPr>
              <a:t>Touristic activity</a:t>
            </a:r>
            <a:r>
              <a:rPr lang="en-GB" sz="1400" dirty="0">
                <a:solidFill>
                  <a:srgbClr val="4F2D7F"/>
                </a:solidFill>
              </a:rPr>
              <a:t> refers to any activity, that is, any pursuit, sport, hobby, endeavour, pastime, game, exercise or experience undertaken when a person is “outside his or her usual environment for a specified period of time and whose main purpose of travel is other than exercise of an activity remunerated from the place visited”.</a:t>
            </a:r>
            <a:endParaRPr lang="en-ZA" sz="1400" dirty="0">
              <a:solidFill>
                <a:srgbClr val="4F2D7F"/>
              </a:solidFill>
            </a:endParaRPr>
          </a:p>
        </p:txBody>
      </p:sp>
      <p:sp>
        <p:nvSpPr>
          <p:cNvPr id="8" name="Rectangle 7"/>
          <p:cNvSpPr/>
          <p:nvPr/>
        </p:nvSpPr>
        <p:spPr>
          <a:xfrm>
            <a:off x="4549763" y="5013176"/>
            <a:ext cx="4464496" cy="1224136"/>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400" b="1" dirty="0">
                <a:solidFill>
                  <a:srgbClr val="4F2D7F"/>
                </a:solidFill>
              </a:rPr>
              <a:t>Recreation</a:t>
            </a:r>
            <a:r>
              <a:rPr lang="en-GB" sz="1400" dirty="0">
                <a:solidFill>
                  <a:srgbClr val="4F2D7F"/>
                </a:solidFill>
              </a:rPr>
              <a:t> is any action that refreshes the mental attitude of an individual</a:t>
            </a:r>
            <a:r>
              <a:rPr lang="en-GB" sz="1400" dirty="0" smtClean="0">
                <a:solidFill>
                  <a:srgbClr val="4F2D7F"/>
                </a:solidFill>
              </a:rPr>
              <a:t>.</a:t>
            </a:r>
          </a:p>
          <a:p>
            <a:pPr algn="ctr"/>
            <a:r>
              <a:rPr lang="en-GB" sz="1400" b="1" dirty="0" smtClean="0">
                <a:solidFill>
                  <a:srgbClr val="4F2D7F"/>
                </a:solidFill>
              </a:rPr>
              <a:t>Recreation</a:t>
            </a:r>
            <a:r>
              <a:rPr lang="en-GB" sz="1400" dirty="0" smtClean="0">
                <a:solidFill>
                  <a:srgbClr val="4F2D7F"/>
                </a:solidFill>
              </a:rPr>
              <a:t> </a:t>
            </a:r>
            <a:r>
              <a:rPr lang="en-GB" sz="1400" dirty="0">
                <a:solidFill>
                  <a:srgbClr val="4F2D7F"/>
                </a:solidFill>
              </a:rPr>
              <a:t>embraces a wide variety of activities which are </a:t>
            </a:r>
            <a:r>
              <a:rPr lang="en-GB" sz="1400" dirty="0" smtClean="0">
                <a:solidFill>
                  <a:srgbClr val="4F2D7F"/>
                </a:solidFill>
              </a:rPr>
              <a:t>undertaken out of choice </a:t>
            </a:r>
            <a:r>
              <a:rPr lang="en-GB" sz="1400" dirty="0">
                <a:solidFill>
                  <a:srgbClr val="4F2D7F"/>
                </a:solidFill>
              </a:rPr>
              <a:t>during </a:t>
            </a:r>
            <a:r>
              <a:rPr lang="en-GB" sz="1400" b="1" dirty="0" smtClean="0">
                <a:solidFill>
                  <a:srgbClr val="4F2D7F"/>
                </a:solidFill>
              </a:rPr>
              <a:t>leisure</a:t>
            </a:r>
            <a:r>
              <a:rPr lang="en-GB" sz="1400" dirty="0" smtClean="0">
                <a:solidFill>
                  <a:srgbClr val="4F2D7F"/>
                </a:solidFill>
              </a:rPr>
              <a:t> or play</a:t>
            </a:r>
            <a:endParaRPr lang="en-ZA" sz="1400" dirty="0">
              <a:solidFill>
                <a:srgbClr val="4F2D7F"/>
              </a:solidFill>
            </a:endParaRPr>
          </a:p>
        </p:txBody>
      </p:sp>
    </p:spTree>
    <p:extLst>
      <p:ext uri="{BB962C8B-B14F-4D97-AF65-F5344CB8AC3E}">
        <p14:creationId xmlns:p14="http://schemas.microsoft.com/office/powerpoint/2010/main" val="24527764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t" anchorCtr="0" compatLnSpc="1">
            <a:prstTxWarp prst="textNoShape">
              <a:avLst/>
            </a:prstTxWarp>
            <a:normAutofit fontScale="90000"/>
          </a:bodyPr>
          <a:lstStyle/>
          <a:p>
            <a:r>
              <a:rPr lang="en-ZA" dirty="0"/>
              <a:t>Definition of </a:t>
            </a:r>
            <a:r>
              <a:rPr lang="en-ZA" dirty="0" smtClean="0"/>
              <a:t>Marine…… includes inland waterways</a:t>
            </a:r>
            <a:endParaRPr lang="en-ZA" dirty="0"/>
          </a:p>
        </p:txBody>
      </p:sp>
      <p:sp>
        <p:nvSpPr>
          <p:cNvPr id="7" name="Rectangle 6"/>
          <p:cNvSpPr/>
          <p:nvPr/>
        </p:nvSpPr>
        <p:spPr>
          <a:xfrm>
            <a:off x="1744179" y="1823338"/>
            <a:ext cx="5307170" cy="562833"/>
          </a:xfrm>
          <a:prstGeom prst="rect">
            <a:avLst/>
          </a:prstGeom>
          <a:ln/>
        </p:spPr>
        <p:style>
          <a:lnRef idx="0">
            <a:schemeClr val="accent5"/>
          </a:lnRef>
          <a:fillRef idx="3">
            <a:schemeClr val="accent5"/>
          </a:fillRef>
          <a:effectRef idx="3">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r>
              <a:rPr lang="en-GB" sz="2400" kern="0" dirty="0">
                <a:solidFill>
                  <a:srgbClr val="7030A0"/>
                </a:solidFill>
                <a:ea typeface="Times New Roman"/>
                <a:cs typeface="Arial"/>
              </a:rPr>
              <a:t>Marine Tourism</a:t>
            </a:r>
            <a:endParaRPr lang="en-ZA" sz="2400" kern="0" dirty="0">
              <a:solidFill>
                <a:srgbClr val="7030A0"/>
              </a:solidFill>
              <a:ea typeface="Times New Roman"/>
              <a:cs typeface="Arial"/>
            </a:endParaRPr>
          </a:p>
        </p:txBody>
      </p:sp>
      <p:sp>
        <p:nvSpPr>
          <p:cNvPr id="8" name="Rectangle 7"/>
          <p:cNvSpPr/>
          <p:nvPr/>
        </p:nvSpPr>
        <p:spPr>
          <a:xfrm>
            <a:off x="749743" y="2730124"/>
            <a:ext cx="3750249" cy="583678"/>
          </a:xfrm>
          <a:prstGeom prst="rect">
            <a:avLst/>
          </a:prstGeom>
          <a:ln/>
        </p:spPr>
        <p:style>
          <a:lnRef idx="0">
            <a:schemeClr val="accent5"/>
          </a:lnRef>
          <a:fillRef idx="3">
            <a:schemeClr val="accent5"/>
          </a:fillRef>
          <a:effectRef idx="3">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r>
              <a:rPr lang="en-GB" sz="2000" kern="0" dirty="0">
                <a:solidFill>
                  <a:srgbClr val="7030A0"/>
                </a:solidFill>
                <a:ea typeface="Times New Roman"/>
                <a:cs typeface="Arial"/>
              </a:rPr>
              <a:t>Coastal tourism</a:t>
            </a:r>
            <a:endParaRPr lang="en-ZA" sz="2000" kern="0" dirty="0">
              <a:solidFill>
                <a:srgbClr val="7030A0"/>
              </a:solidFill>
              <a:ea typeface="Times New Roman"/>
              <a:cs typeface="Arial"/>
            </a:endParaRPr>
          </a:p>
        </p:txBody>
      </p:sp>
      <p:sp>
        <p:nvSpPr>
          <p:cNvPr id="9" name="Rectangle 8"/>
          <p:cNvSpPr/>
          <p:nvPr/>
        </p:nvSpPr>
        <p:spPr>
          <a:xfrm>
            <a:off x="4880751" y="2730124"/>
            <a:ext cx="3795706" cy="583678"/>
          </a:xfrm>
          <a:prstGeom prst="rect">
            <a:avLst/>
          </a:prstGeom>
          <a:ln/>
        </p:spPr>
        <p:style>
          <a:lnRef idx="0">
            <a:schemeClr val="accent5"/>
          </a:lnRef>
          <a:fillRef idx="3">
            <a:schemeClr val="accent5"/>
          </a:fillRef>
          <a:effectRef idx="3">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r>
              <a:rPr lang="en-GB" sz="2000" kern="0" dirty="0">
                <a:solidFill>
                  <a:srgbClr val="7030A0"/>
                </a:solidFill>
                <a:ea typeface="Times New Roman"/>
                <a:cs typeface="Arial"/>
              </a:rPr>
              <a:t>Ocean-based tourism</a:t>
            </a:r>
            <a:endParaRPr lang="en-ZA" sz="2000" kern="0" dirty="0">
              <a:solidFill>
                <a:srgbClr val="7030A0"/>
              </a:solidFill>
              <a:ea typeface="Times New Roman"/>
              <a:cs typeface="Arial"/>
            </a:endParaRPr>
          </a:p>
        </p:txBody>
      </p:sp>
      <p:cxnSp>
        <p:nvCxnSpPr>
          <p:cNvPr id="10" name="Straight Arrow Connector 9"/>
          <p:cNvCxnSpPr/>
          <p:nvPr/>
        </p:nvCxnSpPr>
        <p:spPr>
          <a:xfrm flipV="1">
            <a:off x="2516957" y="2406658"/>
            <a:ext cx="1215990" cy="302262"/>
          </a:xfrm>
          <a:prstGeom prst="straightConnector1">
            <a:avLst/>
          </a:prstGeom>
          <a:noFill/>
          <a:ln w="25400" cap="flat" cmpd="sng" algn="ctr">
            <a:solidFill>
              <a:schemeClr val="accent5">
                <a:lumMod val="75000"/>
              </a:schemeClr>
            </a:solidFill>
            <a:prstDash val="solid"/>
            <a:tailEnd type="arrow"/>
          </a:ln>
          <a:effectLst/>
        </p:spPr>
      </p:cxnSp>
      <p:cxnSp>
        <p:nvCxnSpPr>
          <p:cNvPr id="11" name="Straight Arrow Connector 10"/>
          <p:cNvCxnSpPr/>
          <p:nvPr/>
        </p:nvCxnSpPr>
        <p:spPr>
          <a:xfrm flipH="1" flipV="1">
            <a:off x="5414877" y="2406658"/>
            <a:ext cx="1056888" cy="291839"/>
          </a:xfrm>
          <a:prstGeom prst="straightConnector1">
            <a:avLst/>
          </a:prstGeom>
          <a:noFill/>
          <a:ln w="25400" cap="flat" cmpd="sng" algn="ctr">
            <a:solidFill>
              <a:schemeClr val="accent5">
                <a:lumMod val="75000"/>
              </a:schemeClr>
            </a:solidFill>
            <a:prstDash val="solid"/>
            <a:tailEnd type="arrow"/>
          </a:ln>
          <a:effectLst/>
        </p:spPr>
      </p:cxnSp>
      <p:sp>
        <p:nvSpPr>
          <p:cNvPr id="12" name="Rectangle 11"/>
          <p:cNvSpPr/>
          <p:nvPr/>
        </p:nvSpPr>
        <p:spPr>
          <a:xfrm>
            <a:off x="539552" y="3782829"/>
            <a:ext cx="1416817" cy="458604"/>
          </a:xfrm>
          <a:prstGeom prst="rect">
            <a:avLst/>
          </a:prstGeom>
          <a:ln/>
        </p:spPr>
        <p:style>
          <a:lnRef idx="0">
            <a:schemeClr val="accent5"/>
          </a:lnRef>
          <a:fillRef idx="3">
            <a:schemeClr val="accent5"/>
          </a:fillRef>
          <a:effectRef idx="3">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r>
              <a:rPr lang="en-GB" sz="2000" kern="0" dirty="0">
                <a:solidFill>
                  <a:srgbClr val="7030A0"/>
                </a:solidFill>
                <a:ea typeface="Times New Roman"/>
                <a:cs typeface="Arial"/>
              </a:rPr>
              <a:t>Hinterland</a:t>
            </a:r>
            <a:endParaRPr lang="en-ZA" sz="2000" kern="0" dirty="0">
              <a:solidFill>
                <a:srgbClr val="7030A0"/>
              </a:solidFill>
              <a:ea typeface="Times New Roman"/>
              <a:cs typeface="Arial"/>
            </a:endParaRPr>
          </a:p>
        </p:txBody>
      </p:sp>
      <p:sp>
        <p:nvSpPr>
          <p:cNvPr id="13" name="Rectangle 12"/>
          <p:cNvSpPr/>
          <p:nvPr/>
        </p:nvSpPr>
        <p:spPr>
          <a:xfrm>
            <a:off x="2048502" y="3782829"/>
            <a:ext cx="1227354" cy="531564"/>
          </a:xfrm>
          <a:prstGeom prst="rect">
            <a:avLst/>
          </a:prstGeom>
          <a:ln/>
        </p:spPr>
        <p:style>
          <a:lnRef idx="0">
            <a:schemeClr val="accent5"/>
          </a:lnRef>
          <a:fillRef idx="3">
            <a:schemeClr val="accent5"/>
          </a:fillRef>
          <a:effectRef idx="3">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r>
              <a:rPr lang="en-GB" sz="2000" kern="0" dirty="0">
                <a:solidFill>
                  <a:srgbClr val="7030A0"/>
                </a:solidFill>
                <a:ea typeface="Times New Roman"/>
                <a:cs typeface="Arial"/>
              </a:rPr>
              <a:t>Transite zone</a:t>
            </a:r>
            <a:endParaRPr lang="en-ZA" sz="2000" kern="0" dirty="0">
              <a:solidFill>
                <a:srgbClr val="7030A0"/>
              </a:solidFill>
              <a:ea typeface="Times New Roman"/>
              <a:cs typeface="Arial"/>
            </a:endParaRPr>
          </a:p>
        </p:txBody>
      </p:sp>
      <p:sp>
        <p:nvSpPr>
          <p:cNvPr id="14" name="Rectangle 13"/>
          <p:cNvSpPr/>
          <p:nvPr/>
        </p:nvSpPr>
        <p:spPr>
          <a:xfrm>
            <a:off x="3347864" y="3782829"/>
            <a:ext cx="1647837" cy="531564"/>
          </a:xfrm>
          <a:prstGeom prst="rect">
            <a:avLst/>
          </a:prstGeom>
          <a:ln/>
        </p:spPr>
        <p:style>
          <a:lnRef idx="0">
            <a:schemeClr val="accent5"/>
          </a:lnRef>
          <a:fillRef idx="3">
            <a:schemeClr val="accent5"/>
          </a:fillRef>
          <a:effectRef idx="3">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fontAlgn="auto">
              <a:spcBef>
                <a:spcPts val="0"/>
              </a:spcBef>
              <a:spcAft>
                <a:spcPts val="0"/>
              </a:spcAft>
              <a:defRPr/>
            </a:pPr>
            <a:r>
              <a:rPr lang="en-GB" sz="2000" kern="0" dirty="0">
                <a:solidFill>
                  <a:srgbClr val="7030A0"/>
                </a:solidFill>
                <a:ea typeface="Times New Roman"/>
                <a:cs typeface="Arial"/>
              </a:rPr>
              <a:t>Recreational zone</a:t>
            </a:r>
            <a:endParaRPr lang="en-ZA" sz="2000" kern="0" dirty="0">
              <a:solidFill>
                <a:srgbClr val="7030A0"/>
              </a:solidFill>
              <a:ea typeface="Times New Roman"/>
              <a:cs typeface="Arial"/>
            </a:endParaRPr>
          </a:p>
        </p:txBody>
      </p:sp>
      <p:cxnSp>
        <p:nvCxnSpPr>
          <p:cNvPr id="15" name="Straight Connector 14"/>
          <p:cNvCxnSpPr/>
          <p:nvPr/>
        </p:nvCxnSpPr>
        <p:spPr>
          <a:xfrm flipV="1">
            <a:off x="1119137" y="3574372"/>
            <a:ext cx="0" cy="208456"/>
          </a:xfrm>
          <a:prstGeom prst="line">
            <a:avLst/>
          </a:prstGeom>
          <a:noFill/>
          <a:ln w="25400" cap="flat" cmpd="sng" algn="ctr">
            <a:solidFill>
              <a:schemeClr val="accent5">
                <a:lumMod val="75000"/>
              </a:schemeClr>
            </a:solidFill>
            <a:prstDash val="solid"/>
          </a:ln>
          <a:effectLst/>
        </p:spPr>
      </p:cxnSp>
      <p:cxnSp>
        <p:nvCxnSpPr>
          <p:cNvPr id="16" name="Straight Connector 15"/>
          <p:cNvCxnSpPr/>
          <p:nvPr/>
        </p:nvCxnSpPr>
        <p:spPr>
          <a:xfrm flipV="1">
            <a:off x="4139952" y="3574372"/>
            <a:ext cx="0" cy="208456"/>
          </a:xfrm>
          <a:prstGeom prst="line">
            <a:avLst/>
          </a:prstGeom>
          <a:noFill/>
          <a:ln w="25400" cap="flat" cmpd="sng" algn="ctr">
            <a:solidFill>
              <a:schemeClr val="accent5">
                <a:lumMod val="75000"/>
              </a:schemeClr>
            </a:solidFill>
            <a:prstDash val="solid"/>
          </a:ln>
          <a:effectLst/>
        </p:spPr>
      </p:cxnSp>
      <p:cxnSp>
        <p:nvCxnSpPr>
          <p:cNvPr id="17" name="Straight Connector 16"/>
          <p:cNvCxnSpPr/>
          <p:nvPr/>
        </p:nvCxnSpPr>
        <p:spPr>
          <a:xfrm>
            <a:off x="1119137" y="3574372"/>
            <a:ext cx="3020815" cy="0"/>
          </a:xfrm>
          <a:prstGeom prst="line">
            <a:avLst/>
          </a:prstGeom>
          <a:noFill/>
          <a:ln w="25400" cap="flat" cmpd="sng" algn="ctr">
            <a:solidFill>
              <a:schemeClr val="accent5">
                <a:lumMod val="75000"/>
              </a:schemeClr>
            </a:solidFill>
            <a:prstDash val="solid"/>
          </a:ln>
          <a:effectLst/>
        </p:spPr>
      </p:cxnSp>
      <p:cxnSp>
        <p:nvCxnSpPr>
          <p:cNvPr id="18" name="Straight Arrow Connector 17"/>
          <p:cNvCxnSpPr/>
          <p:nvPr/>
        </p:nvCxnSpPr>
        <p:spPr>
          <a:xfrm flipV="1">
            <a:off x="2627784" y="3313802"/>
            <a:ext cx="0" cy="469027"/>
          </a:xfrm>
          <a:prstGeom prst="straightConnector1">
            <a:avLst/>
          </a:prstGeom>
          <a:noFill/>
          <a:ln w="25400" cap="flat" cmpd="sng" algn="ctr">
            <a:solidFill>
              <a:schemeClr val="accent5">
                <a:lumMod val="75000"/>
              </a:schemeClr>
            </a:solidFill>
            <a:prstDash val="solid"/>
            <a:tailEnd type="arrow"/>
          </a:ln>
          <a:effectLst/>
        </p:spPr>
      </p:cxnSp>
      <p:grpSp>
        <p:nvGrpSpPr>
          <p:cNvPr id="19" name="Group 18"/>
          <p:cNvGrpSpPr/>
          <p:nvPr/>
        </p:nvGrpSpPr>
        <p:grpSpPr>
          <a:xfrm>
            <a:off x="251520" y="4819533"/>
            <a:ext cx="8640959" cy="1656184"/>
            <a:chOff x="-89244" y="0"/>
            <a:chExt cx="5354664" cy="1127760"/>
          </a:xfrm>
        </p:grpSpPr>
        <p:sp>
          <p:nvSpPr>
            <p:cNvPr id="20" name="Rectangle 19"/>
            <p:cNvSpPr/>
            <p:nvPr/>
          </p:nvSpPr>
          <p:spPr>
            <a:xfrm>
              <a:off x="883920" y="0"/>
              <a:ext cx="3558540" cy="4114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2400" dirty="0">
                  <a:solidFill>
                    <a:srgbClr val="7030A0"/>
                  </a:solidFill>
                  <a:ea typeface="Times New Roman"/>
                  <a:cs typeface="Arial"/>
                </a:rPr>
                <a:t>Inland or Fresh Water Tourism</a:t>
              </a:r>
              <a:endParaRPr lang="en-ZA" sz="2400" dirty="0">
                <a:solidFill>
                  <a:srgbClr val="7030A0"/>
                </a:solidFill>
                <a:ea typeface="Times New Roman"/>
                <a:cs typeface="Arial"/>
              </a:endParaRPr>
            </a:p>
          </p:txBody>
        </p:sp>
        <p:sp>
          <p:nvSpPr>
            <p:cNvPr id="21" name="Rectangle 20"/>
            <p:cNvSpPr/>
            <p:nvPr/>
          </p:nvSpPr>
          <p:spPr>
            <a:xfrm>
              <a:off x="990600" y="792480"/>
              <a:ext cx="571500" cy="3352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800" dirty="0">
                  <a:solidFill>
                    <a:srgbClr val="7030A0"/>
                  </a:solidFill>
                  <a:ea typeface="Times New Roman"/>
                  <a:cs typeface="Arial"/>
                </a:rPr>
                <a:t>Lakes</a:t>
              </a:r>
              <a:endParaRPr lang="en-ZA" sz="1800" dirty="0">
                <a:solidFill>
                  <a:srgbClr val="7030A0"/>
                </a:solidFill>
                <a:ea typeface="Times New Roman"/>
                <a:cs typeface="Arial"/>
              </a:endParaRPr>
            </a:p>
          </p:txBody>
        </p:sp>
        <p:sp>
          <p:nvSpPr>
            <p:cNvPr id="22" name="Rectangle 21"/>
            <p:cNvSpPr/>
            <p:nvPr/>
          </p:nvSpPr>
          <p:spPr>
            <a:xfrm>
              <a:off x="2392680" y="777240"/>
              <a:ext cx="571500" cy="3352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800" dirty="0">
                  <a:solidFill>
                    <a:srgbClr val="7030A0"/>
                  </a:solidFill>
                  <a:ea typeface="Times New Roman"/>
                  <a:cs typeface="Arial"/>
                </a:rPr>
                <a:t>Canals</a:t>
              </a:r>
              <a:endParaRPr lang="en-ZA" sz="1800" dirty="0">
                <a:solidFill>
                  <a:srgbClr val="7030A0"/>
                </a:solidFill>
                <a:ea typeface="Times New Roman"/>
                <a:cs typeface="Arial"/>
              </a:endParaRPr>
            </a:p>
          </p:txBody>
        </p:sp>
        <p:sp>
          <p:nvSpPr>
            <p:cNvPr id="23" name="Rectangle 22"/>
            <p:cNvSpPr/>
            <p:nvPr/>
          </p:nvSpPr>
          <p:spPr>
            <a:xfrm>
              <a:off x="3185160" y="777240"/>
              <a:ext cx="655320" cy="3352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800" dirty="0">
                  <a:solidFill>
                    <a:srgbClr val="7030A0"/>
                  </a:solidFill>
                  <a:ea typeface="Times New Roman"/>
                  <a:cs typeface="Arial"/>
                </a:rPr>
                <a:t>Creeks</a:t>
              </a:r>
              <a:endParaRPr lang="en-ZA" sz="1800" dirty="0">
                <a:solidFill>
                  <a:srgbClr val="7030A0"/>
                </a:solidFill>
                <a:ea typeface="Times New Roman"/>
                <a:cs typeface="Arial"/>
              </a:endParaRPr>
            </a:p>
          </p:txBody>
        </p:sp>
        <p:sp>
          <p:nvSpPr>
            <p:cNvPr id="24" name="Rectangle 23"/>
            <p:cNvSpPr/>
            <p:nvPr/>
          </p:nvSpPr>
          <p:spPr>
            <a:xfrm>
              <a:off x="3954780" y="777240"/>
              <a:ext cx="670560" cy="3352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800" dirty="0">
                  <a:solidFill>
                    <a:srgbClr val="7030A0"/>
                  </a:solidFill>
                  <a:ea typeface="Times New Roman"/>
                  <a:cs typeface="Arial"/>
                </a:rPr>
                <a:t>Streams</a:t>
              </a:r>
              <a:endParaRPr lang="en-ZA" sz="1800" dirty="0">
                <a:solidFill>
                  <a:srgbClr val="7030A0"/>
                </a:solidFill>
                <a:ea typeface="Times New Roman"/>
                <a:cs typeface="Arial"/>
              </a:endParaRPr>
            </a:p>
          </p:txBody>
        </p:sp>
        <p:sp>
          <p:nvSpPr>
            <p:cNvPr id="25" name="Rectangle 24"/>
            <p:cNvSpPr/>
            <p:nvPr/>
          </p:nvSpPr>
          <p:spPr>
            <a:xfrm>
              <a:off x="4693920" y="769620"/>
              <a:ext cx="571500" cy="3352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800" dirty="0">
                  <a:solidFill>
                    <a:srgbClr val="7030A0"/>
                  </a:solidFill>
                  <a:ea typeface="Times New Roman"/>
                  <a:cs typeface="Arial"/>
                </a:rPr>
                <a:t>Rivers</a:t>
              </a:r>
              <a:endParaRPr lang="en-ZA" sz="1800" dirty="0">
                <a:solidFill>
                  <a:srgbClr val="7030A0"/>
                </a:solidFill>
                <a:ea typeface="Times New Roman"/>
                <a:cs typeface="Arial"/>
              </a:endParaRPr>
            </a:p>
          </p:txBody>
        </p:sp>
        <p:sp>
          <p:nvSpPr>
            <p:cNvPr id="26" name="Rectangle 25"/>
            <p:cNvSpPr/>
            <p:nvPr/>
          </p:nvSpPr>
          <p:spPr>
            <a:xfrm>
              <a:off x="1668780" y="792480"/>
              <a:ext cx="571500" cy="3352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800" dirty="0">
                  <a:solidFill>
                    <a:srgbClr val="7030A0"/>
                  </a:solidFill>
                  <a:ea typeface="Times New Roman"/>
                  <a:cs typeface="Arial"/>
                </a:rPr>
                <a:t>Dams</a:t>
              </a:r>
              <a:endParaRPr lang="en-ZA" sz="1800" dirty="0">
                <a:solidFill>
                  <a:srgbClr val="7030A0"/>
                </a:solidFill>
                <a:ea typeface="Times New Roman"/>
                <a:cs typeface="Arial"/>
              </a:endParaRPr>
            </a:p>
          </p:txBody>
        </p:sp>
        <p:sp>
          <p:nvSpPr>
            <p:cNvPr id="27" name="Rectangle 26"/>
            <p:cNvSpPr/>
            <p:nvPr/>
          </p:nvSpPr>
          <p:spPr>
            <a:xfrm>
              <a:off x="-89244" y="792480"/>
              <a:ext cx="904584" cy="335280"/>
            </a:xfrm>
            <a:prstGeom prst="rect">
              <a:avLst/>
            </a:prstGeom>
            <a:ln/>
          </p:spPr>
          <p:style>
            <a:lnRef idx="0">
              <a:schemeClr val="accent6"/>
            </a:lnRef>
            <a:fillRef idx="3">
              <a:schemeClr val="accent6"/>
            </a:fillRef>
            <a:effectRef idx="3">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800" dirty="0">
                  <a:solidFill>
                    <a:srgbClr val="7030A0"/>
                  </a:solidFill>
                  <a:ea typeface="Times New Roman"/>
                  <a:cs typeface="Arial"/>
                </a:rPr>
                <a:t>Waterways</a:t>
              </a:r>
              <a:endParaRPr lang="en-ZA" sz="1800" dirty="0">
                <a:solidFill>
                  <a:srgbClr val="7030A0"/>
                </a:solidFill>
                <a:ea typeface="Times New Roman"/>
                <a:cs typeface="Arial"/>
              </a:endParaRPr>
            </a:p>
          </p:txBody>
        </p:sp>
        <p:cxnSp>
          <p:nvCxnSpPr>
            <p:cNvPr id="28" name="Straight Connector 27"/>
            <p:cNvCxnSpPr/>
            <p:nvPr/>
          </p:nvCxnSpPr>
          <p:spPr>
            <a:xfrm>
              <a:off x="403860" y="579120"/>
              <a:ext cx="4541520" cy="0"/>
            </a:xfrm>
            <a:prstGeom prst="line">
              <a:avLst/>
            </a:prstGeom>
            <a:ln/>
          </p:spPr>
          <p:style>
            <a:lnRef idx="2">
              <a:schemeClr val="accent6"/>
            </a:lnRef>
            <a:fillRef idx="1">
              <a:schemeClr val="lt1"/>
            </a:fillRef>
            <a:effectRef idx="0">
              <a:schemeClr val="accent6"/>
            </a:effectRef>
            <a:fontRef idx="minor">
              <a:schemeClr val="dk1"/>
            </a:fontRef>
          </p:style>
        </p:cxnSp>
        <p:cxnSp>
          <p:nvCxnSpPr>
            <p:cNvPr id="29" name="Straight Arrow Connector 28"/>
            <p:cNvCxnSpPr/>
            <p:nvPr/>
          </p:nvCxnSpPr>
          <p:spPr>
            <a:xfrm flipV="1">
              <a:off x="2667000" y="426720"/>
              <a:ext cx="0" cy="342900"/>
            </a:xfrm>
            <a:prstGeom prst="straightConnector1">
              <a:avLst/>
            </a:prstGeom>
            <a:ln>
              <a:tailEnd type="arrow"/>
            </a:ln>
          </p:spPr>
          <p:style>
            <a:lnRef idx="2">
              <a:schemeClr val="accent6"/>
            </a:lnRef>
            <a:fillRef idx="1">
              <a:schemeClr val="lt1"/>
            </a:fillRef>
            <a:effectRef idx="0">
              <a:schemeClr val="accent6"/>
            </a:effectRef>
            <a:fontRef idx="minor">
              <a:schemeClr val="dk1"/>
            </a:fontRef>
          </p:style>
        </p:cxnSp>
        <p:cxnSp>
          <p:nvCxnSpPr>
            <p:cNvPr id="30" name="Straight Connector 29"/>
            <p:cNvCxnSpPr/>
            <p:nvPr/>
          </p:nvCxnSpPr>
          <p:spPr>
            <a:xfrm flipV="1">
              <a:off x="403860" y="579120"/>
              <a:ext cx="0" cy="213360"/>
            </a:xfrm>
            <a:prstGeom prst="line">
              <a:avLst/>
            </a:prstGeom>
            <a:ln/>
          </p:spPr>
          <p:style>
            <a:lnRef idx="2">
              <a:schemeClr val="accent6"/>
            </a:lnRef>
            <a:fillRef idx="1">
              <a:schemeClr val="lt1"/>
            </a:fillRef>
            <a:effectRef idx="0">
              <a:schemeClr val="accent6"/>
            </a:effectRef>
            <a:fontRef idx="minor">
              <a:schemeClr val="dk1"/>
            </a:fontRef>
          </p:style>
        </p:cxnSp>
        <p:cxnSp>
          <p:nvCxnSpPr>
            <p:cNvPr id="31" name="Straight Connector 30"/>
            <p:cNvCxnSpPr/>
            <p:nvPr/>
          </p:nvCxnSpPr>
          <p:spPr>
            <a:xfrm flipV="1">
              <a:off x="4930140" y="579120"/>
              <a:ext cx="0" cy="213360"/>
            </a:xfrm>
            <a:prstGeom prst="line">
              <a:avLst/>
            </a:prstGeom>
            <a:ln/>
          </p:spPr>
          <p:style>
            <a:lnRef idx="2">
              <a:schemeClr val="accent6"/>
            </a:lnRef>
            <a:fillRef idx="1">
              <a:schemeClr val="lt1"/>
            </a:fillRef>
            <a:effectRef idx="0">
              <a:schemeClr val="accent6"/>
            </a:effectRef>
            <a:fontRef idx="minor">
              <a:schemeClr val="dk1"/>
            </a:fontRef>
          </p:style>
        </p:cxnSp>
        <p:cxnSp>
          <p:nvCxnSpPr>
            <p:cNvPr id="32" name="Straight Connector 31"/>
            <p:cNvCxnSpPr/>
            <p:nvPr/>
          </p:nvCxnSpPr>
          <p:spPr>
            <a:xfrm flipV="1">
              <a:off x="4290060" y="579120"/>
              <a:ext cx="0" cy="213360"/>
            </a:xfrm>
            <a:prstGeom prst="line">
              <a:avLst/>
            </a:prstGeom>
            <a:ln/>
          </p:spPr>
          <p:style>
            <a:lnRef idx="2">
              <a:schemeClr val="accent6"/>
            </a:lnRef>
            <a:fillRef idx="1">
              <a:schemeClr val="lt1"/>
            </a:fillRef>
            <a:effectRef idx="0">
              <a:schemeClr val="accent6"/>
            </a:effectRef>
            <a:fontRef idx="minor">
              <a:schemeClr val="dk1"/>
            </a:fontRef>
          </p:style>
        </p:cxnSp>
        <p:cxnSp>
          <p:nvCxnSpPr>
            <p:cNvPr id="33" name="Straight Connector 32"/>
            <p:cNvCxnSpPr/>
            <p:nvPr/>
          </p:nvCxnSpPr>
          <p:spPr>
            <a:xfrm flipV="1">
              <a:off x="3505200" y="579120"/>
              <a:ext cx="0" cy="213360"/>
            </a:xfrm>
            <a:prstGeom prst="line">
              <a:avLst/>
            </a:prstGeom>
            <a:ln/>
          </p:spPr>
          <p:style>
            <a:lnRef idx="2">
              <a:schemeClr val="accent6"/>
            </a:lnRef>
            <a:fillRef idx="1">
              <a:schemeClr val="lt1"/>
            </a:fillRef>
            <a:effectRef idx="0">
              <a:schemeClr val="accent6"/>
            </a:effectRef>
            <a:fontRef idx="minor">
              <a:schemeClr val="dk1"/>
            </a:fontRef>
          </p:style>
        </p:cxnSp>
        <p:cxnSp>
          <p:nvCxnSpPr>
            <p:cNvPr id="34" name="Straight Connector 33"/>
            <p:cNvCxnSpPr/>
            <p:nvPr/>
          </p:nvCxnSpPr>
          <p:spPr>
            <a:xfrm flipV="1">
              <a:off x="1943100" y="579120"/>
              <a:ext cx="0" cy="213360"/>
            </a:xfrm>
            <a:prstGeom prst="line">
              <a:avLst/>
            </a:prstGeom>
            <a:ln/>
          </p:spPr>
          <p:style>
            <a:lnRef idx="2">
              <a:schemeClr val="accent6"/>
            </a:lnRef>
            <a:fillRef idx="1">
              <a:schemeClr val="lt1"/>
            </a:fillRef>
            <a:effectRef idx="0">
              <a:schemeClr val="accent6"/>
            </a:effectRef>
            <a:fontRef idx="minor">
              <a:schemeClr val="dk1"/>
            </a:fontRef>
          </p:style>
        </p:cxnSp>
        <p:cxnSp>
          <p:nvCxnSpPr>
            <p:cNvPr id="35" name="Straight Connector 34"/>
            <p:cNvCxnSpPr/>
            <p:nvPr/>
          </p:nvCxnSpPr>
          <p:spPr>
            <a:xfrm flipV="1">
              <a:off x="1287780" y="579120"/>
              <a:ext cx="0" cy="213360"/>
            </a:xfrm>
            <a:prstGeom prst="line">
              <a:avLst/>
            </a:prstGeom>
            <a:ln/>
          </p:spPr>
          <p:style>
            <a:lnRef idx="2">
              <a:schemeClr val="accent6"/>
            </a:lnRef>
            <a:fillRef idx="1">
              <a:schemeClr val="lt1"/>
            </a:fillRef>
            <a:effectRef idx="0">
              <a:schemeClr val="accent6"/>
            </a:effectRef>
            <a:fontRef idx="minor">
              <a:schemeClr val="dk1"/>
            </a:fontRef>
          </p:style>
        </p:cxnSp>
      </p:grpSp>
    </p:spTree>
    <p:extLst>
      <p:ext uri="{BB962C8B-B14F-4D97-AF65-F5344CB8AC3E}">
        <p14:creationId xmlns:p14="http://schemas.microsoft.com/office/powerpoint/2010/main" val="38722415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dirty="0"/>
          </a:p>
        </p:txBody>
      </p:sp>
      <p:sp>
        <p:nvSpPr>
          <p:cNvPr id="3" name="Content Placeholder 2"/>
          <p:cNvSpPr>
            <a:spLocks noGrp="1"/>
          </p:cNvSpPr>
          <p:nvPr>
            <p:ph idx="1"/>
          </p:nvPr>
        </p:nvSpPr>
        <p:spPr/>
        <p:txBody>
          <a:bodyPr/>
          <a:lstStyle/>
          <a:p>
            <a:endParaRPr lang="en-ZA"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27384"/>
            <a:ext cx="9180513" cy="6885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ular Callout 6"/>
          <p:cNvSpPr/>
          <p:nvPr/>
        </p:nvSpPr>
        <p:spPr>
          <a:xfrm>
            <a:off x="8265013" y="3101790"/>
            <a:ext cx="827584" cy="373732"/>
          </a:xfrm>
          <a:prstGeom prst="wedgeRectCallout">
            <a:avLst>
              <a:gd name="adj1" fmla="val -81376"/>
              <a:gd name="adj2" fmla="val 8874"/>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smtClean="0">
                <a:solidFill>
                  <a:srgbClr val="7030A0"/>
                </a:solidFill>
              </a:rPr>
              <a:t>Elephant Coast</a:t>
            </a:r>
            <a:endParaRPr lang="en-ZA" sz="1200" dirty="0">
              <a:solidFill>
                <a:srgbClr val="7030A0"/>
              </a:solidFill>
            </a:endParaRPr>
          </a:p>
        </p:txBody>
      </p:sp>
      <p:sp>
        <p:nvSpPr>
          <p:cNvPr id="10" name="Rectangular Callout 9"/>
          <p:cNvSpPr/>
          <p:nvPr/>
        </p:nvSpPr>
        <p:spPr>
          <a:xfrm>
            <a:off x="7956377" y="3933056"/>
            <a:ext cx="1136220" cy="373732"/>
          </a:xfrm>
          <a:prstGeom prst="wedgeRectCallout">
            <a:avLst>
              <a:gd name="adj1" fmla="val -99015"/>
              <a:gd name="adj2" fmla="val -14587"/>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Dolphin Coast &amp; Zululand</a:t>
            </a:r>
          </a:p>
        </p:txBody>
      </p:sp>
      <p:sp>
        <p:nvSpPr>
          <p:cNvPr id="11" name="Rectangular Callout 10"/>
          <p:cNvSpPr/>
          <p:nvPr/>
        </p:nvSpPr>
        <p:spPr>
          <a:xfrm>
            <a:off x="7955644" y="4656784"/>
            <a:ext cx="1136220" cy="373732"/>
          </a:xfrm>
          <a:prstGeom prst="wedgeRectCallout">
            <a:avLst>
              <a:gd name="adj1" fmla="val -134293"/>
              <a:gd name="adj2" fmla="val -41400"/>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Pondoland &amp; South Coast</a:t>
            </a:r>
          </a:p>
        </p:txBody>
      </p:sp>
      <p:sp>
        <p:nvSpPr>
          <p:cNvPr id="12" name="Rectangular Callout 11"/>
          <p:cNvSpPr/>
          <p:nvPr/>
        </p:nvSpPr>
        <p:spPr>
          <a:xfrm>
            <a:off x="7020272" y="5239857"/>
            <a:ext cx="827584" cy="373732"/>
          </a:xfrm>
          <a:prstGeom prst="wedgeRectCallout">
            <a:avLst>
              <a:gd name="adj1" fmla="val -110133"/>
              <a:gd name="adj2" fmla="val -74916"/>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Wild Coast</a:t>
            </a:r>
          </a:p>
        </p:txBody>
      </p:sp>
      <p:sp>
        <p:nvSpPr>
          <p:cNvPr id="13" name="Rectangular Callout 12"/>
          <p:cNvSpPr/>
          <p:nvPr/>
        </p:nvSpPr>
        <p:spPr>
          <a:xfrm>
            <a:off x="6012160" y="6151612"/>
            <a:ext cx="827584" cy="373732"/>
          </a:xfrm>
          <a:prstGeom prst="wedgeRectCallout">
            <a:avLst>
              <a:gd name="adj1" fmla="val -117701"/>
              <a:gd name="adj2" fmla="val -95025"/>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Sunshine Coast</a:t>
            </a:r>
          </a:p>
        </p:txBody>
      </p:sp>
      <p:sp>
        <p:nvSpPr>
          <p:cNvPr id="14" name="Rectangular Callout 13"/>
          <p:cNvSpPr/>
          <p:nvPr/>
        </p:nvSpPr>
        <p:spPr>
          <a:xfrm>
            <a:off x="4860032" y="6453336"/>
            <a:ext cx="827584" cy="373732"/>
          </a:xfrm>
          <a:prstGeom prst="wedgeRectCallout">
            <a:avLst>
              <a:gd name="adj1" fmla="val -66240"/>
              <a:gd name="adj2" fmla="val -125189"/>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Garden Route</a:t>
            </a:r>
          </a:p>
        </p:txBody>
      </p:sp>
      <p:sp>
        <p:nvSpPr>
          <p:cNvPr id="15" name="Rectangular Callout 14"/>
          <p:cNvSpPr/>
          <p:nvPr/>
        </p:nvSpPr>
        <p:spPr>
          <a:xfrm>
            <a:off x="3398100" y="6453336"/>
            <a:ext cx="1155643" cy="373732"/>
          </a:xfrm>
          <a:prstGeom prst="wedgeRectCallout">
            <a:avLst>
              <a:gd name="adj1" fmla="val -49415"/>
              <a:gd name="adj2" fmla="val -95026"/>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Overberg &amp; Garden Route</a:t>
            </a:r>
          </a:p>
        </p:txBody>
      </p:sp>
      <p:sp>
        <p:nvSpPr>
          <p:cNvPr id="16" name="Rectangular Callout 15"/>
          <p:cNvSpPr/>
          <p:nvPr/>
        </p:nvSpPr>
        <p:spPr>
          <a:xfrm>
            <a:off x="620230" y="6452620"/>
            <a:ext cx="1115616" cy="373732"/>
          </a:xfrm>
          <a:prstGeom prst="wedgeRectCallout">
            <a:avLst>
              <a:gd name="adj1" fmla="val 110698"/>
              <a:gd name="adj2" fmla="val -64860"/>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False Bay &amp; Overberg</a:t>
            </a:r>
          </a:p>
        </p:txBody>
      </p:sp>
      <p:sp>
        <p:nvSpPr>
          <p:cNvPr id="17" name="Rectangular Callout 16"/>
          <p:cNvSpPr/>
          <p:nvPr/>
        </p:nvSpPr>
        <p:spPr>
          <a:xfrm>
            <a:off x="-27334" y="5861006"/>
            <a:ext cx="1295128" cy="290605"/>
          </a:xfrm>
          <a:prstGeom prst="wedgeRectCallout">
            <a:avLst>
              <a:gd name="adj1" fmla="val 116468"/>
              <a:gd name="adj2" fmla="val 49118"/>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The Mother City</a:t>
            </a:r>
          </a:p>
        </p:txBody>
      </p:sp>
      <p:sp>
        <p:nvSpPr>
          <p:cNvPr id="18" name="Rectangular Callout 17"/>
          <p:cNvSpPr/>
          <p:nvPr/>
        </p:nvSpPr>
        <p:spPr>
          <a:xfrm>
            <a:off x="0" y="3964382"/>
            <a:ext cx="1115616" cy="256706"/>
          </a:xfrm>
          <a:prstGeom prst="wedgeRectCallout">
            <a:avLst>
              <a:gd name="adj1" fmla="val 71401"/>
              <a:gd name="adj2" fmla="val -21881"/>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West Coast I</a:t>
            </a:r>
          </a:p>
        </p:txBody>
      </p:sp>
      <p:sp>
        <p:nvSpPr>
          <p:cNvPr id="19" name="Rectangular Callout 18"/>
          <p:cNvSpPr/>
          <p:nvPr/>
        </p:nvSpPr>
        <p:spPr>
          <a:xfrm>
            <a:off x="0" y="5030516"/>
            <a:ext cx="1115616" cy="256706"/>
          </a:xfrm>
          <a:prstGeom prst="wedgeRectCallout">
            <a:avLst>
              <a:gd name="adj1" fmla="val 132032"/>
              <a:gd name="adj2" fmla="val 90348"/>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a:solidFill>
                  <a:srgbClr val="7030A0"/>
                </a:solidFill>
              </a:rPr>
              <a:t>West Coast II</a:t>
            </a:r>
          </a:p>
        </p:txBody>
      </p:sp>
      <p:sp>
        <p:nvSpPr>
          <p:cNvPr id="20" name="Rectangular Callout 19"/>
          <p:cNvSpPr/>
          <p:nvPr/>
        </p:nvSpPr>
        <p:spPr>
          <a:xfrm>
            <a:off x="5508104" y="4678156"/>
            <a:ext cx="720080" cy="176179"/>
          </a:xfrm>
          <a:prstGeom prst="wedgeRectCallout">
            <a:avLst>
              <a:gd name="adj1" fmla="val -117701"/>
              <a:gd name="adj2" fmla="val -95025"/>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smtClean="0">
                <a:solidFill>
                  <a:srgbClr val="7030A0"/>
                </a:solidFill>
              </a:rPr>
              <a:t>Gariep</a:t>
            </a:r>
            <a:endParaRPr lang="en-ZA" sz="1200" dirty="0">
              <a:solidFill>
                <a:srgbClr val="7030A0"/>
              </a:solidFill>
            </a:endParaRPr>
          </a:p>
        </p:txBody>
      </p:sp>
      <p:sp>
        <p:nvSpPr>
          <p:cNvPr id="21" name="Rectangular Callout 20"/>
          <p:cNvSpPr/>
          <p:nvPr/>
        </p:nvSpPr>
        <p:spPr>
          <a:xfrm>
            <a:off x="5237045" y="2702286"/>
            <a:ext cx="569868" cy="176179"/>
          </a:xfrm>
          <a:prstGeom prst="wedgeRectCallout">
            <a:avLst>
              <a:gd name="adj1" fmla="val 98626"/>
              <a:gd name="adj2" fmla="val -45257"/>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smtClean="0">
                <a:solidFill>
                  <a:srgbClr val="7030A0"/>
                </a:solidFill>
              </a:rPr>
              <a:t>Vaal</a:t>
            </a:r>
            <a:endParaRPr lang="en-ZA" sz="1200" dirty="0">
              <a:solidFill>
                <a:srgbClr val="7030A0"/>
              </a:solidFill>
            </a:endParaRPr>
          </a:p>
        </p:txBody>
      </p:sp>
      <p:sp>
        <p:nvSpPr>
          <p:cNvPr id="22" name="Rectangular Callout 21"/>
          <p:cNvSpPr/>
          <p:nvPr/>
        </p:nvSpPr>
        <p:spPr>
          <a:xfrm flipH="1">
            <a:off x="1547664" y="3107995"/>
            <a:ext cx="701724" cy="219147"/>
          </a:xfrm>
          <a:prstGeom prst="wedgeRectCallout">
            <a:avLst>
              <a:gd name="adj1" fmla="val -63226"/>
              <a:gd name="adj2" fmla="val 129146"/>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smtClean="0">
                <a:solidFill>
                  <a:srgbClr val="7030A0"/>
                </a:solidFill>
              </a:rPr>
              <a:t>Orange</a:t>
            </a:r>
            <a:endParaRPr lang="en-ZA" sz="1200" dirty="0">
              <a:solidFill>
                <a:srgbClr val="7030A0"/>
              </a:solidFill>
            </a:endParaRPr>
          </a:p>
        </p:txBody>
      </p:sp>
      <p:sp>
        <p:nvSpPr>
          <p:cNvPr id="23" name="Rectangular Callout 22"/>
          <p:cNvSpPr/>
          <p:nvPr/>
        </p:nvSpPr>
        <p:spPr>
          <a:xfrm flipH="1">
            <a:off x="5868144" y="1484784"/>
            <a:ext cx="971600" cy="219147"/>
          </a:xfrm>
          <a:prstGeom prst="wedgeRectCallout">
            <a:avLst>
              <a:gd name="adj1" fmla="val -63226"/>
              <a:gd name="adj2" fmla="val 129146"/>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smtClean="0">
                <a:solidFill>
                  <a:srgbClr val="7030A0"/>
                </a:solidFill>
              </a:rPr>
              <a:t>Dullstroom</a:t>
            </a:r>
            <a:endParaRPr lang="en-ZA" sz="1200" dirty="0">
              <a:solidFill>
                <a:srgbClr val="7030A0"/>
              </a:solidFill>
            </a:endParaRPr>
          </a:p>
        </p:txBody>
      </p:sp>
      <p:sp>
        <p:nvSpPr>
          <p:cNvPr id="24" name="Rectangular Callout 23"/>
          <p:cNvSpPr/>
          <p:nvPr/>
        </p:nvSpPr>
        <p:spPr>
          <a:xfrm>
            <a:off x="5004049" y="3415308"/>
            <a:ext cx="1068760" cy="176179"/>
          </a:xfrm>
          <a:prstGeom prst="wedgeRectCallout">
            <a:avLst>
              <a:gd name="adj1" fmla="val 98626"/>
              <a:gd name="adj2" fmla="val -45257"/>
            </a:avLst>
          </a:prstGeom>
          <a:effectLst>
            <a:outerShdw blurRad="50800" dist="50800" dir="5400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1200" dirty="0" smtClean="0">
                <a:solidFill>
                  <a:srgbClr val="7030A0"/>
                </a:solidFill>
              </a:rPr>
              <a:t>Sterkfontein</a:t>
            </a:r>
            <a:endParaRPr lang="en-ZA" sz="1200" dirty="0">
              <a:solidFill>
                <a:srgbClr val="7030A0"/>
              </a:solidFill>
            </a:endParaRPr>
          </a:p>
        </p:txBody>
      </p:sp>
    </p:spTree>
    <p:extLst>
      <p:ext uri="{BB962C8B-B14F-4D97-AF65-F5344CB8AC3E}">
        <p14:creationId xmlns:p14="http://schemas.microsoft.com/office/powerpoint/2010/main" val="26755629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ZA" sz="2800" dirty="0" smtClean="0"/>
              <a:t>Just over 3000 Km Coastline</a:t>
            </a:r>
            <a:endParaRPr lang="en-ZA" sz="2800" dirty="0"/>
          </a:p>
        </p:txBody>
      </p:sp>
      <p:sp>
        <p:nvSpPr>
          <p:cNvPr id="4" name="Content Placeholder 3"/>
          <p:cNvSpPr>
            <a:spLocks noGrp="1"/>
          </p:cNvSpPr>
          <p:nvPr>
            <p:ph idx="1"/>
          </p:nvPr>
        </p:nvSpPr>
        <p:spPr/>
        <p:txBody>
          <a:bodyPr/>
          <a:lstStyle/>
          <a:p>
            <a:endParaRPr lang="en-ZA" dirty="0"/>
          </a:p>
        </p:txBody>
      </p:sp>
      <p:sp>
        <p:nvSpPr>
          <p:cNvPr id="5" name="Text Placeholder 4"/>
          <p:cNvSpPr>
            <a:spLocks noGrp="1"/>
          </p:cNvSpPr>
          <p:nvPr>
            <p:ph type="body" sz="half" idx="2"/>
          </p:nvPr>
        </p:nvSpPr>
        <p:spPr/>
        <p:txBody>
          <a:bodyPr/>
          <a:lstStyle/>
          <a:p>
            <a:endParaRPr lang="en-ZA"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412776"/>
            <a:ext cx="2952328" cy="2048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888" y="260648"/>
            <a:ext cx="5112568"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889" y="3089920"/>
            <a:ext cx="5112568" cy="213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888" y="5013176"/>
            <a:ext cx="5112568" cy="1368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544" y="3717032"/>
            <a:ext cx="2952328" cy="2326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26739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ZA" dirty="0" smtClean="0"/>
              <a:t>4 UNESCO Marine </a:t>
            </a:r>
            <a:r>
              <a:rPr lang="en-ZA" dirty="0" smtClean="0"/>
              <a:t>World Heritage Sites</a:t>
            </a:r>
            <a:endParaRPr lang="en-ZA" dirty="0"/>
          </a:p>
        </p:txBody>
      </p:sp>
      <p:sp>
        <p:nvSpPr>
          <p:cNvPr id="5" name="Text Placeholder 2"/>
          <p:cNvSpPr txBox="1">
            <a:spLocks/>
          </p:cNvSpPr>
          <p:nvPr/>
        </p:nvSpPr>
        <p:spPr>
          <a:xfrm>
            <a:off x="-36512" y="1844824"/>
            <a:ext cx="3024336" cy="4608512"/>
          </a:xfrm>
          <a:prstGeom prst="rect">
            <a:avLst/>
          </a:prstGeom>
        </p:spPr>
        <p:txBody>
          <a:bodyPr/>
          <a:lst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800">
                <a:solidFill>
                  <a:schemeClr val="tx1"/>
                </a:solidFill>
                <a:latin typeface="+mn-lt"/>
              </a:defRPr>
            </a:lvl3pPr>
            <a:lvl4pPr marL="1600200" indent="-228600" algn="l" rtl="0" eaLnBrk="1" fontAlgn="base" hangingPunct="1">
              <a:spcBef>
                <a:spcPct val="20000"/>
              </a:spcBef>
              <a:spcAft>
                <a:spcPct val="0"/>
              </a:spcAft>
              <a:buChar char="–"/>
              <a:defRPr sz="2800">
                <a:solidFill>
                  <a:schemeClr val="tx1"/>
                </a:solidFill>
                <a:latin typeface="+mn-lt"/>
              </a:defRPr>
            </a:lvl4pPr>
            <a:lvl5pPr marL="2057400" indent="-228600" algn="l" rtl="0" eaLnBrk="1" fontAlgn="base" hangingPunct="1">
              <a:spcBef>
                <a:spcPct val="20000"/>
              </a:spcBef>
              <a:spcAft>
                <a:spcPct val="0"/>
              </a:spcAft>
              <a:buChar char="»"/>
              <a:defRPr sz="2800">
                <a:solidFill>
                  <a:schemeClr val="tx1"/>
                </a:solidFill>
                <a:latin typeface="+mn-lt"/>
              </a:defRPr>
            </a:lvl5pPr>
            <a:lvl6pPr marL="2514600" indent="-228600" algn="l" rtl="0" eaLnBrk="1" fontAlgn="base" hangingPunct="1">
              <a:spcBef>
                <a:spcPct val="20000"/>
              </a:spcBef>
              <a:spcAft>
                <a:spcPct val="0"/>
              </a:spcAft>
              <a:buChar char="»"/>
              <a:defRPr sz="2800">
                <a:solidFill>
                  <a:schemeClr val="tx1"/>
                </a:solidFill>
                <a:latin typeface="+mn-lt"/>
              </a:defRPr>
            </a:lvl6pPr>
            <a:lvl7pPr marL="2971800" indent="-228600" algn="l" rtl="0" eaLnBrk="1" fontAlgn="base" hangingPunct="1">
              <a:spcBef>
                <a:spcPct val="20000"/>
              </a:spcBef>
              <a:spcAft>
                <a:spcPct val="0"/>
              </a:spcAft>
              <a:buChar char="»"/>
              <a:defRPr sz="2800">
                <a:solidFill>
                  <a:schemeClr val="tx1"/>
                </a:solidFill>
                <a:latin typeface="+mn-lt"/>
              </a:defRPr>
            </a:lvl7pPr>
            <a:lvl8pPr marL="3429000" indent="-228600" algn="l" rtl="0" eaLnBrk="1" fontAlgn="base" hangingPunct="1">
              <a:spcBef>
                <a:spcPct val="20000"/>
              </a:spcBef>
              <a:spcAft>
                <a:spcPct val="0"/>
              </a:spcAft>
              <a:buChar char="»"/>
              <a:defRPr sz="2800">
                <a:solidFill>
                  <a:schemeClr val="tx1"/>
                </a:solidFill>
                <a:latin typeface="+mn-lt"/>
              </a:defRPr>
            </a:lvl8pPr>
            <a:lvl9pPr marL="3886200" indent="-228600" algn="l" rtl="0" eaLnBrk="1" fontAlgn="base" hangingPunct="1">
              <a:spcBef>
                <a:spcPct val="20000"/>
              </a:spcBef>
              <a:spcAft>
                <a:spcPct val="0"/>
              </a:spcAft>
              <a:buChar char="»"/>
              <a:defRPr sz="2800">
                <a:solidFill>
                  <a:schemeClr val="tx1"/>
                </a:solidFill>
                <a:latin typeface="+mn-lt"/>
              </a:defRPr>
            </a:lvl9pPr>
          </a:lstStyle>
          <a:p>
            <a:r>
              <a:rPr lang="en-ZA" sz="2400" dirty="0" smtClean="0"/>
              <a:t>SA </a:t>
            </a:r>
            <a:r>
              <a:rPr lang="en-ZA" sz="2400" dirty="0"/>
              <a:t>has eight UNESCO World Heritage Sites, of which </a:t>
            </a:r>
            <a:r>
              <a:rPr lang="en-ZA" sz="2400" dirty="0" smtClean="0"/>
              <a:t>four </a:t>
            </a:r>
            <a:r>
              <a:rPr lang="en-ZA" sz="2400" dirty="0"/>
              <a:t>are marine related. </a:t>
            </a:r>
            <a:endParaRPr lang="en-ZA" sz="2400" dirty="0" smtClean="0"/>
          </a:p>
          <a:p>
            <a:pPr lvl="1"/>
            <a:r>
              <a:rPr lang="en-ZA" sz="2400" dirty="0"/>
              <a:t>iSimangaliso Wetlands </a:t>
            </a:r>
            <a:r>
              <a:rPr lang="en-ZA" sz="2400" dirty="0" smtClean="0"/>
              <a:t>Park</a:t>
            </a:r>
          </a:p>
          <a:p>
            <a:pPr lvl="1"/>
            <a:r>
              <a:rPr lang="en-ZA" sz="2400" dirty="0"/>
              <a:t>Cape Flora Region</a:t>
            </a:r>
          </a:p>
          <a:p>
            <a:pPr lvl="1"/>
            <a:r>
              <a:rPr lang="en-ZA" sz="2400" dirty="0"/>
              <a:t>Robben </a:t>
            </a:r>
            <a:r>
              <a:rPr lang="en-ZA" sz="2400" dirty="0" smtClean="0"/>
              <a:t>Island</a:t>
            </a:r>
          </a:p>
          <a:p>
            <a:pPr lvl="1"/>
            <a:r>
              <a:rPr lang="en-ZA" sz="2400" dirty="0" smtClean="0"/>
              <a:t>Vredefort Dome </a:t>
            </a:r>
            <a:endParaRPr lang="en-ZA" sz="2400" dirty="0"/>
          </a:p>
          <a:p>
            <a:endParaRPr lang="en-ZA" sz="2400" dirty="0" smtClean="0"/>
          </a:p>
          <a:p>
            <a:pPr lvl="1"/>
            <a:endParaRPr lang="en-ZA" sz="2400" dirty="0" smtClean="0"/>
          </a:p>
          <a:p>
            <a:endParaRPr lang="en-ZA" sz="2400" dirty="0"/>
          </a:p>
          <a:p>
            <a:endParaRPr lang="en-ZA" sz="2400" dirty="0" smtClean="0"/>
          </a:p>
          <a:p>
            <a:endParaRPr lang="en-ZA" sz="2400" kern="0" dirty="0" smtClean="0"/>
          </a:p>
          <a:p>
            <a:endParaRPr lang="en-ZA" sz="2400" kern="0" dirty="0" smtClean="0"/>
          </a:p>
        </p:txBody>
      </p:sp>
      <p:pic>
        <p:nvPicPr>
          <p:cNvPr id="7" name="Picture 6" descr="http://www.africansky.com/img_sa_safari/stlucia-4b.jpg"/>
          <p:cNvPicPr/>
          <p:nvPr/>
        </p:nvPicPr>
        <p:blipFill>
          <a:blip r:embed="rId2">
            <a:extLst>
              <a:ext uri="{28A0092B-C50C-407E-A947-70E740481C1C}">
                <a14:useLocalDpi xmlns:a14="http://schemas.microsoft.com/office/drawing/2010/main" val="0"/>
              </a:ext>
            </a:extLst>
          </a:blip>
          <a:srcRect/>
          <a:stretch>
            <a:fillRect/>
          </a:stretch>
        </p:blipFill>
        <p:spPr bwMode="auto">
          <a:xfrm>
            <a:off x="2987824" y="1844824"/>
            <a:ext cx="6156176" cy="2376263"/>
          </a:xfrm>
          <a:prstGeom prst="rect">
            <a:avLst/>
          </a:prstGeom>
          <a:noFill/>
          <a:ln>
            <a:noFill/>
          </a:ln>
        </p:spPr>
      </p:pic>
      <p:pic>
        <p:nvPicPr>
          <p:cNvPr id="9" name="Picture 4" descr="http://www.bluexplorer.com/English/_Media/dsc_0170_med.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4221088"/>
            <a:ext cx="3240360"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 name="irc_mi" descr="http://www.quaysidesuites.com/images/pics/attractions/robben-island.jpg"/>
          <p:cNvPicPr/>
          <p:nvPr/>
        </p:nvPicPr>
        <p:blipFill rotWithShape="1">
          <a:blip r:embed="rId4">
            <a:extLst>
              <a:ext uri="{28A0092B-C50C-407E-A947-70E740481C1C}">
                <a14:useLocalDpi xmlns:a14="http://schemas.microsoft.com/office/drawing/2010/main" val="0"/>
              </a:ext>
            </a:extLst>
          </a:blip>
          <a:srcRect l="2290" t="4000" r="2672" b="4000"/>
          <a:stretch/>
        </p:blipFill>
        <p:spPr bwMode="auto">
          <a:xfrm>
            <a:off x="6228184" y="4221088"/>
            <a:ext cx="2915816" cy="223224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4552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842" y="360363"/>
            <a:ext cx="8783638" cy="1439862"/>
          </a:xfrm>
        </p:spPr>
        <p:txBody>
          <a:bodyPr>
            <a:normAutofit fontScale="90000"/>
          </a:bodyPr>
          <a:lstStyle/>
          <a:p>
            <a:r>
              <a:rPr lang="en-ZA" dirty="0" smtClean="0"/>
              <a:t/>
            </a:r>
            <a:br>
              <a:rPr lang="en-ZA" dirty="0" smtClean="0"/>
            </a:br>
            <a:r>
              <a:rPr lang="en-ZA" dirty="0"/>
              <a:t/>
            </a:r>
            <a:br>
              <a:rPr lang="en-ZA" dirty="0"/>
            </a:br>
            <a:r>
              <a:rPr lang="en-ZA" dirty="0" smtClean="0"/>
              <a:t/>
            </a:r>
            <a:br>
              <a:rPr lang="en-ZA" dirty="0" smtClean="0"/>
            </a:br>
            <a:r>
              <a:rPr lang="en-ZA" dirty="0" smtClean="0"/>
              <a:t>36 Blue Flag Beaches</a:t>
            </a:r>
            <a:br>
              <a:rPr lang="en-ZA" dirty="0" smtClean="0"/>
            </a:br>
            <a:r>
              <a:rPr lang="en-ZA" dirty="0"/>
              <a:t/>
            </a:r>
            <a:br>
              <a:rPr lang="en-ZA" dirty="0"/>
            </a:br>
            <a:r>
              <a:rPr lang="en-ZA" dirty="0"/>
              <a:t/>
            </a:r>
            <a:br>
              <a:rPr lang="en-ZA" dirty="0"/>
            </a:br>
            <a:endParaRPr lang="en-ZA" dirty="0"/>
          </a:p>
        </p:txBody>
      </p:sp>
      <p:sp>
        <p:nvSpPr>
          <p:cNvPr id="10" name="Rectangle 9"/>
          <p:cNvSpPr/>
          <p:nvPr/>
        </p:nvSpPr>
        <p:spPr>
          <a:xfrm>
            <a:off x="0" y="1907535"/>
            <a:ext cx="8964488" cy="4278094"/>
          </a:xfrm>
          <a:prstGeom prst="rect">
            <a:avLst/>
          </a:prstGeom>
        </p:spPr>
        <p:txBody>
          <a:bodyPr wrap="square">
            <a:spAutoFit/>
          </a:bodyPr>
          <a:lstStyle/>
          <a:p>
            <a:pPr marL="342900" lvl="1" indent="-342900">
              <a:buFont typeface="Arial" panose="020B0604020202020204" pitchFamily="34" charset="0"/>
              <a:buChar char="•"/>
            </a:pPr>
            <a:r>
              <a:rPr lang="en-ZA" sz="1600" dirty="0">
                <a:latin typeface="+mn-lt"/>
              </a:rPr>
              <a:t>The Blue Flag is a voluntary eco-label awarded </a:t>
            </a:r>
            <a:r>
              <a:rPr lang="en-ZA" sz="1600" dirty="0" smtClean="0">
                <a:latin typeface="+mn-lt"/>
              </a:rPr>
              <a:t>to beaches </a:t>
            </a:r>
            <a:r>
              <a:rPr lang="en-ZA" sz="1600" dirty="0">
                <a:latin typeface="+mn-lt"/>
              </a:rPr>
              <a:t>and marinas </a:t>
            </a:r>
            <a:r>
              <a:rPr lang="en-ZA" sz="1600" dirty="0" smtClean="0">
                <a:latin typeface="+mn-lt"/>
              </a:rPr>
              <a:t> </a:t>
            </a:r>
            <a:r>
              <a:rPr lang="en-ZA" sz="1600" dirty="0">
                <a:latin typeface="+mn-lt"/>
              </a:rPr>
              <a:t>as an indication of their high environmental and quality </a:t>
            </a:r>
            <a:r>
              <a:rPr lang="en-ZA" sz="1600" dirty="0" smtClean="0">
                <a:latin typeface="+mn-lt"/>
              </a:rPr>
              <a:t>standards.</a:t>
            </a:r>
          </a:p>
          <a:p>
            <a:pPr marL="0" lvl="1"/>
            <a:endParaRPr lang="en-ZA" sz="1600" dirty="0">
              <a:latin typeface="+mn-lt"/>
            </a:endParaRPr>
          </a:p>
          <a:p>
            <a:pPr marL="342900" indent="-342900">
              <a:buFont typeface="Arial" panose="020B0604020202020204" pitchFamily="34" charset="0"/>
              <a:buChar char="•"/>
            </a:pPr>
            <a:r>
              <a:rPr lang="en-ZA" sz="1600" dirty="0" smtClean="0">
                <a:latin typeface="+mn-lt"/>
              </a:rPr>
              <a:t>The </a:t>
            </a:r>
            <a:r>
              <a:rPr lang="en-ZA" sz="1600" dirty="0">
                <a:latin typeface="+mn-lt"/>
              </a:rPr>
              <a:t>Blue Flag criteria </a:t>
            </a:r>
            <a:r>
              <a:rPr lang="en-ZA" sz="1600" dirty="0" smtClean="0">
                <a:latin typeface="+mn-lt"/>
              </a:rPr>
              <a:t>include:</a:t>
            </a:r>
          </a:p>
          <a:p>
            <a:pPr marL="742950" lvl="1" indent="-285750">
              <a:spcBef>
                <a:spcPct val="20000"/>
              </a:spcBef>
              <a:buFont typeface="Arial" panose="020B0604020202020204" pitchFamily="34" charset="0"/>
              <a:buChar char="–"/>
            </a:pPr>
            <a:r>
              <a:rPr lang="en-ZA" sz="1600" dirty="0">
                <a:latin typeface="+mn-lt"/>
              </a:rPr>
              <a:t>standards for water quality, </a:t>
            </a:r>
            <a:endParaRPr lang="en-ZA" sz="1600" dirty="0" smtClean="0">
              <a:latin typeface="+mn-lt"/>
            </a:endParaRPr>
          </a:p>
          <a:p>
            <a:pPr marL="742950" lvl="1" indent="-285750">
              <a:spcBef>
                <a:spcPct val="20000"/>
              </a:spcBef>
              <a:buFont typeface="Arial" panose="020B0604020202020204" pitchFamily="34" charset="0"/>
              <a:buChar char="–"/>
            </a:pPr>
            <a:r>
              <a:rPr lang="en-ZA" sz="1600" dirty="0" smtClean="0">
                <a:latin typeface="+mn-lt"/>
              </a:rPr>
              <a:t>safety</a:t>
            </a:r>
            <a:r>
              <a:rPr lang="en-ZA" sz="1600" dirty="0">
                <a:latin typeface="+mn-lt"/>
              </a:rPr>
              <a:t>, </a:t>
            </a:r>
            <a:endParaRPr lang="en-ZA" sz="1600" dirty="0" smtClean="0">
              <a:latin typeface="+mn-lt"/>
            </a:endParaRPr>
          </a:p>
          <a:p>
            <a:pPr marL="742950" lvl="1" indent="-285750">
              <a:spcBef>
                <a:spcPct val="20000"/>
              </a:spcBef>
              <a:buFont typeface="Arial" panose="020B0604020202020204" pitchFamily="34" charset="0"/>
              <a:buChar char="–"/>
            </a:pPr>
            <a:r>
              <a:rPr lang="en-ZA" sz="1600" dirty="0" smtClean="0">
                <a:latin typeface="+mn-lt"/>
              </a:rPr>
              <a:t>environmental </a:t>
            </a:r>
            <a:r>
              <a:rPr lang="en-ZA" sz="1600" dirty="0">
                <a:latin typeface="+mn-lt"/>
              </a:rPr>
              <a:t>education and information, </a:t>
            </a:r>
            <a:endParaRPr lang="en-ZA" sz="1600" dirty="0" smtClean="0">
              <a:latin typeface="+mn-lt"/>
            </a:endParaRPr>
          </a:p>
          <a:p>
            <a:pPr marL="742950" lvl="1" indent="-285750">
              <a:spcBef>
                <a:spcPct val="20000"/>
              </a:spcBef>
              <a:buFont typeface="Arial" panose="020B0604020202020204" pitchFamily="34" charset="0"/>
              <a:buChar char="–"/>
            </a:pPr>
            <a:r>
              <a:rPr lang="en-ZA" sz="1600" dirty="0" smtClean="0">
                <a:latin typeface="+mn-lt"/>
              </a:rPr>
              <a:t>the </a:t>
            </a:r>
            <a:r>
              <a:rPr lang="en-ZA" sz="1600" dirty="0">
                <a:latin typeface="+mn-lt"/>
              </a:rPr>
              <a:t>provision of services and </a:t>
            </a:r>
            <a:endParaRPr lang="en-ZA" sz="1600" dirty="0" smtClean="0">
              <a:latin typeface="+mn-lt"/>
            </a:endParaRPr>
          </a:p>
          <a:p>
            <a:pPr marL="742950" lvl="1" indent="-285750">
              <a:spcBef>
                <a:spcPct val="20000"/>
              </a:spcBef>
              <a:buFont typeface="Arial" panose="020B0604020202020204" pitchFamily="34" charset="0"/>
              <a:buChar char="–"/>
            </a:pPr>
            <a:r>
              <a:rPr lang="en-ZA" sz="1600" dirty="0" smtClean="0">
                <a:latin typeface="+mn-lt"/>
              </a:rPr>
              <a:t>general </a:t>
            </a:r>
            <a:r>
              <a:rPr lang="en-ZA" sz="1600" dirty="0">
                <a:latin typeface="+mn-lt"/>
              </a:rPr>
              <a:t>environmental management criteria. </a:t>
            </a:r>
            <a:endParaRPr lang="en-ZA" sz="1600" dirty="0" smtClean="0">
              <a:latin typeface="+mn-lt"/>
            </a:endParaRPr>
          </a:p>
          <a:p>
            <a:pPr lvl="1">
              <a:spcBef>
                <a:spcPct val="20000"/>
              </a:spcBef>
            </a:pPr>
            <a:endParaRPr lang="en-ZA" sz="1600" dirty="0" smtClean="0">
              <a:latin typeface="+mn-lt"/>
            </a:endParaRPr>
          </a:p>
          <a:p>
            <a:pPr marL="342900" lvl="1" indent="-342900">
              <a:buFont typeface="Arial" panose="020B0604020202020204" pitchFamily="34" charset="0"/>
              <a:buChar char="•"/>
            </a:pPr>
            <a:r>
              <a:rPr lang="en-ZA" sz="1600" dirty="0">
                <a:latin typeface="+mn-lt"/>
              </a:rPr>
              <a:t>The Blue Flag programme offers many benefits: </a:t>
            </a:r>
          </a:p>
          <a:p>
            <a:pPr marL="742950" lvl="1" indent="-285750">
              <a:spcBef>
                <a:spcPct val="20000"/>
              </a:spcBef>
              <a:buFont typeface="Arial" panose="020B0604020202020204" pitchFamily="34" charset="0"/>
              <a:buChar char="–"/>
            </a:pPr>
            <a:r>
              <a:rPr lang="en-ZA" sz="1600" dirty="0">
                <a:latin typeface="+mn-lt"/>
              </a:rPr>
              <a:t>improved tourism facilities, </a:t>
            </a:r>
            <a:endParaRPr lang="en-ZA" sz="1600" dirty="0" smtClean="0">
              <a:latin typeface="+mn-lt"/>
            </a:endParaRPr>
          </a:p>
          <a:p>
            <a:pPr marL="742950" lvl="1" indent="-285750">
              <a:spcBef>
                <a:spcPct val="20000"/>
              </a:spcBef>
              <a:buFont typeface="Arial" panose="020B0604020202020204" pitchFamily="34" charset="0"/>
              <a:buChar char="–"/>
            </a:pPr>
            <a:r>
              <a:rPr lang="en-ZA" sz="1600" dirty="0" smtClean="0">
                <a:latin typeface="+mn-lt"/>
              </a:rPr>
              <a:t>enhanced </a:t>
            </a:r>
            <a:r>
              <a:rPr lang="en-ZA" sz="1600" dirty="0">
                <a:latin typeface="+mn-lt"/>
              </a:rPr>
              <a:t>management of coastal ecosystems, </a:t>
            </a:r>
            <a:endParaRPr lang="en-ZA" sz="1600" dirty="0" smtClean="0">
              <a:latin typeface="+mn-lt"/>
            </a:endParaRPr>
          </a:p>
          <a:p>
            <a:pPr marL="742950" lvl="1" indent="-285750">
              <a:spcBef>
                <a:spcPct val="20000"/>
              </a:spcBef>
              <a:buFont typeface="Arial" panose="020B0604020202020204" pitchFamily="34" charset="0"/>
              <a:buChar char="–"/>
            </a:pPr>
            <a:r>
              <a:rPr lang="en-ZA" sz="1600" dirty="0" smtClean="0">
                <a:latin typeface="+mn-lt"/>
              </a:rPr>
              <a:t>increased </a:t>
            </a:r>
            <a:r>
              <a:rPr lang="en-ZA" sz="1600" dirty="0">
                <a:latin typeface="+mn-lt"/>
              </a:rPr>
              <a:t>awareness of the coast and </a:t>
            </a:r>
            <a:endParaRPr lang="en-ZA" sz="1600" dirty="0" smtClean="0">
              <a:latin typeface="+mn-lt"/>
            </a:endParaRPr>
          </a:p>
          <a:p>
            <a:pPr marL="742950" lvl="1" indent="-285750">
              <a:spcBef>
                <a:spcPct val="20000"/>
              </a:spcBef>
              <a:buFont typeface="Arial" panose="020B0604020202020204" pitchFamily="34" charset="0"/>
              <a:buChar char="–"/>
            </a:pPr>
            <a:r>
              <a:rPr lang="en-ZA" sz="1600" dirty="0" smtClean="0">
                <a:latin typeface="+mn-lt"/>
              </a:rPr>
              <a:t>capacity </a:t>
            </a:r>
            <a:r>
              <a:rPr lang="en-ZA" sz="1600" dirty="0">
                <a:latin typeface="+mn-lt"/>
              </a:rPr>
              <a:t>building of coastal municipalities.</a:t>
            </a:r>
          </a:p>
        </p:txBody>
      </p:sp>
      <p:sp>
        <p:nvSpPr>
          <p:cNvPr id="3" name="Oval 2"/>
          <p:cNvSpPr/>
          <p:nvPr/>
        </p:nvSpPr>
        <p:spPr>
          <a:xfrm>
            <a:off x="5309830" y="2852936"/>
            <a:ext cx="3654657" cy="2880320"/>
          </a:xfrm>
          <a:prstGeom prst="ellipse">
            <a:avLst/>
          </a:prstGeom>
          <a:solidFill>
            <a:schemeClr val="bg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t>South Africa has 36 Blue Flag beaches and 4 Marinas</a:t>
            </a:r>
            <a:endParaRPr lang="en-ZA"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074238"/>
            <a:ext cx="2232248" cy="2515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29300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80 Major Rivers</a:t>
            </a:r>
            <a:endParaRPr lang="en-ZA" dirty="0"/>
          </a:p>
        </p:txBody>
      </p:sp>
      <p:sp>
        <p:nvSpPr>
          <p:cNvPr id="3" name="Text Placeholder 2"/>
          <p:cNvSpPr>
            <a:spLocks noGrp="1"/>
          </p:cNvSpPr>
          <p:nvPr>
            <p:ph type="body" idx="1"/>
          </p:nvPr>
        </p:nvSpPr>
        <p:spPr/>
        <p:txBody>
          <a:bodyPr>
            <a:normAutofit/>
          </a:bodyPr>
          <a:lstStyle/>
          <a:p>
            <a:pPr marL="0" indent="0">
              <a:buNone/>
            </a:pPr>
            <a:endParaRPr lang="en-ZA" sz="5400" dirty="0"/>
          </a:p>
          <a:p>
            <a:pPr marL="0" indent="0">
              <a:buNone/>
            </a:pPr>
            <a:r>
              <a:rPr lang="en-ZA" sz="5400" dirty="0" smtClean="0"/>
              <a:t>80 major</a:t>
            </a:r>
          </a:p>
          <a:p>
            <a:pPr marL="0" indent="0">
              <a:buNone/>
            </a:pPr>
            <a:r>
              <a:rPr lang="en-ZA" sz="5400" dirty="0" smtClean="0"/>
              <a:t>rivers</a:t>
            </a:r>
            <a:endParaRPr lang="en-ZA" sz="5400"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628800"/>
            <a:ext cx="3744416"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4213" y="1628800"/>
            <a:ext cx="2695575"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1628800"/>
            <a:ext cx="2684661"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1035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500 Dams</a:t>
            </a:r>
            <a:endParaRPr lang="en-ZA" dirty="0"/>
          </a:p>
        </p:txBody>
      </p:sp>
      <p:sp>
        <p:nvSpPr>
          <p:cNvPr id="3" name="Text Placeholder 2"/>
          <p:cNvSpPr>
            <a:spLocks noGrp="1"/>
          </p:cNvSpPr>
          <p:nvPr>
            <p:ph type="body" idx="1"/>
          </p:nvPr>
        </p:nvSpPr>
        <p:spPr/>
        <p:txBody>
          <a:bodyPr/>
          <a:lstStyle/>
          <a:p>
            <a:endParaRPr lang="en-ZA"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0998" y="1593904"/>
            <a:ext cx="2466975" cy="4499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429000"/>
            <a:ext cx="2833454"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5488" y="1593904"/>
            <a:ext cx="2857500" cy="4359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1593904"/>
            <a:ext cx="2905462"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31027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Over 60 Lakes and Lagoons</a:t>
            </a:r>
            <a:endParaRPr lang="en-ZA" dirty="0"/>
          </a:p>
        </p:txBody>
      </p:sp>
      <p:sp>
        <p:nvSpPr>
          <p:cNvPr id="3" name="Text Placeholder 2"/>
          <p:cNvSpPr>
            <a:spLocks noGrp="1"/>
          </p:cNvSpPr>
          <p:nvPr>
            <p:ph type="body" idx="1"/>
          </p:nvPr>
        </p:nvSpPr>
        <p:spPr/>
        <p:txBody>
          <a:bodyPr/>
          <a:lstStyle/>
          <a:p>
            <a:endParaRPr lang="en-ZA"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3178" y="1595814"/>
            <a:ext cx="3105084" cy="2049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9852" y="3645024"/>
            <a:ext cx="3038410" cy="2488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1555" y="3645025"/>
            <a:ext cx="2838450" cy="2486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8262" y="1556792"/>
            <a:ext cx="2725281"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877" y="1595814"/>
            <a:ext cx="2400300" cy="2193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2877" y="3645024"/>
            <a:ext cx="2466975" cy="247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45123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Over 100 Streams</a:t>
            </a:r>
            <a:endParaRPr lang="en-ZA" dirty="0"/>
          </a:p>
        </p:txBody>
      </p:sp>
      <p:sp>
        <p:nvSpPr>
          <p:cNvPr id="3" name="Text Placeholder 2"/>
          <p:cNvSpPr>
            <a:spLocks noGrp="1"/>
          </p:cNvSpPr>
          <p:nvPr>
            <p:ph type="body" idx="1"/>
          </p:nvPr>
        </p:nvSpPr>
        <p:spPr/>
        <p:txBody>
          <a:bodyPr/>
          <a:lstStyle/>
          <a:p>
            <a:endParaRPr lang="en-ZA"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580310"/>
            <a:ext cx="4405486" cy="4536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556792"/>
            <a:ext cx="3888432"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5735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Over 20 Waterfalls</a:t>
            </a:r>
            <a:endParaRPr lang="en-ZA" dirty="0"/>
          </a:p>
        </p:txBody>
      </p:sp>
      <p:sp>
        <p:nvSpPr>
          <p:cNvPr id="3" name="Text Placeholder 2"/>
          <p:cNvSpPr>
            <a:spLocks noGrp="1"/>
          </p:cNvSpPr>
          <p:nvPr>
            <p:ph type="body" idx="1"/>
          </p:nvPr>
        </p:nvSpPr>
        <p:spPr/>
        <p:txBody>
          <a:bodyPr/>
          <a:lstStyle/>
          <a:p>
            <a:endParaRPr lang="en-ZA"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6919" y="1603316"/>
            <a:ext cx="2705100"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556792"/>
            <a:ext cx="2619375" cy="2189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2019" y="1603317"/>
            <a:ext cx="292980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3746441"/>
            <a:ext cx="2466975" cy="2322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34519" y="3746442"/>
            <a:ext cx="2857500" cy="2322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92019" y="3746442"/>
            <a:ext cx="2929805" cy="2354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65793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49 Lighthouses</a:t>
            </a:r>
            <a:endParaRPr lang="en-ZA" dirty="0"/>
          </a:p>
        </p:txBody>
      </p:sp>
      <p:sp>
        <p:nvSpPr>
          <p:cNvPr id="5" name="Text Placeholder 2"/>
          <p:cNvSpPr txBox="1">
            <a:spLocks/>
          </p:cNvSpPr>
          <p:nvPr/>
        </p:nvSpPr>
        <p:spPr>
          <a:xfrm>
            <a:off x="-36512" y="1844824"/>
            <a:ext cx="3312368" cy="4320480"/>
          </a:xfrm>
          <a:prstGeom prst="rect">
            <a:avLst/>
          </a:prstGeom>
        </p:spPr>
        <p:txBody>
          <a:bodyPr/>
          <a:lst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800">
                <a:solidFill>
                  <a:schemeClr val="tx1"/>
                </a:solidFill>
                <a:latin typeface="+mn-lt"/>
              </a:defRPr>
            </a:lvl3pPr>
            <a:lvl4pPr marL="1600200" indent="-228600" algn="l" rtl="0" eaLnBrk="1" fontAlgn="base" hangingPunct="1">
              <a:spcBef>
                <a:spcPct val="20000"/>
              </a:spcBef>
              <a:spcAft>
                <a:spcPct val="0"/>
              </a:spcAft>
              <a:buChar char="–"/>
              <a:defRPr sz="2800">
                <a:solidFill>
                  <a:schemeClr val="tx1"/>
                </a:solidFill>
                <a:latin typeface="+mn-lt"/>
              </a:defRPr>
            </a:lvl4pPr>
            <a:lvl5pPr marL="2057400" indent="-228600" algn="l" rtl="0" eaLnBrk="1" fontAlgn="base" hangingPunct="1">
              <a:spcBef>
                <a:spcPct val="20000"/>
              </a:spcBef>
              <a:spcAft>
                <a:spcPct val="0"/>
              </a:spcAft>
              <a:buChar char="»"/>
              <a:defRPr sz="2800">
                <a:solidFill>
                  <a:schemeClr val="tx1"/>
                </a:solidFill>
                <a:latin typeface="+mn-lt"/>
              </a:defRPr>
            </a:lvl5pPr>
            <a:lvl6pPr marL="2514600" indent="-228600" algn="l" rtl="0" eaLnBrk="1" fontAlgn="base" hangingPunct="1">
              <a:spcBef>
                <a:spcPct val="20000"/>
              </a:spcBef>
              <a:spcAft>
                <a:spcPct val="0"/>
              </a:spcAft>
              <a:buChar char="»"/>
              <a:defRPr sz="2800">
                <a:solidFill>
                  <a:schemeClr val="tx1"/>
                </a:solidFill>
                <a:latin typeface="+mn-lt"/>
              </a:defRPr>
            </a:lvl6pPr>
            <a:lvl7pPr marL="2971800" indent="-228600" algn="l" rtl="0" eaLnBrk="1" fontAlgn="base" hangingPunct="1">
              <a:spcBef>
                <a:spcPct val="20000"/>
              </a:spcBef>
              <a:spcAft>
                <a:spcPct val="0"/>
              </a:spcAft>
              <a:buChar char="»"/>
              <a:defRPr sz="2800">
                <a:solidFill>
                  <a:schemeClr val="tx1"/>
                </a:solidFill>
                <a:latin typeface="+mn-lt"/>
              </a:defRPr>
            </a:lvl7pPr>
            <a:lvl8pPr marL="3429000" indent="-228600" algn="l" rtl="0" eaLnBrk="1" fontAlgn="base" hangingPunct="1">
              <a:spcBef>
                <a:spcPct val="20000"/>
              </a:spcBef>
              <a:spcAft>
                <a:spcPct val="0"/>
              </a:spcAft>
              <a:buChar char="»"/>
              <a:defRPr sz="2800">
                <a:solidFill>
                  <a:schemeClr val="tx1"/>
                </a:solidFill>
                <a:latin typeface="+mn-lt"/>
              </a:defRPr>
            </a:lvl8pPr>
            <a:lvl9pPr marL="3886200" indent="-228600" algn="l" rtl="0" eaLnBrk="1" fontAlgn="base" hangingPunct="1">
              <a:spcBef>
                <a:spcPct val="20000"/>
              </a:spcBef>
              <a:spcAft>
                <a:spcPct val="0"/>
              </a:spcAft>
              <a:buChar char="»"/>
              <a:defRPr sz="2800">
                <a:solidFill>
                  <a:schemeClr val="tx1"/>
                </a:solidFill>
                <a:latin typeface="+mn-lt"/>
              </a:defRPr>
            </a:lvl9pPr>
          </a:lstStyle>
          <a:p>
            <a:r>
              <a:rPr lang="en-ZA" sz="2400" dirty="0" smtClean="0"/>
              <a:t>49 </a:t>
            </a:r>
            <a:r>
              <a:rPr lang="en-ZA" sz="2400" dirty="0"/>
              <a:t>lighthouses spread across the South African </a:t>
            </a:r>
            <a:r>
              <a:rPr lang="en-ZA" sz="2400" dirty="0" smtClean="0"/>
              <a:t>coastline</a:t>
            </a:r>
          </a:p>
          <a:p>
            <a:r>
              <a:rPr lang="en-ZA" sz="2400" dirty="0" smtClean="0"/>
              <a:t>Each with stories to tell</a:t>
            </a:r>
          </a:p>
          <a:p>
            <a:pPr lvl="1"/>
            <a:r>
              <a:rPr lang="en-ZA" sz="2400" dirty="0" smtClean="0"/>
              <a:t>Shipwrecks</a:t>
            </a:r>
          </a:p>
          <a:p>
            <a:pPr lvl="1"/>
            <a:r>
              <a:rPr lang="en-ZA" sz="2400" dirty="0" smtClean="0"/>
              <a:t>Ghosts</a:t>
            </a:r>
          </a:p>
          <a:p>
            <a:pPr lvl="1"/>
            <a:r>
              <a:rPr lang="en-ZA" sz="2400" dirty="0" smtClean="0"/>
              <a:t>Compass Needles</a:t>
            </a:r>
          </a:p>
          <a:p>
            <a:pPr marL="179388" lvl="1" indent="0">
              <a:buNone/>
            </a:pPr>
            <a:r>
              <a:rPr lang="en-ZA" sz="2400" dirty="0" smtClean="0"/>
              <a:t>45 operational</a:t>
            </a:r>
          </a:p>
          <a:p>
            <a:pPr marL="179388" lvl="1" indent="0">
              <a:buNone/>
            </a:pPr>
            <a:r>
              <a:rPr lang="en-ZA" sz="2400" dirty="0"/>
              <a:t>4</a:t>
            </a:r>
            <a:r>
              <a:rPr lang="en-ZA" sz="2400" dirty="0" smtClean="0"/>
              <a:t> decommissioned</a:t>
            </a:r>
          </a:p>
          <a:p>
            <a:pPr marL="563563" lvl="1" indent="-384175"/>
            <a:endParaRPr lang="en-ZA" sz="2400" dirty="0" smtClean="0"/>
          </a:p>
          <a:p>
            <a:endParaRPr lang="en-ZA" sz="2400" dirty="0"/>
          </a:p>
          <a:p>
            <a:endParaRPr lang="en-ZA" sz="2400" dirty="0" smtClean="0"/>
          </a:p>
          <a:p>
            <a:endParaRPr lang="en-ZA" sz="2400" kern="0" dirty="0" smtClean="0"/>
          </a:p>
          <a:p>
            <a:endParaRPr lang="en-ZA" sz="2400" kern="0" dirty="0" smtClean="0"/>
          </a:p>
        </p:txBody>
      </p:sp>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1916832"/>
            <a:ext cx="5940153" cy="4464496"/>
          </a:xfrm>
          <a:prstGeom prst="rect">
            <a:avLst/>
          </a:prstGeom>
          <a:noFill/>
        </p:spPr>
      </p:pic>
    </p:spTree>
    <p:extLst>
      <p:ext uri="{BB962C8B-B14F-4D97-AF65-F5344CB8AC3E}">
        <p14:creationId xmlns:p14="http://schemas.microsoft.com/office/powerpoint/2010/main" val="21995204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5"/>
          <p:cNvSpPr>
            <a:spLocks noGrp="1"/>
          </p:cNvSpPr>
          <p:nvPr>
            <p:ph type="title"/>
          </p:nvPr>
        </p:nvSpPr>
        <p:spPr>
          <a:xfrm>
            <a:off x="213913" y="333560"/>
            <a:ext cx="6302303" cy="1439862"/>
          </a:xfrm>
        </p:spPr>
        <p:txBody>
          <a:bodyPr/>
          <a:lstStyle/>
          <a:p>
            <a:r>
              <a:rPr lang="en-ZA" sz="3200" dirty="0" smtClean="0"/>
              <a:t>Sport &amp; Recreational Fishing</a:t>
            </a:r>
            <a:endParaRPr lang="en-ZA" sz="3200" dirty="0"/>
          </a:p>
        </p:txBody>
      </p:sp>
      <p:pic>
        <p:nvPicPr>
          <p:cNvPr id="27" name="Picture 26" descr="http://t3.gstatic.com/images?q=tbn:ANd9GcQRB80uBQ87oLImnQHSUlDgaTYXRQMg7Z2FiPaemaPUcPw8OyO97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0504" y="10690"/>
            <a:ext cx="2013496" cy="17621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1988840"/>
            <a:ext cx="3816424" cy="3155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p:cNvPicPr>
          <p:nvPr/>
        </p:nvPicPr>
        <p:blipFill>
          <a:blip r:embed="rId5">
            <a:extLst>
              <a:ext uri="{28A0092B-C50C-407E-A947-70E740481C1C}">
                <a14:useLocalDpi xmlns:a14="http://schemas.microsoft.com/office/drawing/2010/main" val="0"/>
              </a:ext>
            </a:extLst>
          </a:blip>
          <a:stretch>
            <a:fillRect/>
          </a:stretch>
        </p:blipFill>
        <p:spPr>
          <a:xfrm>
            <a:off x="4427984" y="2492896"/>
            <a:ext cx="4104456" cy="3362587"/>
          </a:xfrm>
          <a:prstGeom prst="rect">
            <a:avLst/>
          </a:prstGeom>
        </p:spPr>
      </p:pic>
    </p:spTree>
    <p:extLst>
      <p:ext uri="{BB962C8B-B14F-4D97-AF65-F5344CB8AC3E}">
        <p14:creationId xmlns:p14="http://schemas.microsoft.com/office/powerpoint/2010/main" val="7193259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l_fi" descr="http://www.southafricasafariblog.com/wp-content/uploads/2012/03/CEDARBERG-AND-WEST-COAST_WEST-COAST-HARBOUR.jpg"/>
          <p:cNvPicPr>
            <a:picLocks noChangeAspect="1" noChangeArrowheads="1"/>
          </p:cNvPicPr>
          <p:nvPr/>
        </p:nvPicPr>
        <p:blipFill>
          <a:blip r:embed="rId2" cstate="print"/>
          <a:srcRect/>
          <a:stretch>
            <a:fillRect/>
          </a:stretch>
        </p:blipFill>
        <p:spPr bwMode="auto">
          <a:xfrm>
            <a:off x="3091918" y="68461"/>
            <a:ext cx="3083094" cy="2282577"/>
          </a:xfrm>
          <a:prstGeom prst="rect">
            <a:avLst/>
          </a:prstGeom>
          <a:ln>
            <a:noFill/>
          </a:ln>
          <a:effectLst>
            <a:softEdge rad="112500"/>
          </a:effectLst>
        </p:spPr>
      </p:pic>
      <p:pic>
        <p:nvPicPr>
          <p:cNvPr id="5" name="il_fi" descr="http://www.northerncape-info-directory.co.za/wp-content/uploads/2013/02/IMG_4585_1.jpg"/>
          <p:cNvPicPr>
            <a:picLocks noChangeAspect="1" noChangeArrowheads="1"/>
          </p:cNvPicPr>
          <p:nvPr/>
        </p:nvPicPr>
        <p:blipFill>
          <a:blip r:embed="rId3" cstate="print"/>
          <a:srcRect/>
          <a:stretch>
            <a:fillRect/>
          </a:stretch>
        </p:blipFill>
        <p:spPr bwMode="auto">
          <a:xfrm>
            <a:off x="-1" y="68462"/>
            <a:ext cx="3171579" cy="2282576"/>
          </a:xfrm>
          <a:prstGeom prst="rect">
            <a:avLst/>
          </a:prstGeom>
          <a:ln>
            <a:noFill/>
          </a:ln>
          <a:effectLst>
            <a:softEdge rad="112500"/>
          </a:effectLst>
        </p:spPr>
      </p:pic>
      <p:pic>
        <p:nvPicPr>
          <p:cNvPr id="6" name="il_fi" descr="http://www.windsorhotel.co.za/images/whales/lrg/02.jpg"/>
          <p:cNvPicPr>
            <a:picLocks noChangeAspect="1" noChangeArrowheads="1"/>
          </p:cNvPicPr>
          <p:nvPr/>
        </p:nvPicPr>
        <p:blipFill>
          <a:blip r:embed="rId4" cstate="print"/>
          <a:srcRect/>
          <a:stretch>
            <a:fillRect/>
          </a:stretch>
        </p:blipFill>
        <p:spPr bwMode="auto">
          <a:xfrm>
            <a:off x="6156176" y="2351038"/>
            <a:ext cx="2987824" cy="2319864"/>
          </a:xfrm>
          <a:prstGeom prst="rect">
            <a:avLst/>
          </a:prstGeom>
          <a:ln>
            <a:noFill/>
          </a:ln>
          <a:effectLst>
            <a:softEdge rad="112500"/>
          </a:effectLst>
        </p:spPr>
      </p:pic>
      <p:pic>
        <p:nvPicPr>
          <p:cNvPr id="7" name="il_fi" descr="http://www.loveknysna.com/wp-content/uploads/2011/06/knysna_view.of_.lagoon.and_.thesen.islandS.jpg"/>
          <p:cNvPicPr>
            <a:picLocks noChangeAspect="1" noChangeArrowheads="1"/>
          </p:cNvPicPr>
          <p:nvPr/>
        </p:nvPicPr>
        <p:blipFill>
          <a:blip r:embed="rId5" cstate="print"/>
          <a:srcRect/>
          <a:stretch>
            <a:fillRect/>
          </a:stretch>
        </p:blipFill>
        <p:spPr bwMode="auto">
          <a:xfrm>
            <a:off x="3091918" y="2394565"/>
            <a:ext cx="3115270" cy="2223237"/>
          </a:xfrm>
          <a:prstGeom prst="rect">
            <a:avLst/>
          </a:prstGeom>
          <a:ln>
            <a:noFill/>
          </a:ln>
          <a:effectLst>
            <a:softEdge rad="112500"/>
          </a:effectLst>
        </p:spPr>
      </p:pic>
      <p:pic>
        <p:nvPicPr>
          <p:cNvPr id="8" name="il_fi" descr="http://www.seasands.co.za/KOSI_BAY.JPG"/>
          <p:cNvPicPr>
            <a:picLocks noChangeAspect="1" noChangeArrowheads="1"/>
          </p:cNvPicPr>
          <p:nvPr/>
        </p:nvPicPr>
        <p:blipFill>
          <a:blip r:embed="rId6" cstate="print"/>
          <a:srcRect/>
          <a:stretch>
            <a:fillRect/>
          </a:stretch>
        </p:blipFill>
        <p:spPr bwMode="auto">
          <a:xfrm>
            <a:off x="6208362" y="4670903"/>
            <a:ext cx="2991242" cy="2214482"/>
          </a:xfrm>
          <a:prstGeom prst="rect">
            <a:avLst/>
          </a:prstGeom>
          <a:ln>
            <a:noFill/>
          </a:ln>
          <a:effectLst>
            <a:softEdge rad="112500"/>
          </a:effectLst>
        </p:spPr>
      </p:pic>
      <p:pic>
        <p:nvPicPr>
          <p:cNvPr id="9" name="Picture 8" descr="http://farm4.staticflickr.com/3268/2839517350_9d3878e4a5.jpg"/>
          <p:cNvPicPr>
            <a:picLocks noChangeAspect="1" noChangeArrowheads="1"/>
          </p:cNvPicPr>
          <p:nvPr/>
        </p:nvPicPr>
        <p:blipFill>
          <a:blip r:embed="rId7" cstate="print"/>
          <a:srcRect/>
          <a:stretch>
            <a:fillRect/>
          </a:stretch>
        </p:blipFill>
        <p:spPr bwMode="auto">
          <a:xfrm>
            <a:off x="3091918" y="4605157"/>
            <a:ext cx="3115270" cy="2166163"/>
          </a:xfrm>
          <a:prstGeom prst="rect">
            <a:avLst/>
          </a:prstGeom>
          <a:ln>
            <a:noFill/>
          </a:ln>
          <a:effectLst>
            <a:softEdge rad="112500"/>
          </a:effectLst>
        </p:spPr>
      </p:pic>
      <p:pic>
        <p:nvPicPr>
          <p:cNvPr id="10" name="il_fi" descr="http://www.sastay.co.za/images/stories/Tsitsikamma.jpg"/>
          <p:cNvPicPr>
            <a:picLocks noChangeAspect="1" noChangeArrowheads="1"/>
          </p:cNvPicPr>
          <p:nvPr/>
        </p:nvPicPr>
        <p:blipFill>
          <a:blip r:embed="rId8" cstate="print"/>
          <a:srcRect/>
          <a:stretch>
            <a:fillRect/>
          </a:stretch>
        </p:blipFill>
        <p:spPr bwMode="auto">
          <a:xfrm>
            <a:off x="0" y="2394566"/>
            <a:ext cx="3167844" cy="2210592"/>
          </a:xfrm>
          <a:prstGeom prst="rect">
            <a:avLst/>
          </a:prstGeom>
          <a:ln>
            <a:noFill/>
          </a:ln>
          <a:effectLst>
            <a:softEdge rad="112500"/>
          </a:effectLst>
        </p:spPr>
      </p:pic>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56176" y="84273"/>
            <a:ext cx="2987824" cy="23102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l_fi" descr="http://www.firecracker.co.za/img/destinations/1263301245_WildCoast_dest_pic.jpg"/>
          <p:cNvPicPr>
            <a:picLocks noChangeAspect="1" noChangeArrowheads="1"/>
          </p:cNvPicPr>
          <p:nvPr/>
        </p:nvPicPr>
        <p:blipFill>
          <a:blip r:embed="rId10" cstate="print"/>
          <a:srcRect/>
          <a:stretch>
            <a:fillRect/>
          </a:stretch>
        </p:blipFill>
        <p:spPr bwMode="auto">
          <a:xfrm>
            <a:off x="0" y="4605157"/>
            <a:ext cx="3167844" cy="2223237"/>
          </a:xfrm>
          <a:prstGeom prst="rect">
            <a:avLst/>
          </a:prstGeom>
          <a:ln>
            <a:noFill/>
          </a:ln>
          <a:effectLst>
            <a:softEdge rad="112500"/>
          </a:effectLst>
        </p:spPr>
      </p:pic>
      <p:sp>
        <p:nvSpPr>
          <p:cNvPr id="13" name="Right Arrow 12"/>
          <p:cNvSpPr/>
          <p:nvPr/>
        </p:nvSpPr>
        <p:spPr>
          <a:xfrm>
            <a:off x="2987824" y="116632"/>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
        <p:nvSpPr>
          <p:cNvPr id="15" name="Right Arrow 14"/>
          <p:cNvSpPr/>
          <p:nvPr/>
        </p:nvSpPr>
        <p:spPr>
          <a:xfrm>
            <a:off x="6084168" y="116632"/>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
        <p:nvSpPr>
          <p:cNvPr id="16" name="Right Arrow 15"/>
          <p:cNvSpPr/>
          <p:nvPr/>
        </p:nvSpPr>
        <p:spPr>
          <a:xfrm>
            <a:off x="2987824" y="4725144"/>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
        <p:nvSpPr>
          <p:cNvPr id="17" name="Right Arrow 16"/>
          <p:cNvSpPr/>
          <p:nvPr/>
        </p:nvSpPr>
        <p:spPr>
          <a:xfrm>
            <a:off x="6027168" y="4718531"/>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
        <p:nvSpPr>
          <p:cNvPr id="18" name="Right Arrow 17"/>
          <p:cNvSpPr/>
          <p:nvPr/>
        </p:nvSpPr>
        <p:spPr>
          <a:xfrm rot="5400000">
            <a:off x="7603399" y="2250549"/>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
        <p:nvSpPr>
          <p:cNvPr id="19" name="Right Arrow 18"/>
          <p:cNvSpPr/>
          <p:nvPr/>
        </p:nvSpPr>
        <p:spPr>
          <a:xfrm rot="5400000">
            <a:off x="1405767" y="4473786"/>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
        <p:nvSpPr>
          <p:cNvPr id="20" name="Right Arrow 19"/>
          <p:cNvSpPr/>
          <p:nvPr/>
        </p:nvSpPr>
        <p:spPr>
          <a:xfrm rot="10800000">
            <a:off x="6028342" y="2581323"/>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
        <p:nvSpPr>
          <p:cNvPr id="21" name="Right Arrow 20"/>
          <p:cNvSpPr/>
          <p:nvPr/>
        </p:nvSpPr>
        <p:spPr>
          <a:xfrm rot="10800000">
            <a:off x="2911898" y="2561408"/>
            <a:ext cx="360040" cy="28803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ZA" dirty="0">
              <a:solidFill>
                <a:srgbClr val="FFFFFF"/>
              </a:solidFill>
            </a:endParaRPr>
          </a:p>
        </p:txBody>
      </p:sp>
    </p:spTree>
    <p:extLst>
      <p:ext uri="{BB962C8B-B14F-4D97-AF65-F5344CB8AC3E}">
        <p14:creationId xmlns:p14="http://schemas.microsoft.com/office/powerpoint/2010/main" val="11143827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ruise Liner"/>
          <p:cNvPicPr>
            <a:picLocks noChangeAspect="1" noChangeArrowheads="1"/>
          </p:cNvPicPr>
          <p:nvPr/>
        </p:nvPicPr>
        <p:blipFill>
          <a:blip r:embed="rId2" cstate="print"/>
          <a:srcRect/>
          <a:stretch>
            <a:fillRect/>
          </a:stretch>
        </p:blipFill>
        <p:spPr bwMode="auto">
          <a:xfrm>
            <a:off x="135765" y="292713"/>
            <a:ext cx="3715715" cy="2088232"/>
          </a:xfrm>
          <a:prstGeom prst="rect">
            <a:avLst/>
          </a:prstGeom>
          <a:ln>
            <a:noFill/>
          </a:ln>
          <a:effectLst>
            <a:softEdge rad="112500"/>
          </a:effectLst>
        </p:spPr>
      </p:pic>
      <p:pic>
        <p:nvPicPr>
          <p:cNvPr id="3" name="il_fi" descr="http://0.static.wix.com/media/eeb31c150bb0dc96b6ae4885079ca1f6.wix_mp_1024"/>
          <p:cNvPicPr>
            <a:picLocks noChangeAspect="1" noChangeArrowheads="1"/>
          </p:cNvPicPr>
          <p:nvPr/>
        </p:nvPicPr>
        <p:blipFill>
          <a:blip r:embed="rId3" cstate="print"/>
          <a:srcRect/>
          <a:stretch>
            <a:fillRect/>
          </a:stretch>
        </p:blipFill>
        <p:spPr bwMode="auto">
          <a:xfrm>
            <a:off x="5758611" y="179076"/>
            <a:ext cx="3328745" cy="2545069"/>
          </a:xfrm>
          <a:prstGeom prst="rect">
            <a:avLst/>
          </a:prstGeom>
          <a:ln>
            <a:noFill/>
          </a:ln>
          <a:effectLst>
            <a:softEdge rad="112500"/>
          </a:effectLst>
        </p:spPr>
      </p:pic>
      <p:pic>
        <p:nvPicPr>
          <p:cNvPr id="4" name="Picture 3" descr="http://travelblog.portfoliocollection.com/images/kids.jpg"/>
          <p:cNvPicPr>
            <a:picLocks noChangeAspect="1" noChangeArrowheads="1"/>
          </p:cNvPicPr>
          <p:nvPr/>
        </p:nvPicPr>
        <p:blipFill>
          <a:blip r:embed="rId4" cstate="print"/>
          <a:srcRect/>
          <a:stretch>
            <a:fillRect/>
          </a:stretch>
        </p:blipFill>
        <p:spPr bwMode="auto">
          <a:xfrm>
            <a:off x="151972" y="4749403"/>
            <a:ext cx="2857500" cy="2053590"/>
          </a:xfrm>
          <a:prstGeom prst="rect">
            <a:avLst/>
          </a:prstGeom>
          <a:ln>
            <a:noFill/>
          </a:ln>
          <a:effectLst>
            <a:softEdge rad="112500"/>
          </a:effectLst>
        </p:spPr>
      </p:pic>
      <p:pic>
        <p:nvPicPr>
          <p:cNvPr id="5" name="il_fi" descr="http://www.capepointroute.co.za/blog/wp-content/uploads/2011/08/stboatcompany11.jpg"/>
          <p:cNvPicPr>
            <a:picLocks noChangeAspect="1" noChangeArrowheads="1"/>
          </p:cNvPicPr>
          <p:nvPr/>
        </p:nvPicPr>
        <p:blipFill>
          <a:blip r:embed="rId5" cstate="print"/>
          <a:srcRect/>
          <a:stretch>
            <a:fillRect/>
          </a:stretch>
        </p:blipFill>
        <p:spPr bwMode="auto">
          <a:xfrm>
            <a:off x="6564035" y="4193214"/>
            <a:ext cx="2542676" cy="2579273"/>
          </a:xfrm>
          <a:prstGeom prst="rect">
            <a:avLst/>
          </a:prstGeom>
          <a:ln>
            <a:noFill/>
          </a:ln>
          <a:effectLst>
            <a:softEdge rad="112500"/>
          </a:effectLst>
        </p:spPr>
      </p:pic>
      <p:pic>
        <p:nvPicPr>
          <p:cNvPr id="6" name="il_fi" descr="http://www.capepointroute.co.za/blog/wp-content/uploads/2011/12/Hout-Bay-Duiker-Seal-Island-boat-trips-Cape-Town-450x193.jpg"/>
          <p:cNvPicPr>
            <a:picLocks noChangeAspect="1" noChangeArrowheads="1"/>
          </p:cNvPicPr>
          <p:nvPr/>
        </p:nvPicPr>
        <p:blipFill>
          <a:blip r:embed="rId6" cstate="print"/>
          <a:srcRect/>
          <a:stretch>
            <a:fillRect/>
          </a:stretch>
        </p:blipFill>
        <p:spPr bwMode="auto">
          <a:xfrm>
            <a:off x="3143597" y="5229200"/>
            <a:ext cx="3349278" cy="1573793"/>
          </a:xfrm>
          <a:prstGeom prst="rect">
            <a:avLst/>
          </a:prstGeom>
          <a:ln>
            <a:noFill/>
          </a:ln>
          <a:effectLst>
            <a:softEdge rad="112500"/>
          </a:effectLst>
        </p:spPr>
      </p:pic>
      <p:pic>
        <p:nvPicPr>
          <p:cNvPr id="7" name="Picture 6" descr="https://encrypted-tbn1.gstatic.com/images?q=tbn:ANd9GcReYRHhArWPHTDZPdrilIEgAHz4SLpz9DHLKpK9OTN0LPr7Ekd94Q">
            <a:hlinkClick r:id="rId7"/>
          </p:cNvPr>
          <p:cNvPicPr>
            <a:picLocks noChangeAspect="1" noChangeArrowheads="1"/>
          </p:cNvPicPr>
          <p:nvPr/>
        </p:nvPicPr>
        <p:blipFill>
          <a:blip r:embed="rId8" cstate="print"/>
          <a:srcRect/>
          <a:stretch>
            <a:fillRect/>
          </a:stretch>
        </p:blipFill>
        <p:spPr bwMode="auto">
          <a:xfrm>
            <a:off x="135765" y="2564904"/>
            <a:ext cx="2850547" cy="1976590"/>
          </a:xfrm>
          <a:prstGeom prst="rect">
            <a:avLst/>
          </a:prstGeom>
          <a:ln>
            <a:noFill/>
          </a:ln>
          <a:effectLst>
            <a:softEdge rad="112500"/>
          </a:effectLst>
        </p:spPr>
      </p:pic>
      <p:pic>
        <p:nvPicPr>
          <p:cNvPr id="8" name="il_fi" descr="http://exp.cdn-hotels.com/hotels/4000000/3630000/3625800/3625761/3625761_38_b.jpg"/>
          <p:cNvPicPr>
            <a:picLocks noChangeAspect="1" noChangeArrowheads="1"/>
          </p:cNvPicPr>
          <p:nvPr/>
        </p:nvPicPr>
        <p:blipFill>
          <a:blip r:embed="rId9" cstate="print"/>
          <a:srcRect/>
          <a:stretch>
            <a:fillRect/>
          </a:stretch>
        </p:blipFill>
        <p:spPr bwMode="auto">
          <a:xfrm>
            <a:off x="4152047" y="213678"/>
            <a:ext cx="1500073" cy="2510467"/>
          </a:xfrm>
          <a:prstGeom prst="rect">
            <a:avLst/>
          </a:prstGeom>
          <a:ln>
            <a:noFill/>
          </a:ln>
          <a:effectLst>
            <a:softEdge rad="112500"/>
          </a:effectLst>
        </p:spPr>
      </p:pic>
      <p:pic>
        <p:nvPicPr>
          <p:cNvPr id="9" name="Picture 8" descr="http://farm4.staticflickr.com/3268/2839517350_9d3878e4a5.jpg"/>
          <p:cNvPicPr>
            <a:picLocks noChangeAspect="1" noChangeArrowheads="1"/>
          </p:cNvPicPr>
          <p:nvPr/>
        </p:nvPicPr>
        <p:blipFill>
          <a:blip r:embed="rId10" cstate="print"/>
          <a:srcRect/>
          <a:stretch>
            <a:fillRect/>
          </a:stretch>
        </p:blipFill>
        <p:spPr bwMode="auto">
          <a:xfrm>
            <a:off x="3143597" y="2835524"/>
            <a:ext cx="3115270" cy="2166163"/>
          </a:xfrm>
          <a:prstGeom prst="rect">
            <a:avLst/>
          </a:prstGeom>
          <a:ln>
            <a:noFill/>
          </a:ln>
          <a:effectLst>
            <a:softEdge rad="112500"/>
          </a:effectLst>
        </p:spPr>
      </p:pic>
    </p:spTree>
    <p:extLst>
      <p:ext uri="{BB962C8B-B14F-4D97-AF65-F5344CB8AC3E}">
        <p14:creationId xmlns:p14="http://schemas.microsoft.com/office/powerpoint/2010/main" val="19494796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il_fi" descr="http://adventures.coolblogs.in/image.axd?picture=2012%2F2%2F730dsc0777-med.jpg"/>
          <p:cNvPicPr>
            <a:picLocks noChangeAspect="1" noChangeArrowheads="1"/>
          </p:cNvPicPr>
          <p:nvPr/>
        </p:nvPicPr>
        <p:blipFill>
          <a:blip r:embed="rId2" cstate="print"/>
          <a:srcRect/>
          <a:stretch>
            <a:fillRect/>
          </a:stretch>
        </p:blipFill>
        <p:spPr bwMode="auto">
          <a:xfrm>
            <a:off x="125147" y="2328081"/>
            <a:ext cx="4451600" cy="1934824"/>
          </a:xfrm>
          <a:prstGeom prst="rect">
            <a:avLst/>
          </a:prstGeom>
          <a:ln>
            <a:noFill/>
          </a:ln>
          <a:effectLst>
            <a:softEdge rad="112500"/>
          </a:effectLst>
        </p:spPr>
      </p:pic>
      <p:pic>
        <p:nvPicPr>
          <p:cNvPr id="47" name="il_fi" descr="http://www.gotravel24.com/files/media/People/Singles/ManFlyfishing_Flickr.jpg"/>
          <p:cNvPicPr>
            <a:picLocks noChangeAspect="1" noChangeArrowheads="1"/>
          </p:cNvPicPr>
          <p:nvPr/>
        </p:nvPicPr>
        <p:blipFill>
          <a:blip r:embed="rId3" cstate="print"/>
          <a:srcRect/>
          <a:stretch>
            <a:fillRect/>
          </a:stretch>
        </p:blipFill>
        <p:spPr bwMode="auto">
          <a:xfrm>
            <a:off x="5795382" y="4942416"/>
            <a:ext cx="3341789" cy="1884769"/>
          </a:xfrm>
          <a:prstGeom prst="rect">
            <a:avLst/>
          </a:prstGeom>
          <a:ln>
            <a:noFill/>
          </a:ln>
          <a:effectLst>
            <a:softEdge rad="112500"/>
          </a:effectLst>
        </p:spPr>
      </p:pic>
      <p:pic>
        <p:nvPicPr>
          <p:cNvPr id="48" name="il_fi" descr="http://www.vaalmeander.co.za/images/watersports.jpg"/>
          <p:cNvPicPr>
            <a:picLocks noChangeAspect="1" noChangeArrowheads="1"/>
          </p:cNvPicPr>
          <p:nvPr/>
        </p:nvPicPr>
        <p:blipFill rotWithShape="1">
          <a:blip r:embed="rId4" cstate="print"/>
          <a:srcRect l="4351" b="5252"/>
          <a:stretch/>
        </p:blipFill>
        <p:spPr bwMode="auto">
          <a:xfrm>
            <a:off x="2923679" y="345336"/>
            <a:ext cx="2689481" cy="1859527"/>
          </a:xfrm>
          <a:prstGeom prst="rect">
            <a:avLst/>
          </a:prstGeom>
          <a:ln>
            <a:noFill/>
          </a:ln>
          <a:effectLst>
            <a:softEdge rad="112500"/>
          </a:effectLst>
        </p:spPr>
      </p:pic>
      <p:pic>
        <p:nvPicPr>
          <p:cNvPr id="49" name="il_fi" descr="http://bishopsblue.bishops.org.za/200701/images/ross_dyer_copyright_bronwen_klaas.jpg"/>
          <p:cNvPicPr>
            <a:picLocks noChangeAspect="1" noChangeArrowheads="1"/>
          </p:cNvPicPr>
          <p:nvPr/>
        </p:nvPicPr>
        <p:blipFill>
          <a:blip r:embed="rId5" cstate="print"/>
          <a:srcRect/>
          <a:stretch>
            <a:fillRect/>
          </a:stretch>
        </p:blipFill>
        <p:spPr bwMode="auto">
          <a:xfrm>
            <a:off x="100869" y="4516324"/>
            <a:ext cx="3356372" cy="2310861"/>
          </a:xfrm>
          <a:prstGeom prst="rect">
            <a:avLst/>
          </a:prstGeom>
          <a:ln>
            <a:noFill/>
          </a:ln>
          <a:effectLst>
            <a:softEdge rad="112500"/>
          </a:effectLst>
        </p:spPr>
      </p:pic>
      <p:pic>
        <p:nvPicPr>
          <p:cNvPr id="50" name="il_fi" descr="http://t2.gstatic.com/images?q=tbn:ANd9GcRuwCgpymDZs59k-blxhvu7p2xL6yjYr3CzIh-zltTd4uYGufitaG6tzScw"/>
          <p:cNvPicPr>
            <a:picLocks noChangeAspect="1" noChangeArrowheads="1"/>
          </p:cNvPicPr>
          <p:nvPr/>
        </p:nvPicPr>
        <p:blipFill>
          <a:blip r:embed="rId6" cstate="print"/>
          <a:srcRect/>
          <a:stretch>
            <a:fillRect/>
          </a:stretch>
        </p:blipFill>
        <p:spPr bwMode="auto">
          <a:xfrm>
            <a:off x="5795383" y="345336"/>
            <a:ext cx="3203846" cy="1859527"/>
          </a:xfrm>
          <a:prstGeom prst="rect">
            <a:avLst/>
          </a:prstGeom>
          <a:ln>
            <a:noFill/>
          </a:ln>
          <a:effectLst>
            <a:softEdge rad="112500"/>
          </a:effectLst>
        </p:spPr>
      </p:pic>
      <p:pic>
        <p:nvPicPr>
          <p:cNvPr id="4098" name="Picture 2" descr="http://www.grootkoppe.com/Photos/Lunch_at_the_Vaal_River.jpg">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71024" y="2328367"/>
            <a:ext cx="3366147" cy="25229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http://t1.gstatic.com/images?q=tbn:ANd9GcRN1JO3Jn80C_V4fCLnfjRY_CSN4bQLtDiLMxZoRbJ837QYdmcW"/>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0713" y="369517"/>
            <a:ext cx="2676525" cy="1835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2" name="Picture 6" descr="http://t1.gstatic.com/images?q=tbn:ANd9GcQDSJ-TbQ91J8_qyHWJe02Ephm7HbDN9QGGvYr1Mu0Qfnin6RXE"/>
          <p:cNvPicPr>
            <a:picLocks noChangeAspect="1" noChangeArrowheads="1"/>
          </p:cNvPicPr>
          <p:nvPr/>
        </p:nvPicPr>
        <p:blipFill rotWithShape="1">
          <a:blip r:embed="rId10">
            <a:extLst>
              <a:ext uri="{28A0092B-C50C-407E-A947-70E740481C1C}">
                <a14:useLocalDpi xmlns:a14="http://schemas.microsoft.com/office/drawing/2010/main" val="0"/>
              </a:ext>
            </a:extLst>
          </a:blip>
          <a:srcRect l="5567" t="3379" r="5808" b="3651"/>
          <a:stretch/>
        </p:blipFill>
        <p:spPr bwMode="auto">
          <a:xfrm>
            <a:off x="3559091" y="4437111"/>
            <a:ext cx="2035313" cy="23900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77803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ZA" dirty="0" smtClean="0"/>
              <a:t>Cruise Tourism</a:t>
            </a:r>
            <a:endParaRPr lang="en-ZA" dirty="0"/>
          </a:p>
        </p:txBody>
      </p:sp>
      <p:pic>
        <p:nvPicPr>
          <p:cNvPr id="1026" name="Picture 1" descr="imag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2564904"/>
            <a:ext cx="7308305" cy="2534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12" name="Picture 11" descr="http://t3.gstatic.com/images?q=tbn:ANd9GcQRB80uBQ87oLImnQHSUlDgaTYXRQMg7Z2FiPaemaPUcPw8OyO97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1010" y="11296"/>
            <a:ext cx="1362075" cy="1762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66253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ZA" dirty="0" smtClean="0"/>
              <a:t>Beach resorts</a:t>
            </a:r>
            <a:endParaRPr lang="en-ZA" dirty="0"/>
          </a:p>
        </p:txBody>
      </p:sp>
      <p:pic>
        <p:nvPicPr>
          <p:cNvPr id="3074" name="Picture 3" descr="image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988840"/>
            <a:ext cx="4203052" cy="407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http://t3.gstatic.com/images?q=tbn:ANd9GcQRB80uBQ87oLImnQHSUlDgaTYXRQMg7Z2FiPaemaPUcPw8OyO97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81010" y="11296"/>
            <a:ext cx="1362075" cy="1762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3030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3600" dirty="0" smtClean="0"/>
              <a:t>Examples of South African Beach Resorts</a:t>
            </a:r>
            <a:endParaRPr lang="en-ZA" sz="3600" dirty="0"/>
          </a:p>
        </p:txBody>
      </p:sp>
      <p:pic>
        <p:nvPicPr>
          <p:cNvPr id="3076" name="Picture 4" descr="http://competitions.getaway.co.za/files/2012/12/comps_mpekweni-667x32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 y="4464991"/>
            <a:ext cx="3112787" cy="23930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2" name="Picture 10" descr="http://www.capetown.gov.za/en/SportRecreation/PublishingImages/Beaches/Silwerstroom/Silwerstroom4.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832" y="4464991"/>
            <a:ext cx="3024336" cy="24131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4" name="Picture 12" descr="http://www.daelive.com/languages/common/articles/the_dunes_aerial_352x292!!the_dunes_plettenberg_bay_garden_route_south_africa.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12" y="1017007"/>
            <a:ext cx="4480940" cy="34479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6" name="Picture 14" descr="http://gardenroutevirtualtours.co.za/wp-grvtcontent/uploads/2012/08/Beacon-Island-Resort.jp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4" y="1017008"/>
            <a:ext cx="4716016" cy="34479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8" name="Picture 16" descr="http://wikitravel.org/upload/shared/thumb/4/4d/Plettenberg_Bay-Beacon_Isle01.jpg/400px-Plettenberg_Bay-Beacon_Isle01.jpg">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84168" y="4464991"/>
            <a:ext cx="3059832" cy="23930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0589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2954"/>
            <a:ext cx="8423275" cy="1439862"/>
          </a:xfrm>
        </p:spPr>
        <p:txBody>
          <a:bodyPr/>
          <a:lstStyle/>
          <a:p>
            <a:r>
              <a:rPr lang="en-ZA" dirty="0" smtClean="0"/>
              <a:t>Examples of International Beach Resorts</a:t>
            </a:r>
            <a:endParaRPr lang="en-ZA" dirty="0"/>
          </a:p>
        </p:txBody>
      </p:sp>
      <p:pic>
        <p:nvPicPr>
          <p:cNvPr id="2052" name="Picture 4" descr="http://cdn.freshome.com/wp-content/uploads/2012/08/Nannai-Beach-Resort-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8" y="836712"/>
            <a:ext cx="4695825" cy="34013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http://www.locogringo.com/lgunet/images/akumal/akumalbeachresort/beachaerial3a.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08" y="4221088"/>
            <a:ext cx="3312368" cy="2636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http://www.destination360.com/africa/egypt/images/s/beach-resorts.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04660" y="4238049"/>
            <a:ext cx="2952328" cy="2636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descr="http://www.katagroup.com/images-index/banner6.jp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28185" y="4221088"/>
            <a:ext cx="2942306" cy="26538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0" name="Picture 12" descr="http://www.classytravelvietnam.com/uploads/hotel/2012-04-17.06.41.07-4.jpg.jpg">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56788" y="836712"/>
            <a:ext cx="4742507" cy="33887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8686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ZA" dirty="0"/>
              <a:t>Why planning is important</a:t>
            </a:r>
          </a:p>
        </p:txBody>
      </p:sp>
      <p:pic>
        <p:nvPicPr>
          <p:cNvPr id="12" name="Picture 11" descr="http://t3.gstatic.com/images?q=tbn:ANd9GcQRB80uBQ87oLImnQHSUlDgaTYXRQMg7Z2FiPaemaPUcPw8OyO97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1010" y="11296"/>
            <a:ext cx="1362075" cy="17621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1808310"/>
            <a:ext cx="4052168" cy="4052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7347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94" t="2410" r="2007" b="2156"/>
          <a:stretch/>
        </p:blipFill>
        <p:spPr>
          <a:xfrm>
            <a:off x="161022" y="188640"/>
            <a:ext cx="4266961" cy="3340352"/>
          </a:xfrm>
          <a:prstGeom prst="rect">
            <a:avLst/>
          </a:prstGeom>
          <a:ln>
            <a:noFill/>
          </a:ln>
          <a:effectLst>
            <a:softEdge rad="112500"/>
          </a:effectLst>
        </p:spPr>
      </p:pic>
      <p:pic>
        <p:nvPicPr>
          <p:cNvPr id="6" name="rg_hi" descr="https://encrypted-tbn2.gstatic.com/images?q=tbn:ANd9GcQkalsM2KwEK0Dp7vW0AlD995_vML6NlFOGVZar8lacxwJhB7HD">
            <a:hlinkClick r:id="rId3"/>
          </p:cNvPr>
          <p:cNvPicPr>
            <a:picLocks noChangeAspect="1" noChangeArrowheads="1"/>
          </p:cNvPicPr>
          <p:nvPr/>
        </p:nvPicPr>
        <p:blipFill>
          <a:blip r:embed="rId4" cstate="print"/>
          <a:srcRect/>
          <a:stretch>
            <a:fillRect/>
          </a:stretch>
        </p:blipFill>
        <p:spPr bwMode="auto">
          <a:xfrm>
            <a:off x="4499991" y="188641"/>
            <a:ext cx="4589197" cy="3240360"/>
          </a:xfrm>
          <a:prstGeom prst="rect">
            <a:avLst/>
          </a:prstGeom>
          <a:ln>
            <a:noFill/>
          </a:ln>
          <a:effectLst>
            <a:softEdge rad="112500"/>
          </a:effectLst>
        </p:spPr>
      </p:pic>
      <p:pic>
        <p:nvPicPr>
          <p:cNvPr id="7" name="Picture 6" descr="https://encrypted-tbn2.gstatic.com/images?q=tbn:ANd9GcSKPClazHTxWcBsuiqreeYtmR_QKUOVyjQfSY3aQoXyODS9sOOgPA">
            <a:hlinkClick r:id="rId5"/>
          </p:cNvPr>
          <p:cNvPicPr>
            <a:picLocks noChangeAspect="1" noChangeArrowheads="1"/>
          </p:cNvPicPr>
          <p:nvPr/>
        </p:nvPicPr>
        <p:blipFill rotWithShape="1">
          <a:blip r:embed="rId6" cstate="print"/>
          <a:srcRect l="3441" t="4513" r="3033" b="6097"/>
          <a:stretch/>
        </p:blipFill>
        <p:spPr bwMode="auto">
          <a:xfrm>
            <a:off x="215048" y="3573016"/>
            <a:ext cx="4293966" cy="2787898"/>
          </a:xfrm>
          <a:prstGeom prst="rect">
            <a:avLst/>
          </a:prstGeom>
          <a:ln>
            <a:noFill/>
          </a:ln>
          <a:effectLst>
            <a:softEdge rad="112500"/>
          </a:effectLst>
        </p:spPr>
      </p:pic>
      <p:pic>
        <p:nvPicPr>
          <p:cNvPr id="9" name="Picture 8" descr="http://blog.seattlepi.com/candacewhiting/files/2011/10/fishhoek2-gw-shark-larger-600x399.jpg"/>
          <p:cNvPicPr>
            <a:picLocks noChangeAspect="1" noChangeArrowheads="1"/>
          </p:cNvPicPr>
          <p:nvPr/>
        </p:nvPicPr>
        <p:blipFill>
          <a:blip r:embed="rId7" cstate="print"/>
          <a:srcRect/>
          <a:stretch>
            <a:fillRect/>
          </a:stretch>
        </p:blipFill>
        <p:spPr bwMode="auto">
          <a:xfrm>
            <a:off x="4644008" y="3573016"/>
            <a:ext cx="4427262" cy="2826069"/>
          </a:xfrm>
          <a:prstGeom prst="rect">
            <a:avLst/>
          </a:prstGeom>
          <a:ln>
            <a:noFill/>
          </a:ln>
          <a:effectLst>
            <a:softEdge rad="112500"/>
          </a:effectLst>
        </p:spPr>
      </p:pic>
    </p:spTree>
    <p:extLst>
      <p:ext uri="{BB962C8B-B14F-4D97-AF65-F5344CB8AC3E}">
        <p14:creationId xmlns:p14="http://schemas.microsoft.com/office/powerpoint/2010/main" val="22007319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dirty="0"/>
          </a:p>
        </p:txBody>
      </p:sp>
      <p:pic>
        <p:nvPicPr>
          <p:cNvPr id="1030" name="Picture 6" descr="http://static3.demotix.com/sites/default/files/imagecache/a_scale_large/1300-4/photos/1349494.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044" y="86366"/>
            <a:ext cx="4536964" cy="34004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http://t3.gstatic.com/images?q=tbn:ANd9GcQRgniF7RF7RjTbQPB72owQEJDG06eQjsQDSigVTanfa2zE0PJ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2541" y="86366"/>
            <a:ext cx="4434785" cy="33218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8" name="Picture 14" descr="http://t1.gstatic.com/images?q=tbn:ANd9GcRgLpS_sGLbhBO9-tM2qTMwl-FCEfJa759mjZ7sTT35ueX6Ydqr">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92541" y="3381377"/>
            <a:ext cx="4415963" cy="32302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40" name="Picture 16" descr="http://t0.gstatic.com/images?q=tbn:ANd9GcT1mJ_c406ex4FI5FEMPLBJn9LDD9IRT4tIF5-LnCmuptZ_djA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512" y="3486835"/>
            <a:ext cx="4413274" cy="31248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9901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reeform 8"/>
          <p:cNvSpPr>
            <a:spLocks/>
          </p:cNvSpPr>
          <p:nvPr/>
        </p:nvSpPr>
        <p:spPr bwMode="auto">
          <a:xfrm>
            <a:off x="4062414" y="2135188"/>
            <a:ext cx="784225" cy="735012"/>
          </a:xfrm>
          <a:custGeom>
            <a:avLst/>
            <a:gdLst>
              <a:gd name="T0" fmla="*/ 372 w 494"/>
              <a:gd name="T1" fmla="*/ 0 h 463"/>
              <a:gd name="T2" fmla="*/ 494 w 494"/>
              <a:gd name="T3" fmla="*/ 76 h 463"/>
              <a:gd name="T4" fmla="*/ 408 w 494"/>
              <a:gd name="T5" fmla="*/ 142 h 463"/>
              <a:gd name="T6" fmla="*/ 445 w 494"/>
              <a:gd name="T7" fmla="*/ 458 h 463"/>
              <a:gd name="T8" fmla="*/ 185 w 494"/>
              <a:gd name="T9" fmla="*/ 458 h 463"/>
              <a:gd name="T10" fmla="*/ 116 w 494"/>
              <a:gd name="T11" fmla="*/ 428 h 463"/>
              <a:gd name="T12" fmla="*/ 0 w 494"/>
              <a:gd name="T13" fmla="*/ 463 h 463"/>
              <a:gd name="T14" fmla="*/ 50 w 494"/>
              <a:gd name="T15" fmla="*/ 335 h 463"/>
              <a:gd name="T16" fmla="*/ 53 w 494"/>
              <a:gd name="T17" fmla="*/ 214 h 463"/>
              <a:gd name="T18" fmla="*/ 168 w 494"/>
              <a:gd name="T19" fmla="*/ 239 h 463"/>
              <a:gd name="T20" fmla="*/ 253 w 494"/>
              <a:gd name="T21" fmla="*/ 52 h 463"/>
              <a:gd name="T22" fmla="*/ 332 w 494"/>
              <a:gd name="T23" fmla="*/ 52 h 463"/>
              <a:gd name="T24" fmla="*/ 372 w 494"/>
              <a:gd name="T25" fmla="*/ 0 h 4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4"/>
              <a:gd name="T40" fmla="*/ 0 h 463"/>
              <a:gd name="T41" fmla="*/ 494 w 494"/>
              <a:gd name="T42" fmla="*/ 463 h 4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4" h="463">
                <a:moveTo>
                  <a:pt x="372" y="0"/>
                </a:moveTo>
                <a:lnTo>
                  <a:pt x="494" y="76"/>
                </a:lnTo>
                <a:lnTo>
                  <a:pt x="408" y="142"/>
                </a:lnTo>
                <a:lnTo>
                  <a:pt x="445" y="458"/>
                </a:lnTo>
                <a:lnTo>
                  <a:pt x="185" y="458"/>
                </a:lnTo>
                <a:lnTo>
                  <a:pt x="116" y="428"/>
                </a:lnTo>
                <a:lnTo>
                  <a:pt x="0" y="463"/>
                </a:lnTo>
                <a:lnTo>
                  <a:pt x="50" y="335"/>
                </a:lnTo>
                <a:lnTo>
                  <a:pt x="53" y="214"/>
                </a:lnTo>
                <a:lnTo>
                  <a:pt x="168" y="239"/>
                </a:lnTo>
                <a:lnTo>
                  <a:pt x="253" y="52"/>
                </a:lnTo>
                <a:lnTo>
                  <a:pt x="332" y="52"/>
                </a:lnTo>
                <a:lnTo>
                  <a:pt x="372"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lIns="91430" tIns="45715" rIns="91430" bIns="45715"/>
          <a:lstStyle/>
          <a:p>
            <a:endParaRPr lang="en-US"/>
          </a:p>
        </p:txBody>
      </p:sp>
      <p:sp>
        <p:nvSpPr>
          <p:cNvPr id="21507" name="Freeform 14"/>
          <p:cNvSpPr>
            <a:spLocks/>
          </p:cNvSpPr>
          <p:nvPr/>
        </p:nvSpPr>
        <p:spPr bwMode="auto">
          <a:xfrm>
            <a:off x="4037013" y="2813051"/>
            <a:ext cx="327025" cy="225425"/>
          </a:xfrm>
          <a:custGeom>
            <a:avLst/>
            <a:gdLst>
              <a:gd name="T0" fmla="*/ 17 w 206"/>
              <a:gd name="T1" fmla="*/ 34 h 142"/>
              <a:gd name="T2" fmla="*/ 131 w 206"/>
              <a:gd name="T3" fmla="*/ 0 h 142"/>
              <a:gd name="T4" fmla="*/ 199 w 206"/>
              <a:gd name="T5" fmla="*/ 29 h 142"/>
              <a:gd name="T6" fmla="*/ 206 w 206"/>
              <a:gd name="T7" fmla="*/ 142 h 142"/>
              <a:gd name="T8" fmla="*/ 0 w 206"/>
              <a:gd name="T9" fmla="*/ 129 h 142"/>
              <a:gd name="T10" fmla="*/ 17 w 206"/>
              <a:gd name="T11" fmla="*/ 34 h 142"/>
              <a:gd name="T12" fmla="*/ 0 60000 65536"/>
              <a:gd name="T13" fmla="*/ 0 60000 65536"/>
              <a:gd name="T14" fmla="*/ 0 60000 65536"/>
              <a:gd name="T15" fmla="*/ 0 60000 65536"/>
              <a:gd name="T16" fmla="*/ 0 60000 65536"/>
              <a:gd name="T17" fmla="*/ 0 60000 65536"/>
              <a:gd name="T18" fmla="*/ 0 w 206"/>
              <a:gd name="T19" fmla="*/ 0 h 142"/>
              <a:gd name="T20" fmla="*/ 206 w 206"/>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206" h="142">
                <a:moveTo>
                  <a:pt x="17" y="34"/>
                </a:moveTo>
                <a:lnTo>
                  <a:pt x="131" y="0"/>
                </a:lnTo>
                <a:lnTo>
                  <a:pt x="199" y="29"/>
                </a:lnTo>
                <a:lnTo>
                  <a:pt x="206" y="142"/>
                </a:lnTo>
                <a:lnTo>
                  <a:pt x="0" y="129"/>
                </a:lnTo>
                <a:lnTo>
                  <a:pt x="17" y="34"/>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lIns="91430" tIns="45715" rIns="91430" bIns="45715"/>
          <a:lstStyle/>
          <a:p>
            <a:endParaRPr lang="en-US"/>
          </a:p>
        </p:txBody>
      </p:sp>
      <p:sp>
        <p:nvSpPr>
          <p:cNvPr id="21508" name="Freeform 15"/>
          <p:cNvSpPr>
            <a:spLocks/>
          </p:cNvSpPr>
          <p:nvPr/>
        </p:nvSpPr>
        <p:spPr bwMode="auto">
          <a:xfrm>
            <a:off x="4037013" y="3017838"/>
            <a:ext cx="327025" cy="119062"/>
          </a:xfrm>
          <a:custGeom>
            <a:avLst/>
            <a:gdLst>
              <a:gd name="T0" fmla="*/ 0 w 206"/>
              <a:gd name="T1" fmla="*/ 0 h 75"/>
              <a:gd name="T2" fmla="*/ 206 w 206"/>
              <a:gd name="T3" fmla="*/ 12 h 75"/>
              <a:gd name="T4" fmla="*/ 95 w 206"/>
              <a:gd name="T5" fmla="*/ 75 h 75"/>
              <a:gd name="T6" fmla="*/ 0 w 206"/>
              <a:gd name="T7" fmla="*/ 0 h 75"/>
              <a:gd name="T8" fmla="*/ 0 60000 65536"/>
              <a:gd name="T9" fmla="*/ 0 60000 65536"/>
              <a:gd name="T10" fmla="*/ 0 60000 65536"/>
              <a:gd name="T11" fmla="*/ 0 60000 65536"/>
              <a:gd name="T12" fmla="*/ 0 w 206"/>
              <a:gd name="T13" fmla="*/ 0 h 75"/>
              <a:gd name="T14" fmla="*/ 206 w 206"/>
              <a:gd name="T15" fmla="*/ 75 h 75"/>
            </a:gdLst>
            <a:ahLst/>
            <a:cxnLst>
              <a:cxn ang="T8">
                <a:pos x="T0" y="T1"/>
              </a:cxn>
              <a:cxn ang="T9">
                <a:pos x="T2" y="T3"/>
              </a:cxn>
              <a:cxn ang="T10">
                <a:pos x="T4" y="T5"/>
              </a:cxn>
              <a:cxn ang="T11">
                <a:pos x="T6" y="T7"/>
              </a:cxn>
            </a:cxnLst>
            <a:rect l="T12" t="T13" r="T14" b="T15"/>
            <a:pathLst>
              <a:path w="206" h="75">
                <a:moveTo>
                  <a:pt x="0" y="0"/>
                </a:moveTo>
                <a:lnTo>
                  <a:pt x="206" y="12"/>
                </a:lnTo>
                <a:lnTo>
                  <a:pt x="95" y="75"/>
                </a:lnTo>
                <a:lnTo>
                  <a:pt x="0"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lIns="91430" tIns="45715" rIns="91430" bIns="45715"/>
          <a:lstStyle/>
          <a:p>
            <a:endParaRPr lang="en-US"/>
          </a:p>
        </p:txBody>
      </p:sp>
      <p:sp>
        <p:nvSpPr>
          <p:cNvPr id="21509" name="Freeform 41"/>
          <p:cNvSpPr>
            <a:spLocks/>
          </p:cNvSpPr>
          <p:nvPr/>
        </p:nvSpPr>
        <p:spPr bwMode="auto">
          <a:xfrm>
            <a:off x="4041775" y="2947988"/>
            <a:ext cx="160338" cy="31750"/>
          </a:xfrm>
          <a:custGeom>
            <a:avLst/>
            <a:gdLst>
              <a:gd name="T0" fmla="*/ 0 w 101"/>
              <a:gd name="T1" fmla="*/ 20 h 20"/>
              <a:gd name="T2" fmla="*/ 87 w 101"/>
              <a:gd name="T3" fmla="*/ 20 h 20"/>
              <a:gd name="T4" fmla="*/ 101 w 101"/>
              <a:gd name="T5" fmla="*/ 7 h 20"/>
              <a:gd name="T6" fmla="*/ 7 w 101"/>
              <a:gd name="T7" fmla="*/ 0 h 20"/>
              <a:gd name="T8" fmla="*/ 0 w 101"/>
              <a:gd name="T9" fmla="*/ 20 h 20"/>
              <a:gd name="T10" fmla="*/ 0 60000 65536"/>
              <a:gd name="T11" fmla="*/ 0 60000 65536"/>
              <a:gd name="T12" fmla="*/ 0 60000 65536"/>
              <a:gd name="T13" fmla="*/ 0 60000 65536"/>
              <a:gd name="T14" fmla="*/ 0 60000 65536"/>
              <a:gd name="T15" fmla="*/ 0 w 101"/>
              <a:gd name="T16" fmla="*/ 0 h 20"/>
              <a:gd name="T17" fmla="*/ 101 w 101"/>
              <a:gd name="T18" fmla="*/ 20 h 20"/>
            </a:gdLst>
            <a:ahLst/>
            <a:cxnLst>
              <a:cxn ang="T10">
                <a:pos x="T0" y="T1"/>
              </a:cxn>
              <a:cxn ang="T11">
                <a:pos x="T2" y="T3"/>
              </a:cxn>
              <a:cxn ang="T12">
                <a:pos x="T4" y="T5"/>
              </a:cxn>
              <a:cxn ang="T13">
                <a:pos x="T6" y="T7"/>
              </a:cxn>
              <a:cxn ang="T14">
                <a:pos x="T8" y="T9"/>
              </a:cxn>
            </a:cxnLst>
            <a:rect l="T15" t="T16" r="T17" b="T18"/>
            <a:pathLst>
              <a:path w="101" h="20">
                <a:moveTo>
                  <a:pt x="0" y="20"/>
                </a:moveTo>
                <a:lnTo>
                  <a:pt x="87" y="20"/>
                </a:lnTo>
                <a:lnTo>
                  <a:pt x="101" y="7"/>
                </a:lnTo>
                <a:lnTo>
                  <a:pt x="7" y="0"/>
                </a:lnTo>
                <a:lnTo>
                  <a:pt x="0" y="20"/>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lIns="91430" tIns="45715" rIns="91430" bIns="45715"/>
          <a:lstStyle/>
          <a:p>
            <a:endParaRPr lang="en-US"/>
          </a:p>
        </p:txBody>
      </p:sp>
      <p:grpSp>
        <p:nvGrpSpPr>
          <p:cNvPr id="21510" name="Group 56"/>
          <p:cNvGrpSpPr>
            <a:grpSpLocks/>
          </p:cNvGrpSpPr>
          <p:nvPr/>
        </p:nvGrpSpPr>
        <p:grpSpPr bwMode="auto">
          <a:xfrm>
            <a:off x="4146551" y="1408113"/>
            <a:ext cx="4524375" cy="4638675"/>
            <a:chOff x="2612" y="887"/>
            <a:chExt cx="2850" cy="2922"/>
          </a:xfrm>
        </p:grpSpPr>
        <p:sp>
          <p:nvSpPr>
            <p:cNvPr id="21514" name="Freeform 3"/>
            <p:cNvSpPr>
              <a:spLocks/>
            </p:cNvSpPr>
            <p:nvPr/>
          </p:nvSpPr>
          <p:spPr bwMode="auto">
            <a:xfrm>
              <a:off x="3318" y="1502"/>
              <a:ext cx="651" cy="701"/>
            </a:xfrm>
            <a:custGeom>
              <a:avLst/>
              <a:gdLst>
                <a:gd name="T0" fmla="*/ 565 w 651"/>
                <a:gd name="T1" fmla="*/ 31 h 701"/>
                <a:gd name="T2" fmla="*/ 163 w 651"/>
                <a:gd name="T3" fmla="*/ 160 h 701"/>
                <a:gd name="T4" fmla="*/ 89 w 651"/>
                <a:gd name="T5" fmla="*/ 283 h 701"/>
                <a:gd name="T6" fmla="*/ 19 w 651"/>
                <a:gd name="T7" fmla="*/ 326 h 701"/>
                <a:gd name="T8" fmla="*/ 33 w 651"/>
                <a:gd name="T9" fmla="*/ 429 h 701"/>
                <a:gd name="T10" fmla="*/ 0 w 651"/>
                <a:gd name="T11" fmla="*/ 491 h 701"/>
                <a:gd name="T12" fmla="*/ 22 w 651"/>
                <a:gd name="T13" fmla="*/ 541 h 701"/>
                <a:gd name="T14" fmla="*/ 53 w 651"/>
                <a:gd name="T15" fmla="*/ 701 h 701"/>
                <a:gd name="T16" fmla="*/ 116 w 651"/>
                <a:gd name="T17" fmla="*/ 701 h 701"/>
                <a:gd name="T18" fmla="*/ 108 w 651"/>
                <a:gd name="T19" fmla="*/ 420 h 701"/>
                <a:gd name="T20" fmla="*/ 158 w 651"/>
                <a:gd name="T21" fmla="*/ 386 h 701"/>
                <a:gd name="T22" fmla="*/ 506 w 651"/>
                <a:gd name="T23" fmla="*/ 389 h 701"/>
                <a:gd name="T24" fmla="*/ 594 w 651"/>
                <a:gd name="T25" fmla="*/ 220 h 701"/>
                <a:gd name="T26" fmla="*/ 651 w 651"/>
                <a:gd name="T27" fmla="*/ 0 h 701"/>
                <a:gd name="T28" fmla="*/ 565 w 651"/>
                <a:gd name="T29" fmla="*/ 31 h 70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51"/>
                <a:gd name="T46" fmla="*/ 0 h 701"/>
                <a:gd name="T47" fmla="*/ 651 w 651"/>
                <a:gd name="T48" fmla="*/ 701 h 70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51" h="701">
                  <a:moveTo>
                    <a:pt x="565" y="31"/>
                  </a:moveTo>
                  <a:lnTo>
                    <a:pt x="163" y="160"/>
                  </a:lnTo>
                  <a:lnTo>
                    <a:pt x="89" y="283"/>
                  </a:lnTo>
                  <a:lnTo>
                    <a:pt x="19" y="326"/>
                  </a:lnTo>
                  <a:lnTo>
                    <a:pt x="33" y="429"/>
                  </a:lnTo>
                  <a:lnTo>
                    <a:pt x="0" y="491"/>
                  </a:lnTo>
                  <a:lnTo>
                    <a:pt x="22" y="541"/>
                  </a:lnTo>
                  <a:lnTo>
                    <a:pt x="53" y="701"/>
                  </a:lnTo>
                  <a:lnTo>
                    <a:pt x="116" y="701"/>
                  </a:lnTo>
                  <a:lnTo>
                    <a:pt x="108" y="420"/>
                  </a:lnTo>
                  <a:lnTo>
                    <a:pt x="158" y="386"/>
                  </a:lnTo>
                  <a:lnTo>
                    <a:pt x="506" y="389"/>
                  </a:lnTo>
                  <a:lnTo>
                    <a:pt x="594" y="220"/>
                  </a:lnTo>
                  <a:lnTo>
                    <a:pt x="651" y="0"/>
                  </a:lnTo>
                  <a:lnTo>
                    <a:pt x="565" y="31"/>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15" name="Freeform 4"/>
            <p:cNvSpPr>
              <a:spLocks/>
            </p:cNvSpPr>
            <p:nvPr/>
          </p:nvSpPr>
          <p:spPr bwMode="auto">
            <a:xfrm>
              <a:off x="2741" y="1421"/>
              <a:ext cx="742" cy="610"/>
            </a:xfrm>
            <a:custGeom>
              <a:avLst/>
              <a:gdLst>
                <a:gd name="T0" fmla="*/ 309 w 742"/>
                <a:gd name="T1" fmla="*/ 0 h 610"/>
                <a:gd name="T2" fmla="*/ 221 w 742"/>
                <a:gd name="T3" fmla="*/ 69 h 610"/>
                <a:gd name="T4" fmla="*/ 258 w 742"/>
                <a:gd name="T5" fmla="*/ 377 h 610"/>
                <a:gd name="T6" fmla="*/ 0 w 742"/>
                <a:gd name="T7" fmla="*/ 380 h 610"/>
                <a:gd name="T8" fmla="*/ 8 w 742"/>
                <a:gd name="T9" fmla="*/ 493 h 610"/>
                <a:gd name="T10" fmla="*/ 191 w 742"/>
                <a:gd name="T11" fmla="*/ 502 h 610"/>
                <a:gd name="T12" fmla="*/ 206 w 742"/>
                <a:gd name="T13" fmla="*/ 610 h 610"/>
                <a:gd name="T14" fmla="*/ 293 w 742"/>
                <a:gd name="T15" fmla="*/ 610 h 610"/>
                <a:gd name="T16" fmla="*/ 336 w 742"/>
                <a:gd name="T17" fmla="*/ 499 h 610"/>
                <a:gd name="T18" fmla="*/ 405 w 742"/>
                <a:gd name="T19" fmla="*/ 506 h 610"/>
                <a:gd name="T20" fmla="*/ 668 w 742"/>
                <a:gd name="T21" fmla="*/ 370 h 610"/>
                <a:gd name="T22" fmla="*/ 742 w 742"/>
                <a:gd name="T23" fmla="*/ 244 h 610"/>
                <a:gd name="T24" fmla="*/ 309 w 742"/>
                <a:gd name="T25" fmla="*/ 0 h 6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42"/>
                <a:gd name="T40" fmla="*/ 0 h 610"/>
                <a:gd name="T41" fmla="*/ 742 w 742"/>
                <a:gd name="T42" fmla="*/ 610 h 61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42" h="610">
                  <a:moveTo>
                    <a:pt x="309" y="0"/>
                  </a:moveTo>
                  <a:lnTo>
                    <a:pt x="221" y="69"/>
                  </a:lnTo>
                  <a:lnTo>
                    <a:pt x="258" y="377"/>
                  </a:lnTo>
                  <a:lnTo>
                    <a:pt x="0" y="380"/>
                  </a:lnTo>
                  <a:lnTo>
                    <a:pt x="8" y="493"/>
                  </a:lnTo>
                  <a:lnTo>
                    <a:pt x="191" y="502"/>
                  </a:lnTo>
                  <a:lnTo>
                    <a:pt x="206" y="610"/>
                  </a:lnTo>
                  <a:lnTo>
                    <a:pt x="293" y="610"/>
                  </a:lnTo>
                  <a:lnTo>
                    <a:pt x="336" y="499"/>
                  </a:lnTo>
                  <a:lnTo>
                    <a:pt x="405" y="506"/>
                  </a:lnTo>
                  <a:lnTo>
                    <a:pt x="668" y="370"/>
                  </a:lnTo>
                  <a:lnTo>
                    <a:pt x="742" y="244"/>
                  </a:lnTo>
                  <a:lnTo>
                    <a:pt x="309"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16" name="Freeform 5"/>
            <p:cNvSpPr>
              <a:spLocks/>
            </p:cNvSpPr>
            <p:nvPr/>
          </p:nvSpPr>
          <p:spPr bwMode="auto">
            <a:xfrm>
              <a:off x="2900" y="888"/>
              <a:ext cx="337" cy="397"/>
            </a:xfrm>
            <a:custGeom>
              <a:avLst/>
              <a:gdLst>
                <a:gd name="T0" fmla="*/ 337 w 337"/>
                <a:gd name="T1" fmla="*/ 0 h 397"/>
                <a:gd name="T2" fmla="*/ 284 w 337"/>
                <a:gd name="T3" fmla="*/ 85 h 397"/>
                <a:gd name="T4" fmla="*/ 55 w 337"/>
                <a:gd name="T5" fmla="*/ 228 h 397"/>
                <a:gd name="T6" fmla="*/ 0 w 337"/>
                <a:gd name="T7" fmla="*/ 374 h 397"/>
                <a:gd name="T8" fmla="*/ 86 w 337"/>
                <a:gd name="T9" fmla="*/ 397 h 397"/>
                <a:gd name="T10" fmla="*/ 94 w 337"/>
                <a:gd name="T11" fmla="*/ 355 h 397"/>
                <a:gd name="T12" fmla="*/ 308 w 337"/>
                <a:gd name="T13" fmla="*/ 208 h 397"/>
                <a:gd name="T14" fmla="*/ 337 w 337"/>
                <a:gd name="T15" fmla="*/ 0 h 397"/>
                <a:gd name="T16" fmla="*/ 0 60000 65536"/>
                <a:gd name="T17" fmla="*/ 0 60000 65536"/>
                <a:gd name="T18" fmla="*/ 0 60000 65536"/>
                <a:gd name="T19" fmla="*/ 0 60000 65536"/>
                <a:gd name="T20" fmla="*/ 0 60000 65536"/>
                <a:gd name="T21" fmla="*/ 0 60000 65536"/>
                <a:gd name="T22" fmla="*/ 0 60000 65536"/>
                <a:gd name="T23" fmla="*/ 0 60000 65536"/>
                <a:gd name="T24" fmla="*/ 0 w 337"/>
                <a:gd name="T25" fmla="*/ 0 h 397"/>
                <a:gd name="T26" fmla="*/ 337 w 337"/>
                <a:gd name="T27" fmla="*/ 397 h 39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37" h="397">
                  <a:moveTo>
                    <a:pt x="337" y="0"/>
                  </a:moveTo>
                  <a:lnTo>
                    <a:pt x="284" y="85"/>
                  </a:lnTo>
                  <a:lnTo>
                    <a:pt x="55" y="228"/>
                  </a:lnTo>
                  <a:lnTo>
                    <a:pt x="0" y="374"/>
                  </a:lnTo>
                  <a:lnTo>
                    <a:pt x="86" y="397"/>
                  </a:lnTo>
                  <a:lnTo>
                    <a:pt x="94" y="355"/>
                  </a:lnTo>
                  <a:lnTo>
                    <a:pt x="308" y="208"/>
                  </a:lnTo>
                  <a:lnTo>
                    <a:pt x="337"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17" name="Freeform 6"/>
            <p:cNvSpPr>
              <a:spLocks/>
            </p:cNvSpPr>
            <p:nvPr/>
          </p:nvSpPr>
          <p:spPr bwMode="auto">
            <a:xfrm>
              <a:off x="2612" y="1262"/>
              <a:ext cx="376" cy="324"/>
            </a:xfrm>
            <a:custGeom>
              <a:avLst/>
              <a:gdLst>
                <a:gd name="T0" fmla="*/ 288 w 376"/>
                <a:gd name="T1" fmla="*/ 0 h 324"/>
                <a:gd name="T2" fmla="*/ 376 w 376"/>
                <a:gd name="T3" fmla="*/ 22 h 324"/>
                <a:gd name="T4" fmla="*/ 320 w 376"/>
                <a:gd name="T5" fmla="*/ 82 h 324"/>
                <a:gd name="T6" fmla="*/ 279 w 376"/>
                <a:gd name="T7" fmla="*/ 136 h 324"/>
                <a:gd name="T8" fmla="*/ 200 w 376"/>
                <a:gd name="T9" fmla="*/ 136 h 324"/>
                <a:gd name="T10" fmla="*/ 115 w 376"/>
                <a:gd name="T11" fmla="*/ 324 h 324"/>
                <a:gd name="T12" fmla="*/ 0 w 376"/>
                <a:gd name="T13" fmla="*/ 297 h 324"/>
                <a:gd name="T14" fmla="*/ 111 w 376"/>
                <a:gd name="T15" fmla="*/ 95 h 324"/>
                <a:gd name="T16" fmla="*/ 288 w 376"/>
                <a:gd name="T17" fmla="*/ 0 h 3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6"/>
                <a:gd name="T28" fmla="*/ 0 h 324"/>
                <a:gd name="T29" fmla="*/ 376 w 376"/>
                <a:gd name="T30" fmla="*/ 324 h 3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6" h="324">
                  <a:moveTo>
                    <a:pt x="288" y="0"/>
                  </a:moveTo>
                  <a:lnTo>
                    <a:pt x="376" y="22"/>
                  </a:lnTo>
                  <a:lnTo>
                    <a:pt x="320" y="82"/>
                  </a:lnTo>
                  <a:lnTo>
                    <a:pt x="279" y="136"/>
                  </a:lnTo>
                  <a:lnTo>
                    <a:pt x="200" y="136"/>
                  </a:lnTo>
                  <a:lnTo>
                    <a:pt x="115" y="324"/>
                  </a:lnTo>
                  <a:lnTo>
                    <a:pt x="0" y="297"/>
                  </a:lnTo>
                  <a:lnTo>
                    <a:pt x="111" y="95"/>
                  </a:lnTo>
                  <a:lnTo>
                    <a:pt x="288"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18" name="Freeform 7"/>
            <p:cNvSpPr>
              <a:spLocks/>
            </p:cNvSpPr>
            <p:nvPr/>
          </p:nvSpPr>
          <p:spPr bwMode="auto">
            <a:xfrm>
              <a:off x="3597" y="956"/>
              <a:ext cx="177" cy="270"/>
            </a:xfrm>
            <a:custGeom>
              <a:avLst/>
              <a:gdLst>
                <a:gd name="T0" fmla="*/ 4 w 177"/>
                <a:gd name="T1" fmla="*/ 23 h 270"/>
                <a:gd name="T2" fmla="*/ 158 w 177"/>
                <a:gd name="T3" fmla="*/ 0 h 270"/>
                <a:gd name="T4" fmla="*/ 177 w 177"/>
                <a:gd name="T5" fmla="*/ 166 h 270"/>
                <a:gd name="T6" fmla="*/ 118 w 177"/>
                <a:gd name="T7" fmla="*/ 270 h 270"/>
                <a:gd name="T8" fmla="*/ 29 w 177"/>
                <a:gd name="T9" fmla="*/ 170 h 270"/>
                <a:gd name="T10" fmla="*/ 0 w 177"/>
                <a:gd name="T11" fmla="*/ 143 h 270"/>
                <a:gd name="T12" fmla="*/ 26 w 177"/>
                <a:gd name="T13" fmla="*/ 98 h 270"/>
                <a:gd name="T14" fmla="*/ 4 w 177"/>
                <a:gd name="T15" fmla="*/ 23 h 270"/>
                <a:gd name="T16" fmla="*/ 0 60000 65536"/>
                <a:gd name="T17" fmla="*/ 0 60000 65536"/>
                <a:gd name="T18" fmla="*/ 0 60000 65536"/>
                <a:gd name="T19" fmla="*/ 0 60000 65536"/>
                <a:gd name="T20" fmla="*/ 0 60000 65536"/>
                <a:gd name="T21" fmla="*/ 0 60000 65536"/>
                <a:gd name="T22" fmla="*/ 0 60000 65536"/>
                <a:gd name="T23" fmla="*/ 0 60000 65536"/>
                <a:gd name="T24" fmla="*/ 0 w 177"/>
                <a:gd name="T25" fmla="*/ 0 h 270"/>
                <a:gd name="T26" fmla="*/ 177 w 177"/>
                <a:gd name="T27" fmla="*/ 270 h 27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7" h="270">
                  <a:moveTo>
                    <a:pt x="4" y="23"/>
                  </a:moveTo>
                  <a:lnTo>
                    <a:pt x="158" y="0"/>
                  </a:lnTo>
                  <a:lnTo>
                    <a:pt x="177" y="166"/>
                  </a:lnTo>
                  <a:lnTo>
                    <a:pt x="118" y="270"/>
                  </a:lnTo>
                  <a:lnTo>
                    <a:pt x="29" y="170"/>
                  </a:lnTo>
                  <a:lnTo>
                    <a:pt x="0" y="143"/>
                  </a:lnTo>
                  <a:lnTo>
                    <a:pt x="26" y="98"/>
                  </a:lnTo>
                  <a:lnTo>
                    <a:pt x="4" y="23"/>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19" name="Freeform 9"/>
            <p:cNvSpPr>
              <a:spLocks/>
            </p:cNvSpPr>
            <p:nvPr/>
          </p:nvSpPr>
          <p:spPr bwMode="auto">
            <a:xfrm>
              <a:off x="2929" y="887"/>
              <a:ext cx="951" cy="778"/>
            </a:xfrm>
            <a:custGeom>
              <a:avLst/>
              <a:gdLst>
                <a:gd name="T0" fmla="*/ 307 w 951"/>
                <a:gd name="T1" fmla="*/ 0 h 778"/>
                <a:gd name="T2" fmla="*/ 624 w 951"/>
                <a:gd name="T3" fmla="*/ 100 h 778"/>
                <a:gd name="T4" fmla="*/ 675 w 951"/>
                <a:gd name="T5" fmla="*/ 90 h 778"/>
                <a:gd name="T6" fmla="*/ 694 w 951"/>
                <a:gd name="T7" fmla="*/ 169 h 778"/>
                <a:gd name="T8" fmla="*/ 669 w 951"/>
                <a:gd name="T9" fmla="*/ 212 h 778"/>
                <a:gd name="T10" fmla="*/ 706 w 951"/>
                <a:gd name="T11" fmla="*/ 245 h 778"/>
                <a:gd name="T12" fmla="*/ 794 w 951"/>
                <a:gd name="T13" fmla="*/ 344 h 778"/>
                <a:gd name="T14" fmla="*/ 797 w 951"/>
                <a:gd name="T15" fmla="*/ 437 h 778"/>
                <a:gd name="T16" fmla="*/ 750 w 951"/>
                <a:gd name="T17" fmla="*/ 494 h 778"/>
                <a:gd name="T18" fmla="*/ 951 w 951"/>
                <a:gd name="T19" fmla="*/ 649 h 778"/>
                <a:gd name="T20" fmla="*/ 551 w 951"/>
                <a:gd name="T21" fmla="*/ 778 h 778"/>
                <a:gd name="T22" fmla="*/ 127 w 951"/>
                <a:gd name="T23" fmla="*/ 537 h 778"/>
                <a:gd name="T24" fmla="*/ 0 w 951"/>
                <a:gd name="T25" fmla="*/ 460 h 778"/>
                <a:gd name="T26" fmla="*/ 57 w 951"/>
                <a:gd name="T27" fmla="*/ 397 h 778"/>
                <a:gd name="T28" fmla="*/ 64 w 951"/>
                <a:gd name="T29" fmla="*/ 355 h 778"/>
                <a:gd name="T30" fmla="*/ 278 w 951"/>
                <a:gd name="T31" fmla="*/ 209 h 778"/>
                <a:gd name="T32" fmla="*/ 307 w 951"/>
                <a:gd name="T33" fmla="*/ 0 h 7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51"/>
                <a:gd name="T52" fmla="*/ 0 h 778"/>
                <a:gd name="T53" fmla="*/ 951 w 951"/>
                <a:gd name="T54" fmla="*/ 778 h 77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51" h="778">
                  <a:moveTo>
                    <a:pt x="307" y="0"/>
                  </a:moveTo>
                  <a:lnTo>
                    <a:pt x="624" y="100"/>
                  </a:lnTo>
                  <a:lnTo>
                    <a:pt x="675" y="90"/>
                  </a:lnTo>
                  <a:lnTo>
                    <a:pt x="694" y="169"/>
                  </a:lnTo>
                  <a:lnTo>
                    <a:pt x="669" y="212"/>
                  </a:lnTo>
                  <a:lnTo>
                    <a:pt x="706" y="245"/>
                  </a:lnTo>
                  <a:lnTo>
                    <a:pt x="794" y="344"/>
                  </a:lnTo>
                  <a:lnTo>
                    <a:pt x="797" y="437"/>
                  </a:lnTo>
                  <a:lnTo>
                    <a:pt x="750" y="494"/>
                  </a:lnTo>
                  <a:lnTo>
                    <a:pt x="951" y="649"/>
                  </a:lnTo>
                  <a:lnTo>
                    <a:pt x="551" y="778"/>
                  </a:lnTo>
                  <a:lnTo>
                    <a:pt x="127" y="537"/>
                  </a:lnTo>
                  <a:lnTo>
                    <a:pt x="0" y="460"/>
                  </a:lnTo>
                  <a:lnTo>
                    <a:pt x="57" y="397"/>
                  </a:lnTo>
                  <a:lnTo>
                    <a:pt x="64" y="355"/>
                  </a:lnTo>
                  <a:lnTo>
                    <a:pt x="278" y="209"/>
                  </a:lnTo>
                  <a:lnTo>
                    <a:pt x="307"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0" name="Freeform 10"/>
            <p:cNvSpPr>
              <a:spLocks/>
            </p:cNvSpPr>
            <p:nvPr/>
          </p:nvSpPr>
          <p:spPr bwMode="auto">
            <a:xfrm>
              <a:off x="3673" y="1120"/>
              <a:ext cx="709" cy="556"/>
            </a:xfrm>
            <a:custGeom>
              <a:avLst/>
              <a:gdLst>
                <a:gd name="T0" fmla="*/ 100 w 709"/>
                <a:gd name="T1" fmla="*/ 0 h 556"/>
                <a:gd name="T2" fmla="*/ 42 w 709"/>
                <a:gd name="T3" fmla="*/ 101 h 556"/>
                <a:gd name="T4" fmla="*/ 48 w 709"/>
                <a:gd name="T5" fmla="*/ 204 h 556"/>
                <a:gd name="T6" fmla="*/ 0 w 709"/>
                <a:gd name="T7" fmla="*/ 262 h 556"/>
                <a:gd name="T8" fmla="*/ 206 w 709"/>
                <a:gd name="T9" fmla="*/ 416 h 556"/>
                <a:gd name="T10" fmla="*/ 292 w 709"/>
                <a:gd name="T11" fmla="*/ 385 h 556"/>
                <a:gd name="T12" fmla="*/ 634 w 709"/>
                <a:gd name="T13" fmla="*/ 556 h 556"/>
                <a:gd name="T14" fmla="*/ 703 w 709"/>
                <a:gd name="T15" fmla="*/ 522 h 556"/>
                <a:gd name="T16" fmla="*/ 709 w 709"/>
                <a:gd name="T17" fmla="*/ 421 h 556"/>
                <a:gd name="T18" fmla="*/ 693 w 709"/>
                <a:gd name="T19" fmla="*/ 82 h 556"/>
                <a:gd name="T20" fmla="*/ 523 w 709"/>
                <a:gd name="T21" fmla="*/ 35 h 556"/>
                <a:gd name="T22" fmla="*/ 443 w 709"/>
                <a:gd name="T23" fmla="*/ 91 h 556"/>
                <a:gd name="T24" fmla="*/ 387 w 709"/>
                <a:gd name="T25" fmla="*/ 161 h 556"/>
                <a:gd name="T26" fmla="*/ 232 w 709"/>
                <a:gd name="T27" fmla="*/ 27 h 556"/>
                <a:gd name="T28" fmla="*/ 100 w 709"/>
                <a:gd name="T29" fmla="*/ 0 h 5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09"/>
                <a:gd name="T46" fmla="*/ 0 h 556"/>
                <a:gd name="T47" fmla="*/ 709 w 709"/>
                <a:gd name="T48" fmla="*/ 556 h 5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09" h="556">
                  <a:moveTo>
                    <a:pt x="100" y="0"/>
                  </a:moveTo>
                  <a:lnTo>
                    <a:pt x="42" y="101"/>
                  </a:lnTo>
                  <a:lnTo>
                    <a:pt x="48" y="204"/>
                  </a:lnTo>
                  <a:lnTo>
                    <a:pt x="0" y="262"/>
                  </a:lnTo>
                  <a:lnTo>
                    <a:pt x="206" y="416"/>
                  </a:lnTo>
                  <a:lnTo>
                    <a:pt x="292" y="385"/>
                  </a:lnTo>
                  <a:lnTo>
                    <a:pt x="634" y="556"/>
                  </a:lnTo>
                  <a:lnTo>
                    <a:pt x="703" y="522"/>
                  </a:lnTo>
                  <a:lnTo>
                    <a:pt x="709" y="421"/>
                  </a:lnTo>
                  <a:lnTo>
                    <a:pt x="693" y="82"/>
                  </a:lnTo>
                  <a:lnTo>
                    <a:pt x="523" y="35"/>
                  </a:lnTo>
                  <a:lnTo>
                    <a:pt x="443" y="91"/>
                  </a:lnTo>
                  <a:lnTo>
                    <a:pt x="387" y="161"/>
                  </a:lnTo>
                  <a:lnTo>
                    <a:pt x="232" y="27"/>
                  </a:lnTo>
                  <a:lnTo>
                    <a:pt x="100"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1" name="Freeform 11"/>
            <p:cNvSpPr>
              <a:spLocks/>
            </p:cNvSpPr>
            <p:nvPr/>
          </p:nvSpPr>
          <p:spPr bwMode="auto">
            <a:xfrm>
              <a:off x="4362" y="1198"/>
              <a:ext cx="448" cy="348"/>
            </a:xfrm>
            <a:custGeom>
              <a:avLst/>
              <a:gdLst>
                <a:gd name="T0" fmla="*/ 0 w 448"/>
                <a:gd name="T1" fmla="*/ 0 h 348"/>
                <a:gd name="T2" fmla="*/ 19 w 448"/>
                <a:gd name="T3" fmla="*/ 348 h 348"/>
                <a:gd name="T4" fmla="*/ 448 w 448"/>
                <a:gd name="T5" fmla="*/ 348 h 348"/>
                <a:gd name="T6" fmla="*/ 265 w 448"/>
                <a:gd name="T7" fmla="*/ 150 h 348"/>
                <a:gd name="T8" fmla="*/ 265 w 448"/>
                <a:gd name="T9" fmla="*/ 18 h 348"/>
                <a:gd name="T10" fmla="*/ 173 w 448"/>
                <a:gd name="T11" fmla="*/ 10 h 348"/>
                <a:gd name="T12" fmla="*/ 110 w 448"/>
                <a:gd name="T13" fmla="*/ 28 h 348"/>
                <a:gd name="T14" fmla="*/ 0 w 448"/>
                <a:gd name="T15" fmla="*/ 0 h 348"/>
                <a:gd name="T16" fmla="*/ 0 60000 65536"/>
                <a:gd name="T17" fmla="*/ 0 60000 65536"/>
                <a:gd name="T18" fmla="*/ 0 60000 65536"/>
                <a:gd name="T19" fmla="*/ 0 60000 65536"/>
                <a:gd name="T20" fmla="*/ 0 60000 65536"/>
                <a:gd name="T21" fmla="*/ 0 60000 65536"/>
                <a:gd name="T22" fmla="*/ 0 60000 65536"/>
                <a:gd name="T23" fmla="*/ 0 60000 65536"/>
                <a:gd name="T24" fmla="*/ 0 w 448"/>
                <a:gd name="T25" fmla="*/ 0 h 348"/>
                <a:gd name="T26" fmla="*/ 448 w 448"/>
                <a:gd name="T27" fmla="*/ 348 h 34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48" h="348">
                  <a:moveTo>
                    <a:pt x="0" y="0"/>
                  </a:moveTo>
                  <a:lnTo>
                    <a:pt x="19" y="348"/>
                  </a:lnTo>
                  <a:lnTo>
                    <a:pt x="448" y="348"/>
                  </a:lnTo>
                  <a:lnTo>
                    <a:pt x="265" y="150"/>
                  </a:lnTo>
                  <a:lnTo>
                    <a:pt x="265" y="18"/>
                  </a:lnTo>
                  <a:lnTo>
                    <a:pt x="173" y="10"/>
                  </a:lnTo>
                  <a:lnTo>
                    <a:pt x="110" y="28"/>
                  </a:lnTo>
                  <a:lnTo>
                    <a:pt x="0"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2" name="Freeform 12"/>
            <p:cNvSpPr>
              <a:spLocks/>
            </p:cNvSpPr>
            <p:nvPr/>
          </p:nvSpPr>
          <p:spPr bwMode="auto">
            <a:xfrm>
              <a:off x="4191" y="1538"/>
              <a:ext cx="714" cy="726"/>
            </a:xfrm>
            <a:custGeom>
              <a:avLst/>
              <a:gdLst>
                <a:gd name="T0" fmla="*/ 190 w 714"/>
                <a:gd name="T1" fmla="*/ 0 h 726"/>
                <a:gd name="T2" fmla="*/ 615 w 714"/>
                <a:gd name="T3" fmla="*/ 0 h 726"/>
                <a:gd name="T4" fmla="*/ 714 w 714"/>
                <a:gd name="T5" fmla="*/ 249 h 726"/>
                <a:gd name="T6" fmla="*/ 611 w 714"/>
                <a:gd name="T7" fmla="*/ 504 h 726"/>
                <a:gd name="T8" fmla="*/ 625 w 714"/>
                <a:gd name="T9" fmla="*/ 656 h 726"/>
                <a:gd name="T10" fmla="*/ 570 w 714"/>
                <a:gd name="T11" fmla="*/ 725 h 726"/>
                <a:gd name="T12" fmla="*/ 408 w 714"/>
                <a:gd name="T13" fmla="*/ 726 h 726"/>
                <a:gd name="T14" fmla="*/ 252 w 714"/>
                <a:gd name="T15" fmla="*/ 679 h 726"/>
                <a:gd name="T16" fmla="*/ 182 w 714"/>
                <a:gd name="T17" fmla="*/ 586 h 726"/>
                <a:gd name="T18" fmla="*/ 116 w 714"/>
                <a:gd name="T19" fmla="*/ 580 h 726"/>
                <a:gd name="T20" fmla="*/ 0 w 714"/>
                <a:gd name="T21" fmla="*/ 378 h 726"/>
                <a:gd name="T22" fmla="*/ 36 w 714"/>
                <a:gd name="T23" fmla="*/ 289 h 726"/>
                <a:gd name="T24" fmla="*/ 91 w 714"/>
                <a:gd name="T25" fmla="*/ 272 h 726"/>
                <a:gd name="T26" fmla="*/ 116 w 714"/>
                <a:gd name="T27" fmla="*/ 137 h 726"/>
                <a:gd name="T28" fmla="*/ 182 w 714"/>
                <a:gd name="T29" fmla="*/ 103 h 726"/>
                <a:gd name="T30" fmla="*/ 190 w 714"/>
                <a:gd name="T31" fmla="*/ 0 h 7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14"/>
                <a:gd name="T49" fmla="*/ 0 h 726"/>
                <a:gd name="T50" fmla="*/ 714 w 714"/>
                <a:gd name="T51" fmla="*/ 726 h 7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14" h="726">
                  <a:moveTo>
                    <a:pt x="190" y="0"/>
                  </a:moveTo>
                  <a:lnTo>
                    <a:pt x="615" y="0"/>
                  </a:lnTo>
                  <a:lnTo>
                    <a:pt x="714" y="249"/>
                  </a:lnTo>
                  <a:lnTo>
                    <a:pt x="611" y="504"/>
                  </a:lnTo>
                  <a:lnTo>
                    <a:pt x="625" y="656"/>
                  </a:lnTo>
                  <a:lnTo>
                    <a:pt x="570" y="725"/>
                  </a:lnTo>
                  <a:lnTo>
                    <a:pt x="408" y="726"/>
                  </a:lnTo>
                  <a:lnTo>
                    <a:pt x="252" y="679"/>
                  </a:lnTo>
                  <a:lnTo>
                    <a:pt x="182" y="586"/>
                  </a:lnTo>
                  <a:lnTo>
                    <a:pt x="116" y="580"/>
                  </a:lnTo>
                  <a:lnTo>
                    <a:pt x="0" y="378"/>
                  </a:lnTo>
                  <a:lnTo>
                    <a:pt x="36" y="289"/>
                  </a:lnTo>
                  <a:lnTo>
                    <a:pt x="91" y="272"/>
                  </a:lnTo>
                  <a:lnTo>
                    <a:pt x="116" y="137"/>
                  </a:lnTo>
                  <a:lnTo>
                    <a:pt x="182" y="103"/>
                  </a:lnTo>
                  <a:lnTo>
                    <a:pt x="190"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3" name="Freeform 13"/>
            <p:cNvSpPr>
              <a:spLocks/>
            </p:cNvSpPr>
            <p:nvPr/>
          </p:nvSpPr>
          <p:spPr bwMode="auto">
            <a:xfrm>
              <a:off x="3821" y="1504"/>
              <a:ext cx="486" cy="609"/>
            </a:xfrm>
            <a:custGeom>
              <a:avLst/>
              <a:gdLst>
                <a:gd name="T0" fmla="*/ 146 w 486"/>
                <a:gd name="T1" fmla="*/ 0 h 609"/>
                <a:gd name="T2" fmla="*/ 486 w 486"/>
                <a:gd name="T3" fmla="*/ 171 h 609"/>
                <a:gd name="T4" fmla="*/ 462 w 486"/>
                <a:gd name="T5" fmla="*/ 307 h 609"/>
                <a:gd name="T6" fmla="*/ 407 w 486"/>
                <a:gd name="T7" fmla="*/ 324 h 609"/>
                <a:gd name="T8" fmla="*/ 373 w 486"/>
                <a:gd name="T9" fmla="*/ 411 h 609"/>
                <a:gd name="T10" fmla="*/ 436 w 486"/>
                <a:gd name="T11" fmla="*/ 519 h 609"/>
                <a:gd name="T12" fmla="*/ 288 w 486"/>
                <a:gd name="T13" fmla="*/ 586 h 609"/>
                <a:gd name="T14" fmla="*/ 128 w 486"/>
                <a:gd name="T15" fmla="*/ 609 h 609"/>
                <a:gd name="T16" fmla="*/ 78 w 486"/>
                <a:gd name="T17" fmla="*/ 577 h 609"/>
                <a:gd name="T18" fmla="*/ 133 w 486"/>
                <a:gd name="T19" fmla="*/ 527 h 609"/>
                <a:gd name="T20" fmla="*/ 94 w 486"/>
                <a:gd name="T21" fmla="*/ 415 h 609"/>
                <a:gd name="T22" fmla="*/ 0 w 486"/>
                <a:gd name="T23" fmla="*/ 388 h 609"/>
                <a:gd name="T24" fmla="*/ 89 w 486"/>
                <a:gd name="T25" fmla="*/ 212 h 609"/>
                <a:gd name="T26" fmla="*/ 146 w 486"/>
                <a:gd name="T27" fmla="*/ 0 h 6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86"/>
                <a:gd name="T43" fmla="*/ 0 h 609"/>
                <a:gd name="T44" fmla="*/ 486 w 486"/>
                <a:gd name="T45" fmla="*/ 609 h 6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86" h="609">
                  <a:moveTo>
                    <a:pt x="146" y="0"/>
                  </a:moveTo>
                  <a:lnTo>
                    <a:pt x="486" y="171"/>
                  </a:lnTo>
                  <a:lnTo>
                    <a:pt x="462" y="307"/>
                  </a:lnTo>
                  <a:lnTo>
                    <a:pt x="407" y="324"/>
                  </a:lnTo>
                  <a:lnTo>
                    <a:pt x="373" y="411"/>
                  </a:lnTo>
                  <a:lnTo>
                    <a:pt x="436" y="519"/>
                  </a:lnTo>
                  <a:lnTo>
                    <a:pt x="288" y="586"/>
                  </a:lnTo>
                  <a:lnTo>
                    <a:pt x="128" y="609"/>
                  </a:lnTo>
                  <a:lnTo>
                    <a:pt x="78" y="577"/>
                  </a:lnTo>
                  <a:lnTo>
                    <a:pt x="133" y="527"/>
                  </a:lnTo>
                  <a:lnTo>
                    <a:pt x="94" y="415"/>
                  </a:lnTo>
                  <a:lnTo>
                    <a:pt x="0" y="388"/>
                  </a:lnTo>
                  <a:lnTo>
                    <a:pt x="89" y="212"/>
                  </a:lnTo>
                  <a:lnTo>
                    <a:pt x="146"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4" name="Freeform 16"/>
            <p:cNvSpPr>
              <a:spLocks/>
            </p:cNvSpPr>
            <p:nvPr/>
          </p:nvSpPr>
          <p:spPr bwMode="auto">
            <a:xfrm>
              <a:off x="2638" y="1912"/>
              <a:ext cx="313" cy="225"/>
            </a:xfrm>
            <a:custGeom>
              <a:avLst/>
              <a:gdLst>
                <a:gd name="T0" fmla="*/ 0 w 313"/>
                <a:gd name="T1" fmla="*/ 62 h 225"/>
                <a:gd name="T2" fmla="*/ 108 w 313"/>
                <a:gd name="T3" fmla="*/ 0 h 225"/>
                <a:gd name="T4" fmla="*/ 296 w 313"/>
                <a:gd name="T5" fmla="*/ 10 h 225"/>
                <a:gd name="T6" fmla="*/ 313 w 313"/>
                <a:gd name="T7" fmla="*/ 124 h 225"/>
                <a:gd name="T8" fmla="*/ 286 w 313"/>
                <a:gd name="T9" fmla="*/ 225 h 225"/>
                <a:gd name="T10" fmla="*/ 199 w 313"/>
                <a:gd name="T11" fmla="*/ 163 h 225"/>
                <a:gd name="T12" fmla="*/ 139 w 313"/>
                <a:gd name="T13" fmla="*/ 103 h 225"/>
                <a:gd name="T14" fmla="*/ 88 w 313"/>
                <a:gd name="T15" fmla="*/ 151 h 225"/>
                <a:gd name="T16" fmla="*/ 0 w 313"/>
                <a:gd name="T17" fmla="*/ 62 h 2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3"/>
                <a:gd name="T28" fmla="*/ 0 h 225"/>
                <a:gd name="T29" fmla="*/ 313 w 313"/>
                <a:gd name="T30" fmla="*/ 225 h 2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3" h="225">
                  <a:moveTo>
                    <a:pt x="0" y="62"/>
                  </a:moveTo>
                  <a:lnTo>
                    <a:pt x="108" y="0"/>
                  </a:lnTo>
                  <a:lnTo>
                    <a:pt x="296" y="10"/>
                  </a:lnTo>
                  <a:lnTo>
                    <a:pt x="313" y="124"/>
                  </a:lnTo>
                  <a:lnTo>
                    <a:pt x="286" y="225"/>
                  </a:lnTo>
                  <a:lnTo>
                    <a:pt x="199" y="163"/>
                  </a:lnTo>
                  <a:lnTo>
                    <a:pt x="139" y="103"/>
                  </a:lnTo>
                  <a:lnTo>
                    <a:pt x="88" y="151"/>
                  </a:lnTo>
                  <a:lnTo>
                    <a:pt x="0" y="62"/>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5" name="Freeform 17"/>
            <p:cNvSpPr>
              <a:spLocks/>
            </p:cNvSpPr>
            <p:nvPr/>
          </p:nvSpPr>
          <p:spPr bwMode="auto">
            <a:xfrm>
              <a:off x="2724" y="2014"/>
              <a:ext cx="112" cy="138"/>
            </a:xfrm>
            <a:custGeom>
              <a:avLst/>
              <a:gdLst>
                <a:gd name="T0" fmla="*/ 53 w 112"/>
                <a:gd name="T1" fmla="*/ 0 h 138"/>
                <a:gd name="T2" fmla="*/ 0 w 112"/>
                <a:gd name="T3" fmla="*/ 49 h 138"/>
                <a:gd name="T4" fmla="*/ 86 w 112"/>
                <a:gd name="T5" fmla="*/ 138 h 138"/>
                <a:gd name="T6" fmla="*/ 112 w 112"/>
                <a:gd name="T7" fmla="*/ 59 h 138"/>
                <a:gd name="T8" fmla="*/ 53 w 112"/>
                <a:gd name="T9" fmla="*/ 0 h 138"/>
                <a:gd name="T10" fmla="*/ 0 60000 65536"/>
                <a:gd name="T11" fmla="*/ 0 60000 65536"/>
                <a:gd name="T12" fmla="*/ 0 60000 65536"/>
                <a:gd name="T13" fmla="*/ 0 60000 65536"/>
                <a:gd name="T14" fmla="*/ 0 60000 65536"/>
                <a:gd name="T15" fmla="*/ 0 w 112"/>
                <a:gd name="T16" fmla="*/ 0 h 138"/>
                <a:gd name="T17" fmla="*/ 112 w 112"/>
                <a:gd name="T18" fmla="*/ 138 h 138"/>
              </a:gdLst>
              <a:ahLst/>
              <a:cxnLst>
                <a:cxn ang="T10">
                  <a:pos x="T0" y="T1"/>
                </a:cxn>
                <a:cxn ang="T11">
                  <a:pos x="T2" y="T3"/>
                </a:cxn>
                <a:cxn ang="T12">
                  <a:pos x="T4" y="T5"/>
                </a:cxn>
                <a:cxn ang="T13">
                  <a:pos x="T6" y="T7"/>
                </a:cxn>
                <a:cxn ang="T14">
                  <a:pos x="T8" y="T9"/>
                </a:cxn>
              </a:cxnLst>
              <a:rect l="T15" t="T16" r="T17" b="T18"/>
              <a:pathLst>
                <a:path w="112" h="138">
                  <a:moveTo>
                    <a:pt x="53" y="0"/>
                  </a:moveTo>
                  <a:lnTo>
                    <a:pt x="0" y="49"/>
                  </a:lnTo>
                  <a:lnTo>
                    <a:pt x="86" y="138"/>
                  </a:lnTo>
                  <a:lnTo>
                    <a:pt x="112" y="59"/>
                  </a:lnTo>
                  <a:lnTo>
                    <a:pt x="53"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6" name="Freeform 18"/>
            <p:cNvSpPr>
              <a:spLocks/>
            </p:cNvSpPr>
            <p:nvPr/>
          </p:nvSpPr>
          <p:spPr bwMode="auto">
            <a:xfrm>
              <a:off x="2808" y="2071"/>
              <a:ext cx="116" cy="173"/>
            </a:xfrm>
            <a:custGeom>
              <a:avLst/>
              <a:gdLst>
                <a:gd name="T0" fmla="*/ 26 w 116"/>
                <a:gd name="T1" fmla="*/ 0 h 173"/>
                <a:gd name="T2" fmla="*/ 0 w 116"/>
                <a:gd name="T3" fmla="*/ 81 h 173"/>
                <a:gd name="T4" fmla="*/ 91 w 116"/>
                <a:gd name="T5" fmla="*/ 173 h 173"/>
                <a:gd name="T6" fmla="*/ 116 w 116"/>
                <a:gd name="T7" fmla="*/ 65 h 173"/>
                <a:gd name="T8" fmla="*/ 26 w 116"/>
                <a:gd name="T9" fmla="*/ 0 h 173"/>
                <a:gd name="T10" fmla="*/ 0 60000 65536"/>
                <a:gd name="T11" fmla="*/ 0 60000 65536"/>
                <a:gd name="T12" fmla="*/ 0 60000 65536"/>
                <a:gd name="T13" fmla="*/ 0 60000 65536"/>
                <a:gd name="T14" fmla="*/ 0 60000 65536"/>
                <a:gd name="T15" fmla="*/ 0 w 116"/>
                <a:gd name="T16" fmla="*/ 0 h 173"/>
                <a:gd name="T17" fmla="*/ 116 w 116"/>
                <a:gd name="T18" fmla="*/ 173 h 173"/>
              </a:gdLst>
              <a:ahLst/>
              <a:cxnLst>
                <a:cxn ang="T10">
                  <a:pos x="T0" y="T1"/>
                </a:cxn>
                <a:cxn ang="T11">
                  <a:pos x="T2" y="T3"/>
                </a:cxn>
                <a:cxn ang="T12">
                  <a:pos x="T4" y="T5"/>
                </a:cxn>
                <a:cxn ang="T13">
                  <a:pos x="T6" y="T7"/>
                </a:cxn>
                <a:cxn ang="T14">
                  <a:pos x="T8" y="T9"/>
                </a:cxn>
              </a:cxnLst>
              <a:rect l="T15" t="T16" r="T17" b="T18"/>
              <a:pathLst>
                <a:path w="116" h="173">
                  <a:moveTo>
                    <a:pt x="26" y="0"/>
                  </a:moveTo>
                  <a:lnTo>
                    <a:pt x="0" y="81"/>
                  </a:lnTo>
                  <a:lnTo>
                    <a:pt x="91" y="173"/>
                  </a:lnTo>
                  <a:lnTo>
                    <a:pt x="116" y="65"/>
                  </a:lnTo>
                  <a:lnTo>
                    <a:pt x="26"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7" name="Freeform 19"/>
            <p:cNvSpPr>
              <a:spLocks/>
            </p:cNvSpPr>
            <p:nvPr/>
          </p:nvSpPr>
          <p:spPr bwMode="auto">
            <a:xfrm>
              <a:off x="2898" y="2030"/>
              <a:ext cx="246" cy="214"/>
            </a:xfrm>
            <a:custGeom>
              <a:avLst/>
              <a:gdLst>
                <a:gd name="T0" fmla="*/ 53 w 246"/>
                <a:gd name="T1" fmla="*/ 0 h 214"/>
                <a:gd name="T2" fmla="*/ 134 w 246"/>
                <a:gd name="T3" fmla="*/ 0 h 214"/>
                <a:gd name="T4" fmla="*/ 246 w 246"/>
                <a:gd name="T5" fmla="*/ 78 h 214"/>
                <a:gd name="T6" fmla="*/ 236 w 246"/>
                <a:gd name="T7" fmla="*/ 175 h 214"/>
                <a:gd name="T8" fmla="*/ 84 w 246"/>
                <a:gd name="T9" fmla="*/ 176 h 214"/>
                <a:gd name="T10" fmla="*/ 0 w 246"/>
                <a:gd name="T11" fmla="*/ 214 h 214"/>
                <a:gd name="T12" fmla="*/ 26 w 246"/>
                <a:gd name="T13" fmla="*/ 105 h 214"/>
                <a:gd name="T14" fmla="*/ 53 w 246"/>
                <a:gd name="T15" fmla="*/ 0 h 214"/>
                <a:gd name="T16" fmla="*/ 0 60000 65536"/>
                <a:gd name="T17" fmla="*/ 0 60000 65536"/>
                <a:gd name="T18" fmla="*/ 0 60000 65536"/>
                <a:gd name="T19" fmla="*/ 0 60000 65536"/>
                <a:gd name="T20" fmla="*/ 0 60000 65536"/>
                <a:gd name="T21" fmla="*/ 0 60000 65536"/>
                <a:gd name="T22" fmla="*/ 0 60000 65536"/>
                <a:gd name="T23" fmla="*/ 0 60000 65536"/>
                <a:gd name="T24" fmla="*/ 0 w 246"/>
                <a:gd name="T25" fmla="*/ 0 h 214"/>
                <a:gd name="T26" fmla="*/ 246 w 246"/>
                <a:gd name="T27" fmla="*/ 214 h 2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6" h="214">
                  <a:moveTo>
                    <a:pt x="53" y="0"/>
                  </a:moveTo>
                  <a:lnTo>
                    <a:pt x="134" y="0"/>
                  </a:lnTo>
                  <a:lnTo>
                    <a:pt x="246" y="78"/>
                  </a:lnTo>
                  <a:lnTo>
                    <a:pt x="236" y="175"/>
                  </a:lnTo>
                  <a:lnTo>
                    <a:pt x="84" y="176"/>
                  </a:lnTo>
                  <a:lnTo>
                    <a:pt x="0" y="214"/>
                  </a:lnTo>
                  <a:lnTo>
                    <a:pt x="26" y="105"/>
                  </a:lnTo>
                  <a:lnTo>
                    <a:pt x="53"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8" name="Freeform 20"/>
            <p:cNvSpPr>
              <a:spLocks/>
            </p:cNvSpPr>
            <p:nvPr/>
          </p:nvSpPr>
          <p:spPr bwMode="auto">
            <a:xfrm>
              <a:off x="3132" y="2002"/>
              <a:ext cx="172" cy="203"/>
            </a:xfrm>
            <a:custGeom>
              <a:avLst/>
              <a:gdLst>
                <a:gd name="T0" fmla="*/ 21 w 172"/>
                <a:gd name="T1" fmla="*/ 3 h 203"/>
                <a:gd name="T2" fmla="*/ 142 w 172"/>
                <a:gd name="T3" fmla="*/ 0 h 203"/>
                <a:gd name="T4" fmla="*/ 172 w 172"/>
                <a:gd name="T5" fmla="*/ 203 h 203"/>
                <a:gd name="T6" fmla="*/ 0 w 172"/>
                <a:gd name="T7" fmla="*/ 203 h 203"/>
                <a:gd name="T8" fmla="*/ 21 w 172"/>
                <a:gd name="T9" fmla="*/ 3 h 203"/>
                <a:gd name="T10" fmla="*/ 0 60000 65536"/>
                <a:gd name="T11" fmla="*/ 0 60000 65536"/>
                <a:gd name="T12" fmla="*/ 0 60000 65536"/>
                <a:gd name="T13" fmla="*/ 0 60000 65536"/>
                <a:gd name="T14" fmla="*/ 0 60000 65536"/>
                <a:gd name="T15" fmla="*/ 0 w 172"/>
                <a:gd name="T16" fmla="*/ 0 h 203"/>
                <a:gd name="T17" fmla="*/ 172 w 172"/>
                <a:gd name="T18" fmla="*/ 203 h 203"/>
              </a:gdLst>
              <a:ahLst/>
              <a:cxnLst>
                <a:cxn ang="T10">
                  <a:pos x="T0" y="T1"/>
                </a:cxn>
                <a:cxn ang="T11">
                  <a:pos x="T2" y="T3"/>
                </a:cxn>
                <a:cxn ang="T12">
                  <a:pos x="T4" y="T5"/>
                </a:cxn>
                <a:cxn ang="T13">
                  <a:pos x="T6" y="T7"/>
                </a:cxn>
                <a:cxn ang="T14">
                  <a:pos x="T8" y="T9"/>
                </a:cxn>
              </a:cxnLst>
              <a:rect l="T15" t="T16" r="T17" b="T18"/>
              <a:pathLst>
                <a:path w="172" h="203">
                  <a:moveTo>
                    <a:pt x="21" y="3"/>
                  </a:moveTo>
                  <a:lnTo>
                    <a:pt x="142" y="0"/>
                  </a:lnTo>
                  <a:lnTo>
                    <a:pt x="172" y="203"/>
                  </a:lnTo>
                  <a:lnTo>
                    <a:pt x="0" y="203"/>
                  </a:lnTo>
                  <a:lnTo>
                    <a:pt x="21" y="3"/>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29" name="Freeform 21"/>
            <p:cNvSpPr>
              <a:spLocks/>
            </p:cNvSpPr>
            <p:nvPr/>
          </p:nvSpPr>
          <p:spPr bwMode="auto">
            <a:xfrm>
              <a:off x="3030" y="1826"/>
              <a:ext cx="343" cy="377"/>
            </a:xfrm>
            <a:custGeom>
              <a:avLst/>
              <a:gdLst>
                <a:gd name="T0" fmla="*/ 45 w 343"/>
                <a:gd name="T1" fmla="*/ 93 h 377"/>
                <a:gd name="T2" fmla="*/ 0 w 343"/>
                <a:gd name="T3" fmla="*/ 204 h 377"/>
                <a:gd name="T4" fmla="*/ 112 w 343"/>
                <a:gd name="T5" fmla="*/ 283 h 377"/>
                <a:gd name="T6" fmla="*/ 126 w 343"/>
                <a:gd name="T7" fmla="*/ 181 h 377"/>
                <a:gd name="T8" fmla="*/ 244 w 343"/>
                <a:gd name="T9" fmla="*/ 176 h 377"/>
                <a:gd name="T10" fmla="*/ 272 w 343"/>
                <a:gd name="T11" fmla="*/ 377 h 377"/>
                <a:gd name="T12" fmla="*/ 343 w 343"/>
                <a:gd name="T13" fmla="*/ 377 h 377"/>
                <a:gd name="T14" fmla="*/ 310 w 343"/>
                <a:gd name="T15" fmla="*/ 216 h 377"/>
                <a:gd name="T16" fmla="*/ 288 w 343"/>
                <a:gd name="T17" fmla="*/ 166 h 377"/>
                <a:gd name="T18" fmla="*/ 324 w 343"/>
                <a:gd name="T19" fmla="*/ 145 h 377"/>
                <a:gd name="T20" fmla="*/ 309 w 343"/>
                <a:gd name="T21" fmla="*/ 0 h 377"/>
                <a:gd name="T22" fmla="*/ 119 w 343"/>
                <a:gd name="T23" fmla="*/ 97 h 377"/>
                <a:gd name="T24" fmla="*/ 45 w 343"/>
                <a:gd name="T25" fmla="*/ 93 h 3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3"/>
                <a:gd name="T40" fmla="*/ 0 h 377"/>
                <a:gd name="T41" fmla="*/ 343 w 343"/>
                <a:gd name="T42" fmla="*/ 377 h 37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3" h="377">
                  <a:moveTo>
                    <a:pt x="45" y="93"/>
                  </a:moveTo>
                  <a:lnTo>
                    <a:pt x="0" y="204"/>
                  </a:lnTo>
                  <a:lnTo>
                    <a:pt x="112" y="283"/>
                  </a:lnTo>
                  <a:lnTo>
                    <a:pt x="126" y="181"/>
                  </a:lnTo>
                  <a:lnTo>
                    <a:pt x="244" y="176"/>
                  </a:lnTo>
                  <a:lnTo>
                    <a:pt x="272" y="377"/>
                  </a:lnTo>
                  <a:lnTo>
                    <a:pt x="343" y="377"/>
                  </a:lnTo>
                  <a:lnTo>
                    <a:pt x="310" y="216"/>
                  </a:lnTo>
                  <a:lnTo>
                    <a:pt x="288" y="166"/>
                  </a:lnTo>
                  <a:lnTo>
                    <a:pt x="324" y="145"/>
                  </a:lnTo>
                  <a:lnTo>
                    <a:pt x="309" y="0"/>
                  </a:lnTo>
                  <a:lnTo>
                    <a:pt x="119" y="97"/>
                  </a:lnTo>
                  <a:lnTo>
                    <a:pt x="45" y="93"/>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0" name="Freeform 22"/>
            <p:cNvSpPr>
              <a:spLocks/>
            </p:cNvSpPr>
            <p:nvPr/>
          </p:nvSpPr>
          <p:spPr bwMode="auto">
            <a:xfrm>
              <a:off x="3422" y="1886"/>
              <a:ext cx="492" cy="392"/>
            </a:xfrm>
            <a:custGeom>
              <a:avLst/>
              <a:gdLst>
                <a:gd name="T0" fmla="*/ 54 w 492"/>
                <a:gd name="T1" fmla="*/ 0 h 392"/>
                <a:gd name="T2" fmla="*/ 0 w 492"/>
                <a:gd name="T3" fmla="*/ 36 h 392"/>
                <a:gd name="T4" fmla="*/ 9 w 492"/>
                <a:gd name="T5" fmla="*/ 317 h 392"/>
                <a:gd name="T6" fmla="*/ 237 w 492"/>
                <a:gd name="T7" fmla="*/ 392 h 392"/>
                <a:gd name="T8" fmla="*/ 259 w 492"/>
                <a:gd name="T9" fmla="*/ 262 h 392"/>
                <a:gd name="T10" fmla="*/ 417 w 492"/>
                <a:gd name="T11" fmla="*/ 192 h 392"/>
                <a:gd name="T12" fmla="*/ 492 w 492"/>
                <a:gd name="T13" fmla="*/ 29 h 392"/>
                <a:gd name="T14" fmla="*/ 404 w 492"/>
                <a:gd name="T15" fmla="*/ 3 h 392"/>
                <a:gd name="T16" fmla="*/ 54 w 492"/>
                <a:gd name="T17" fmla="*/ 0 h 3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2"/>
                <a:gd name="T28" fmla="*/ 0 h 392"/>
                <a:gd name="T29" fmla="*/ 492 w 492"/>
                <a:gd name="T30" fmla="*/ 392 h 39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2" h="392">
                  <a:moveTo>
                    <a:pt x="54" y="0"/>
                  </a:moveTo>
                  <a:lnTo>
                    <a:pt x="0" y="36"/>
                  </a:lnTo>
                  <a:lnTo>
                    <a:pt x="9" y="317"/>
                  </a:lnTo>
                  <a:lnTo>
                    <a:pt x="237" y="392"/>
                  </a:lnTo>
                  <a:lnTo>
                    <a:pt x="259" y="262"/>
                  </a:lnTo>
                  <a:lnTo>
                    <a:pt x="417" y="192"/>
                  </a:lnTo>
                  <a:lnTo>
                    <a:pt x="492" y="29"/>
                  </a:lnTo>
                  <a:lnTo>
                    <a:pt x="404" y="3"/>
                  </a:lnTo>
                  <a:lnTo>
                    <a:pt x="54"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1" name="Freeform 23"/>
            <p:cNvSpPr>
              <a:spLocks/>
            </p:cNvSpPr>
            <p:nvPr/>
          </p:nvSpPr>
          <p:spPr bwMode="auto">
            <a:xfrm>
              <a:off x="3655" y="1913"/>
              <a:ext cx="309" cy="392"/>
            </a:xfrm>
            <a:custGeom>
              <a:avLst/>
              <a:gdLst>
                <a:gd name="T0" fmla="*/ 259 w 309"/>
                <a:gd name="T1" fmla="*/ 0 h 392"/>
                <a:gd name="T2" fmla="*/ 183 w 309"/>
                <a:gd name="T3" fmla="*/ 164 h 392"/>
                <a:gd name="T4" fmla="*/ 18 w 309"/>
                <a:gd name="T5" fmla="*/ 235 h 392"/>
                <a:gd name="T6" fmla="*/ 0 w 309"/>
                <a:gd name="T7" fmla="*/ 359 h 392"/>
                <a:gd name="T8" fmla="*/ 4 w 309"/>
                <a:gd name="T9" fmla="*/ 392 h 392"/>
                <a:gd name="T10" fmla="*/ 301 w 309"/>
                <a:gd name="T11" fmla="*/ 361 h 392"/>
                <a:gd name="T12" fmla="*/ 309 w 309"/>
                <a:gd name="T13" fmla="*/ 331 h 392"/>
                <a:gd name="T14" fmla="*/ 283 w 309"/>
                <a:gd name="T15" fmla="*/ 316 h 392"/>
                <a:gd name="T16" fmla="*/ 272 w 309"/>
                <a:gd name="T17" fmla="*/ 255 h 392"/>
                <a:gd name="T18" fmla="*/ 299 w 309"/>
                <a:gd name="T19" fmla="*/ 200 h 392"/>
                <a:gd name="T20" fmla="*/ 249 w 309"/>
                <a:gd name="T21" fmla="*/ 169 h 392"/>
                <a:gd name="T22" fmla="*/ 302 w 309"/>
                <a:gd name="T23" fmla="*/ 118 h 392"/>
                <a:gd name="T24" fmla="*/ 259 w 309"/>
                <a:gd name="T25" fmla="*/ 0 h 39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9"/>
                <a:gd name="T40" fmla="*/ 0 h 392"/>
                <a:gd name="T41" fmla="*/ 309 w 309"/>
                <a:gd name="T42" fmla="*/ 392 h 39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9" h="392">
                  <a:moveTo>
                    <a:pt x="259" y="0"/>
                  </a:moveTo>
                  <a:lnTo>
                    <a:pt x="183" y="164"/>
                  </a:lnTo>
                  <a:lnTo>
                    <a:pt x="18" y="235"/>
                  </a:lnTo>
                  <a:lnTo>
                    <a:pt x="0" y="359"/>
                  </a:lnTo>
                  <a:lnTo>
                    <a:pt x="4" y="392"/>
                  </a:lnTo>
                  <a:lnTo>
                    <a:pt x="301" y="361"/>
                  </a:lnTo>
                  <a:lnTo>
                    <a:pt x="309" y="331"/>
                  </a:lnTo>
                  <a:lnTo>
                    <a:pt x="283" y="316"/>
                  </a:lnTo>
                  <a:lnTo>
                    <a:pt x="272" y="255"/>
                  </a:lnTo>
                  <a:lnTo>
                    <a:pt x="299" y="200"/>
                  </a:lnTo>
                  <a:lnTo>
                    <a:pt x="249" y="169"/>
                  </a:lnTo>
                  <a:lnTo>
                    <a:pt x="302" y="118"/>
                  </a:lnTo>
                  <a:lnTo>
                    <a:pt x="259"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2" name="Freeform 24"/>
            <p:cNvSpPr>
              <a:spLocks/>
            </p:cNvSpPr>
            <p:nvPr/>
          </p:nvSpPr>
          <p:spPr bwMode="auto">
            <a:xfrm>
              <a:off x="3923" y="2022"/>
              <a:ext cx="523" cy="245"/>
            </a:xfrm>
            <a:custGeom>
              <a:avLst/>
              <a:gdLst>
                <a:gd name="T0" fmla="*/ 27 w 523"/>
                <a:gd name="T1" fmla="*/ 87 h 245"/>
                <a:gd name="T2" fmla="*/ 0 w 523"/>
                <a:gd name="T3" fmla="*/ 149 h 245"/>
                <a:gd name="T4" fmla="*/ 14 w 523"/>
                <a:gd name="T5" fmla="*/ 211 h 245"/>
                <a:gd name="T6" fmla="*/ 40 w 523"/>
                <a:gd name="T7" fmla="*/ 225 h 245"/>
                <a:gd name="T8" fmla="*/ 78 w 523"/>
                <a:gd name="T9" fmla="*/ 211 h 245"/>
                <a:gd name="T10" fmla="*/ 115 w 523"/>
                <a:gd name="T11" fmla="*/ 245 h 245"/>
                <a:gd name="T12" fmla="*/ 162 w 523"/>
                <a:gd name="T13" fmla="*/ 195 h 245"/>
                <a:gd name="T14" fmla="*/ 246 w 523"/>
                <a:gd name="T15" fmla="*/ 218 h 245"/>
                <a:gd name="T16" fmla="*/ 359 w 523"/>
                <a:gd name="T17" fmla="*/ 218 h 245"/>
                <a:gd name="T18" fmla="*/ 523 w 523"/>
                <a:gd name="T19" fmla="*/ 192 h 245"/>
                <a:gd name="T20" fmla="*/ 453 w 523"/>
                <a:gd name="T21" fmla="*/ 101 h 245"/>
                <a:gd name="T22" fmla="*/ 383 w 523"/>
                <a:gd name="T23" fmla="*/ 94 h 245"/>
                <a:gd name="T24" fmla="*/ 332 w 523"/>
                <a:gd name="T25" fmla="*/ 0 h 245"/>
                <a:gd name="T26" fmla="*/ 184 w 523"/>
                <a:gd name="T27" fmla="*/ 66 h 245"/>
                <a:gd name="T28" fmla="*/ 27 w 523"/>
                <a:gd name="T29" fmla="*/ 87 h 24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23"/>
                <a:gd name="T46" fmla="*/ 0 h 245"/>
                <a:gd name="T47" fmla="*/ 523 w 523"/>
                <a:gd name="T48" fmla="*/ 245 h 24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23" h="245">
                  <a:moveTo>
                    <a:pt x="27" y="87"/>
                  </a:moveTo>
                  <a:lnTo>
                    <a:pt x="0" y="149"/>
                  </a:lnTo>
                  <a:lnTo>
                    <a:pt x="14" y="211"/>
                  </a:lnTo>
                  <a:lnTo>
                    <a:pt x="40" y="225"/>
                  </a:lnTo>
                  <a:lnTo>
                    <a:pt x="78" y="211"/>
                  </a:lnTo>
                  <a:lnTo>
                    <a:pt x="115" y="245"/>
                  </a:lnTo>
                  <a:lnTo>
                    <a:pt x="162" y="195"/>
                  </a:lnTo>
                  <a:lnTo>
                    <a:pt x="246" y="218"/>
                  </a:lnTo>
                  <a:lnTo>
                    <a:pt x="359" y="218"/>
                  </a:lnTo>
                  <a:lnTo>
                    <a:pt x="523" y="192"/>
                  </a:lnTo>
                  <a:lnTo>
                    <a:pt x="453" y="101"/>
                  </a:lnTo>
                  <a:lnTo>
                    <a:pt x="383" y="94"/>
                  </a:lnTo>
                  <a:lnTo>
                    <a:pt x="332" y="0"/>
                  </a:lnTo>
                  <a:lnTo>
                    <a:pt x="184" y="66"/>
                  </a:lnTo>
                  <a:lnTo>
                    <a:pt x="27" y="87"/>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3" name="Freeform 25"/>
            <p:cNvSpPr>
              <a:spLocks/>
            </p:cNvSpPr>
            <p:nvPr/>
          </p:nvSpPr>
          <p:spPr bwMode="auto">
            <a:xfrm>
              <a:off x="3633" y="2286"/>
              <a:ext cx="187" cy="248"/>
            </a:xfrm>
            <a:custGeom>
              <a:avLst/>
              <a:gdLst>
                <a:gd name="T0" fmla="*/ 26 w 187"/>
                <a:gd name="T1" fmla="*/ 16 h 248"/>
                <a:gd name="T2" fmla="*/ 187 w 187"/>
                <a:gd name="T3" fmla="*/ 0 h 248"/>
                <a:gd name="T4" fmla="*/ 184 w 187"/>
                <a:gd name="T5" fmla="*/ 152 h 248"/>
                <a:gd name="T6" fmla="*/ 55 w 187"/>
                <a:gd name="T7" fmla="*/ 195 h 248"/>
                <a:gd name="T8" fmla="*/ 38 w 187"/>
                <a:gd name="T9" fmla="*/ 248 h 248"/>
                <a:gd name="T10" fmla="*/ 0 w 187"/>
                <a:gd name="T11" fmla="*/ 190 h 248"/>
                <a:gd name="T12" fmla="*/ 26 w 187"/>
                <a:gd name="T13" fmla="*/ 16 h 248"/>
                <a:gd name="T14" fmla="*/ 0 60000 65536"/>
                <a:gd name="T15" fmla="*/ 0 60000 65536"/>
                <a:gd name="T16" fmla="*/ 0 60000 65536"/>
                <a:gd name="T17" fmla="*/ 0 60000 65536"/>
                <a:gd name="T18" fmla="*/ 0 60000 65536"/>
                <a:gd name="T19" fmla="*/ 0 60000 65536"/>
                <a:gd name="T20" fmla="*/ 0 60000 65536"/>
                <a:gd name="T21" fmla="*/ 0 w 187"/>
                <a:gd name="T22" fmla="*/ 0 h 248"/>
                <a:gd name="T23" fmla="*/ 187 w 187"/>
                <a:gd name="T24" fmla="*/ 248 h 2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7" h="248">
                  <a:moveTo>
                    <a:pt x="26" y="16"/>
                  </a:moveTo>
                  <a:lnTo>
                    <a:pt x="187" y="0"/>
                  </a:lnTo>
                  <a:lnTo>
                    <a:pt x="184" y="152"/>
                  </a:lnTo>
                  <a:lnTo>
                    <a:pt x="55" y="195"/>
                  </a:lnTo>
                  <a:lnTo>
                    <a:pt x="38" y="248"/>
                  </a:lnTo>
                  <a:lnTo>
                    <a:pt x="0" y="190"/>
                  </a:lnTo>
                  <a:lnTo>
                    <a:pt x="26" y="16"/>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4" name="Freeform 26"/>
            <p:cNvSpPr>
              <a:spLocks/>
            </p:cNvSpPr>
            <p:nvPr/>
          </p:nvSpPr>
          <p:spPr bwMode="auto">
            <a:xfrm>
              <a:off x="3669" y="2232"/>
              <a:ext cx="369" cy="347"/>
            </a:xfrm>
            <a:custGeom>
              <a:avLst/>
              <a:gdLst>
                <a:gd name="T0" fmla="*/ 151 w 369"/>
                <a:gd name="T1" fmla="*/ 52 h 347"/>
                <a:gd name="T2" fmla="*/ 285 w 369"/>
                <a:gd name="T3" fmla="*/ 40 h 347"/>
                <a:gd name="T4" fmla="*/ 291 w 369"/>
                <a:gd name="T5" fmla="*/ 15 h 347"/>
                <a:gd name="T6" fmla="*/ 333 w 369"/>
                <a:gd name="T7" fmla="*/ 0 h 347"/>
                <a:gd name="T8" fmla="*/ 369 w 369"/>
                <a:gd name="T9" fmla="*/ 35 h 347"/>
                <a:gd name="T10" fmla="*/ 218 w 369"/>
                <a:gd name="T11" fmla="*/ 290 h 347"/>
                <a:gd name="T12" fmla="*/ 28 w 369"/>
                <a:gd name="T13" fmla="*/ 347 h 347"/>
                <a:gd name="T14" fmla="*/ 0 w 369"/>
                <a:gd name="T15" fmla="*/ 299 h 347"/>
                <a:gd name="T16" fmla="*/ 17 w 369"/>
                <a:gd name="T17" fmla="*/ 249 h 347"/>
                <a:gd name="T18" fmla="*/ 146 w 369"/>
                <a:gd name="T19" fmla="*/ 206 h 347"/>
                <a:gd name="T20" fmla="*/ 151 w 369"/>
                <a:gd name="T21" fmla="*/ 52 h 3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9"/>
                <a:gd name="T34" fmla="*/ 0 h 347"/>
                <a:gd name="T35" fmla="*/ 369 w 369"/>
                <a:gd name="T36" fmla="*/ 347 h 3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9" h="347">
                  <a:moveTo>
                    <a:pt x="151" y="52"/>
                  </a:moveTo>
                  <a:lnTo>
                    <a:pt x="285" y="40"/>
                  </a:lnTo>
                  <a:lnTo>
                    <a:pt x="291" y="15"/>
                  </a:lnTo>
                  <a:lnTo>
                    <a:pt x="333" y="0"/>
                  </a:lnTo>
                  <a:lnTo>
                    <a:pt x="369" y="35"/>
                  </a:lnTo>
                  <a:lnTo>
                    <a:pt x="218" y="290"/>
                  </a:lnTo>
                  <a:lnTo>
                    <a:pt x="28" y="347"/>
                  </a:lnTo>
                  <a:lnTo>
                    <a:pt x="0" y="299"/>
                  </a:lnTo>
                  <a:lnTo>
                    <a:pt x="17" y="249"/>
                  </a:lnTo>
                  <a:lnTo>
                    <a:pt x="146" y="206"/>
                  </a:lnTo>
                  <a:lnTo>
                    <a:pt x="151" y="52"/>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5" name="Freeform 27"/>
            <p:cNvSpPr>
              <a:spLocks/>
            </p:cNvSpPr>
            <p:nvPr/>
          </p:nvSpPr>
          <p:spPr bwMode="auto">
            <a:xfrm>
              <a:off x="3694" y="2212"/>
              <a:ext cx="959" cy="692"/>
            </a:xfrm>
            <a:custGeom>
              <a:avLst/>
              <a:gdLst>
                <a:gd name="T0" fmla="*/ 752 w 959"/>
                <a:gd name="T1" fmla="*/ 0 h 692"/>
                <a:gd name="T2" fmla="*/ 907 w 959"/>
                <a:gd name="T3" fmla="*/ 50 h 692"/>
                <a:gd name="T4" fmla="*/ 937 w 959"/>
                <a:gd name="T5" fmla="*/ 129 h 692"/>
                <a:gd name="T6" fmla="*/ 848 w 959"/>
                <a:gd name="T7" fmla="*/ 209 h 692"/>
                <a:gd name="T8" fmla="*/ 906 w 959"/>
                <a:gd name="T9" fmla="*/ 285 h 692"/>
                <a:gd name="T10" fmla="*/ 900 w 959"/>
                <a:gd name="T11" fmla="*/ 371 h 692"/>
                <a:gd name="T12" fmla="*/ 959 w 959"/>
                <a:gd name="T13" fmla="*/ 510 h 692"/>
                <a:gd name="T14" fmla="*/ 741 w 959"/>
                <a:gd name="T15" fmla="*/ 510 h 692"/>
                <a:gd name="T16" fmla="*/ 741 w 959"/>
                <a:gd name="T17" fmla="*/ 596 h 692"/>
                <a:gd name="T18" fmla="*/ 823 w 959"/>
                <a:gd name="T19" fmla="*/ 666 h 692"/>
                <a:gd name="T20" fmla="*/ 789 w 959"/>
                <a:gd name="T21" fmla="*/ 692 h 692"/>
                <a:gd name="T22" fmla="*/ 465 w 959"/>
                <a:gd name="T23" fmla="*/ 619 h 692"/>
                <a:gd name="T24" fmla="*/ 450 w 959"/>
                <a:gd name="T25" fmla="*/ 430 h 692"/>
                <a:gd name="T26" fmla="*/ 387 w 959"/>
                <a:gd name="T27" fmla="*/ 427 h 692"/>
                <a:gd name="T28" fmla="*/ 324 w 959"/>
                <a:gd name="T29" fmla="*/ 480 h 692"/>
                <a:gd name="T30" fmla="*/ 226 w 959"/>
                <a:gd name="T31" fmla="*/ 473 h 692"/>
                <a:gd name="T32" fmla="*/ 222 w 959"/>
                <a:gd name="T33" fmla="*/ 407 h 692"/>
                <a:gd name="T34" fmla="*/ 44 w 959"/>
                <a:gd name="T35" fmla="*/ 444 h 692"/>
                <a:gd name="T36" fmla="*/ 0 w 959"/>
                <a:gd name="T37" fmla="*/ 364 h 692"/>
                <a:gd name="T38" fmla="*/ 188 w 959"/>
                <a:gd name="T39" fmla="*/ 308 h 692"/>
                <a:gd name="T40" fmla="*/ 344 w 959"/>
                <a:gd name="T41" fmla="*/ 52 h 692"/>
                <a:gd name="T42" fmla="*/ 391 w 959"/>
                <a:gd name="T43" fmla="*/ 3 h 692"/>
                <a:gd name="T44" fmla="*/ 475 w 959"/>
                <a:gd name="T45" fmla="*/ 27 h 692"/>
                <a:gd name="T46" fmla="*/ 590 w 959"/>
                <a:gd name="T47" fmla="*/ 27 h 692"/>
                <a:gd name="T48" fmla="*/ 752 w 959"/>
                <a:gd name="T49" fmla="*/ 0 h 69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9"/>
                <a:gd name="T76" fmla="*/ 0 h 692"/>
                <a:gd name="T77" fmla="*/ 959 w 959"/>
                <a:gd name="T78" fmla="*/ 692 h 69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9" h="692">
                  <a:moveTo>
                    <a:pt x="752" y="0"/>
                  </a:moveTo>
                  <a:lnTo>
                    <a:pt x="907" y="50"/>
                  </a:lnTo>
                  <a:lnTo>
                    <a:pt x="937" y="129"/>
                  </a:lnTo>
                  <a:lnTo>
                    <a:pt x="848" y="209"/>
                  </a:lnTo>
                  <a:lnTo>
                    <a:pt x="906" y="285"/>
                  </a:lnTo>
                  <a:lnTo>
                    <a:pt x="900" y="371"/>
                  </a:lnTo>
                  <a:lnTo>
                    <a:pt x="959" y="510"/>
                  </a:lnTo>
                  <a:lnTo>
                    <a:pt x="741" y="510"/>
                  </a:lnTo>
                  <a:lnTo>
                    <a:pt x="741" y="596"/>
                  </a:lnTo>
                  <a:lnTo>
                    <a:pt x="823" y="666"/>
                  </a:lnTo>
                  <a:lnTo>
                    <a:pt x="789" y="692"/>
                  </a:lnTo>
                  <a:lnTo>
                    <a:pt x="465" y="619"/>
                  </a:lnTo>
                  <a:lnTo>
                    <a:pt x="450" y="430"/>
                  </a:lnTo>
                  <a:lnTo>
                    <a:pt x="387" y="427"/>
                  </a:lnTo>
                  <a:lnTo>
                    <a:pt x="324" y="480"/>
                  </a:lnTo>
                  <a:lnTo>
                    <a:pt x="226" y="473"/>
                  </a:lnTo>
                  <a:lnTo>
                    <a:pt x="222" y="407"/>
                  </a:lnTo>
                  <a:lnTo>
                    <a:pt x="44" y="444"/>
                  </a:lnTo>
                  <a:lnTo>
                    <a:pt x="0" y="364"/>
                  </a:lnTo>
                  <a:lnTo>
                    <a:pt x="188" y="308"/>
                  </a:lnTo>
                  <a:lnTo>
                    <a:pt x="344" y="52"/>
                  </a:lnTo>
                  <a:lnTo>
                    <a:pt x="391" y="3"/>
                  </a:lnTo>
                  <a:lnTo>
                    <a:pt x="475" y="27"/>
                  </a:lnTo>
                  <a:lnTo>
                    <a:pt x="590" y="27"/>
                  </a:lnTo>
                  <a:lnTo>
                    <a:pt x="752"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6" name="Freeform 28"/>
            <p:cNvSpPr>
              <a:spLocks/>
            </p:cNvSpPr>
            <p:nvPr/>
          </p:nvSpPr>
          <p:spPr bwMode="auto">
            <a:xfrm>
              <a:off x="4795" y="1783"/>
              <a:ext cx="471" cy="519"/>
            </a:xfrm>
            <a:custGeom>
              <a:avLst/>
              <a:gdLst>
                <a:gd name="T0" fmla="*/ 106 w 471"/>
                <a:gd name="T1" fmla="*/ 0 h 519"/>
                <a:gd name="T2" fmla="*/ 0 w 471"/>
                <a:gd name="T3" fmla="*/ 264 h 519"/>
                <a:gd name="T4" fmla="*/ 18 w 471"/>
                <a:gd name="T5" fmla="*/ 413 h 519"/>
                <a:gd name="T6" fmla="*/ 248 w 471"/>
                <a:gd name="T7" fmla="*/ 519 h 519"/>
                <a:gd name="T8" fmla="*/ 320 w 471"/>
                <a:gd name="T9" fmla="*/ 476 h 519"/>
                <a:gd name="T10" fmla="*/ 434 w 471"/>
                <a:gd name="T11" fmla="*/ 446 h 519"/>
                <a:gd name="T12" fmla="*/ 471 w 471"/>
                <a:gd name="T13" fmla="*/ 366 h 519"/>
                <a:gd name="T14" fmla="*/ 327 w 471"/>
                <a:gd name="T15" fmla="*/ 280 h 519"/>
                <a:gd name="T16" fmla="*/ 335 w 471"/>
                <a:gd name="T17" fmla="*/ 202 h 519"/>
                <a:gd name="T18" fmla="*/ 308 w 471"/>
                <a:gd name="T19" fmla="*/ 185 h 519"/>
                <a:gd name="T20" fmla="*/ 331 w 471"/>
                <a:gd name="T21" fmla="*/ 118 h 519"/>
                <a:gd name="T22" fmla="*/ 106 w 471"/>
                <a:gd name="T23" fmla="*/ 0 h 51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71"/>
                <a:gd name="T37" fmla="*/ 0 h 519"/>
                <a:gd name="T38" fmla="*/ 471 w 471"/>
                <a:gd name="T39" fmla="*/ 519 h 51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71" h="519">
                  <a:moveTo>
                    <a:pt x="106" y="0"/>
                  </a:moveTo>
                  <a:lnTo>
                    <a:pt x="0" y="264"/>
                  </a:lnTo>
                  <a:lnTo>
                    <a:pt x="18" y="413"/>
                  </a:lnTo>
                  <a:lnTo>
                    <a:pt x="248" y="519"/>
                  </a:lnTo>
                  <a:lnTo>
                    <a:pt x="320" y="476"/>
                  </a:lnTo>
                  <a:lnTo>
                    <a:pt x="434" y="446"/>
                  </a:lnTo>
                  <a:lnTo>
                    <a:pt x="471" y="366"/>
                  </a:lnTo>
                  <a:lnTo>
                    <a:pt x="327" y="280"/>
                  </a:lnTo>
                  <a:lnTo>
                    <a:pt x="335" y="202"/>
                  </a:lnTo>
                  <a:lnTo>
                    <a:pt x="308" y="185"/>
                  </a:lnTo>
                  <a:lnTo>
                    <a:pt x="331" y="118"/>
                  </a:lnTo>
                  <a:lnTo>
                    <a:pt x="106"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7" name="Freeform 29"/>
            <p:cNvSpPr>
              <a:spLocks/>
            </p:cNvSpPr>
            <p:nvPr/>
          </p:nvSpPr>
          <p:spPr bwMode="auto">
            <a:xfrm>
              <a:off x="5026" y="1923"/>
              <a:ext cx="436" cy="513"/>
            </a:xfrm>
            <a:custGeom>
              <a:avLst/>
              <a:gdLst>
                <a:gd name="T0" fmla="*/ 101 w 436"/>
                <a:gd name="T1" fmla="*/ 62 h 513"/>
                <a:gd name="T2" fmla="*/ 95 w 436"/>
                <a:gd name="T3" fmla="*/ 141 h 513"/>
                <a:gd name="T4" fmla="*/ 238 w 436"/>
                <a:gd name="T5" fmla="*/ 226 h 513"/>
                <a:gd name="T6" fmla="*/ 202 w 436"/>
                <a:gd name="T7" fmla="*/ 305 h 513"/>
                <a:gd name="T8" fmla="*/ 90 w 436"/>
                <a:gd name="T9" fmla="*/ 332 h 513"/>
                <a:gd name="T10" fmla="*/ 16 w 436"/>
                <a:gd name="T11" fmla="*/ 378 h 513"/>
                <a:gd name="T12" fmla="*/ 0 w 436"/>
                <a:gd name="T13" fmla="*/ 432 h 513"/>
                <a:gd name="T14" fmla="*/ 60 w 436"/>
                <a:gd name="T15" fmla="*/ 513 h 513"/>
                <a:gd name="T16" fmla="*/ 293 w 436"/>
                <a:gd name="T17" fmla="*/ 374 h 513"/>
                <a:gd name="T18" fmla="*/ 436 w 436"/>
                <a:gd name="T19" fmla="*/ 0 h 513"/>
                <a:gd name="T20" fmla="*/ 225 w 436"/>
                <a:gd name="T21" fmla="*/ 89 h 513"/>
                <a:gd name="T22" fmla="*/ 101 w 436"/>
                <a:gd name="T23" fmla="*/ 62 h 5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6"/>
                <a:gd name="T37" fmla="*/ 0 h 513"/>
                <a:gd name="T38" fmla="*/ 436 w 436"/>
                <a:gd name="T39" fmla="*/ 513 h 5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6" h="513">
                  <a:moveTo>
                    <a:pt x="101" y="62"/>
                  </a:moveTo>
                  <a:lnTo>
                    <a:pt x="95" y="141"/>
                  </a:lnTo>
                  <a:lnTo>
                    <a:pt x="238" y="226"/>
                  </a:lnTo>
                  <a:lnTo>
                    <a:pt x="202" y="305"/>
                  </a:lnTo>
                  <a:lnTo>
                    <a:pt x="90" y="332"/>
                  </a:lnTo>
                  <a:lnTo>
                    <a:pt x="16" y="378"/>
                  </a:lnTo>
                  <a:lnTo>
                    <a:pt x="0" y="432"/>
                  </a:lnTo>
                  <a:lnTo>
                    <a:pt x="60" y="513"/>
                  </a:lnTo>
                  <a:lnTo>
                    <a:pt x="293" y="374"/>
                  </a:lnTo>
                  <a:lnTo>
                    <a:pt x="436" y="0"/>
                  </a:lnTo>
                  <a:lnTo>
                    <a:pt x="225" y="89"/>
                  </a:lnTo>
                  <a:lnTo>
                    <a:pt x="101" y="62"/>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8" name="Freeform 30"/>
            <p:cNvSpPr>
              <a:spLocks/>
            </p:cNvSpPr>
            <p:nvPr/>
          </p:nvSpPr>
          <p:spPr bwMode="auto">
            <a:xfrm>
              <a:off x="4757" y="2194"/>
              <a:ext cx="329" cy="398"/>
            </a:xfrm>
            <a:custGeom>
              <a:avLst/>
              <a:gdLst>
                <a:gd name="T0" fmla="*/ 56 w 329"/>
                <a:gd name="T1" fmla="*/ 0 h 398"/>
                <a:gd name="T2" fmla="*/ 4 w 329"/>
                <a:gd name="T3" fmla="*/ 66 h 398"/>
                <a:gd name="T4" fmla="*/ 34 w 329"/>
                <a:gd name="T5" fmla="*/ 123 h 398"/>
                <a:gd name="T6" fmla="*/ 0 w 329"/>
                <a:gd name="T7" fmla="*/ 223 h 398"/>
                <a:gd name="T8" fmla="*/ 37 w 329"/>
                <a:gd name="T9" fmla="*/ 278 h 398"/>
                <a:gd name="T10" fmla="*/ 144 w 329"/>
                <a:gd name="T11" fmla="*/ 321 h 398"/>
                <a:gd name="T12" fmla="*/ 251 w 329"/>
                <a:gd name="T13" fmla="*/ 398 h 398"/>
                <a:gd name="T14" fmla="*/ 328 w 329"/>
                <a:gd name="T15" fmla="*/ 328 h 398"/>
                <a:gd name="T16" fmla="*/ 329 w 329"/>
                <a:gd name="T17" fmla="*/ 239 h 398"/>
                <a:gd name="T18" fmla="*/ 270 w 329"/>
                <a:gd name="T19" fmla="*/ 161 h 398"/>
                <a:gd name="T20" fmla="*/ 286 w 329"/>
                <a:gd name="T21" fmla="*/ 108 h 398"/>
                <a:gd name="T22" fmla="*/ 56 w 329"/>
                <a:gd name="T23" fmla="*/ 0 h 3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29"/>
                <a:gd name="T37" fmla="*/ 0 h 398"/>
                <a:gd name="T38" fmla="*/ 329 w 329"/>
                <a:gd name="T39" fmla="*/ 398 h 3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29" h="398">
                  <a:moveTo>
                    <a:pt x="56" y="0"/>
                  </a:moveTo>
                  <a:lnTo>
                    <a:pt x="4" y="66"/>
                  </a:lnTo>
                  <a:lnTo>
                    <a:pt x="34" y="123"/>
                  </a:lnTo>
                  <a:lnTo>
                    <a:pt x="0" y="223"/>
                  </a:lnTo>
                  <a:lnTo>
                    <a:pt x="37" y="278"/>
                  </a:lnTo>
                  <a:lnTo>
                    <a:pt x="144" y="321"/>
                  </a:lnTo>
                  <a:lnTo>
                    <a:pt x="251" y="398"/>
                  </a:lnTo>
                  <a:lnTo>
                    <a:pt x="328" y="328"/>
                  </a:lnTo>
                  <a:lnTo>
                    <a:pt x="329" y="239"/>
                  </a:lnTo>
                  <a:lnTo>
                    <a:pt x="270" y="161"/>
                  </a:lnTo>
                  <a:lnTo>
                    <a:pt x="286" y="108"/>
                  </a:lnTo>
                  <a:lnTo>
                    <a:pt x="56"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39" name="Freeform 31"/>
            <p:cNvSpPr>
              <a:spLocks/>
            </p:cNvSpPr>
            <p:nvPr/>
          </p:nvSpPr>
          <p:spPr bwMode="auto">
            <a:xfrm>
              <a:off x="4540" y="2262"/>
              <a:ext cx="469" cy="551"/>
            </a:xfrm>
            <a:custGeom>
              <a:avLst/>
              <a:gdLst>
                <a:gd name="T0" fmla="*/ 59 w 469"/>
                <a:gd name="T1" fmla="*/ 0 h 551"/>
                <a:gd name="T2" fmla="*/ 223 w 469"/>
                <a:gd name="T3" fmla="*/ 0 h 551"/>
                <a:gd name="T4" fmla="*/ 254 w 469"/>
                <a:gd name="T5" fmla="*/ 52 h 551"/>
                <a:gd name="T6" fmla="*/ 218 w 469"/>
                <a:gd name="T7" fmla="*/ 154 h 551"/>
                <a:gd name="T8" fmla="*/ 255 w 469"/>
                <a:gd name="T9" fmla="*/ 208 h 551"/>
                <a:gd name="T10" fmla="*/ 365 w 469"/>
                <a:gd name="T11" fmla="*/ 252 h 551"/>
                <a:gd name="T12" fmla="*/ 469 w 469"/>
                <a:gd name="T13" fmla="*/ 330 h 551"/>
                <a:gd name="T14" fmla="*/ 376 w 469"/>
                <a:gd name="T15" fmla="*/ 420 h 551"/>
                <a:gd name="T16" fmla="*/ 425 w 469"/>
                <a:gd name="T17" fmla="*/ 481 h 551"/>
                <a:gd name="T18" fmla="*/ 403 w 469"/>
                <a:gd name="T19" fmla="*/ 551 h 551"/>
                <a:gd name="T20" fmla="*/ 259 w 469"/>
                <a:gd name="T21" fmla="*/ 550 h 551"/>
                <a:gd name="T22" fmla="*/ 218 w 469"/>
                <a:gd name="T23" fmla="*/ 496 h 551"/>
                <a:gd name="T24" fmla="*/ 108 w 469"/>
                <a:gd name="T25" fmla="*/ 457 h 551"/>
                <a:gd name="T26" fmla="*/ 49 w 469"/>
                <a:gd name="T27" fmla="*/ 323 h 551"/>
                <a:gd name="T28" fmla="*/ 60 w 469"/>
                <a:gd name="T29" fmla="*/ 235 h 551"/>
                <a:gd name="T30" fmla="*/ 0 w 469"/>
                <a:gd name="T31" fmla="*/ 159 h 551"/>
                <a:gd name="T32" fmla="*/ 89 w 469"/>
                <a:gd name="T33" fmla="*/ 79 h 551"/>
                <a:gd name="T34" fmla="*/ 59 w 469"/>
                <a:gd name="T35" fmla="*/ 0 h 55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69"/>
                <a:gd name="T55" fmla="*/ 0 h 551"/>
                <a:gd name="T56" fmla="*/ 469 w 469"/>
                <a:gd name="T57" fmla="*/ 551 h 55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69" h="551">
                  <a:moveTo>
                    <a:pt x="59" y="0"/>
                  </a:moveTo>
                  <a:lnTo>
                    <a:pt x="223" y="0"/>
                  </a:lnTo>
                  <a:lnTo>
                    <a:pt x="254" y="52"/>
                  </a:lnTo>
                  <a:lnTo>
                    <a:pt x="218" y="154"/>
                  </a:lnTo>
                  <a:lnTo>
                    <a:pt x="255" y="208"/>
                  </a:lnTo>
                  <a:lnTo>
                    <a:pt x="365" y="252"/>
                  </a:lnTo>
                  <a:lnTo>
                    <a:pt x="469" y="330"/>
                  </a:lnTo>
                  <a:lnTo>
                    <a:pt x="376" y="420"/>
                  </a:lnTo>
                  <a:lnTo>
                    <a:pt x="425" y="481"/>
                  </a:lnTo>
                  <a:lnTo>
                    <a:pt x="403" y="551"/>
                  </a:lnTo>
                  <a:lnTo>
                    <a:pt x="259" y="550"/>
                  </a:lnTo>
                  <a:lnTo>
                    <a:pt x="218" y="496"/>
                  </a:lnTo>
                  <a:lnTo>
                    <a:pt x="108" y="457"/>
                  </a:lnTo>
                  <a:lnTo>
                    <a:pt x="49" y="323"/>
                  </a:lnTo>
                  <a:lnTo>
                    <a:pt x="60" y="235"/>
                  </a:lnTo>
                  <a:lnTo>
                    <a:pt x="0" y="159"/>
                  </a:lnTo>
                  <a:lnTo>
                    <a:pt x="89" y="79"/>
                  </a:lnTo>
                  <a:lnTo>
                    <a:pt x="59"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0" name="Freeform 32"/>
            <p:cNvSpPr>
              <a:spLocks/>
            </p:cNvSpPr>
            <p:nvPr/>
          </p:nvSpPr>
          <p:spPr bwMode="auto">
            <a:xfrm>
              <a:off x="4622" y="2811"/>
              <a:ext cx="375" cy="643"/>
            </a:xfrm>
            <a:custGeom>
              <a:avLst/>
              <a:gdLst>
                <a:gd name="T0" fmla="*/ 177 w 375"/>
                <a:gd name="T1" fmla="*/ 2 h 643"/>
                <a:gd name="T2" fmla="*/ 316 w 375"/>
                <a:gd name="T3" fmla="*/ 0 h 643"/>
                <a:gd name="T4" fmla="*/ 375 w 375"/>
                <a:gd name="T5" fmla="*/ 61 h 643"/>
                <a:gd name="T6" fmla="*/ 343 w 375"/>
                <a:gd name="T7" fmla="*/ 232 h 643"/>
                <a:gd name="T8" fmla="*/ 195 w 375"/>
                <a:gd name="T9" fmla="*/ 433 h 643"/>
                <a:gd name="T10" fmla="*/ 144 w 375"/>
                <a:gd name="T11" fmla="*/ 569 h 643"/>
                <a:gd name="T12" fmla="*/ 32 w 375"/>
                <a:gd name="T13" fmla="*/ 643 h 643"/>
                <a:gd name="T14" fmla="*/ 0 w 375"/>
                <a:gd name="T15" fmla="*/ 488 h 643"/>
                <a:gd name="T16" fmla="*/ 84 w 375"/>
                <a:gd name="T17" fmla="*/ 260 h 643"/>
                <a:gd name="T18" fmla="*/ 11 w 375"/>
                <a:gd name="T19" fmla="*/ 221 h 643"/>
                <a:gd name="T20" fmla="*/ 99 w 375"/>
                <a:gd name="T21" fmla="*/ 147 h 643"/>
                <a:gd name="T22" fmla="*/ 113 w 375"/>
                <a:gd name="T23" fmla="*/ 184 h 643"/>
                <a:gd name="T24" fmla="*/ 161 w 375"/>
                <a:gd name="T25" fmla="*/ 220 h 643"/>
                <a:gd name="T26" fmla="*/ 220 w 375"/>
                <a:gd name="T27" fmla="*/ 180 h 643"/>
                <a:gd name="T28" fmla="*/ 165 w 375"/>
                <a:gd name="T29" fmla="*/ 93 h 643"/>
                <a:gd name="T30" fmla="*/ 177 w 375"/>
                <a:gd name="T31" fmla="*/ 2 h 64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75"/>
                <a:gd name="T49" fmla="*/ 0 h 643"/>
                <a:gd name="T50" fmla="*/ 375 w 375"/>
                <a:gd name="T51" fmla="*/ 643 h 64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75" h="643">
                  <a:moveTo>
                    <a:pt x="177" y="2"/>
                  </a:moveTo>
                  <a:lnTo>
                    <a:pt x="316" y="0"/>
                  </a:lnTo>
                  <a:lnTo>
                    <a:pt x="375" y="61"/>
                  </a:lnTo>
                  <a:lnTo>
                    <a:pt x="343" y="232"/>
                  </a:lnTo>
                  <a:lnTo>
                    <a:pt x="195" y="433"/>
                  </a:lnTo>
                  <a:lnTo>
                    <a:pt x="144" y="569"/>
                  </a:lnTo>
                  <a:lnTo>
                    <a:pt x="32" y="643"/>
                  </a:lnTo>
                  <a:lnTo>
                    <a:pt x="0" y="488"/>
                  </a:lnTo>
                  <a:lnTo>
                    <a:pt x="84" y="260"/>
                  </a:lnTo>
                  <a:lnTo>
                    <a:pt x="11" y="221"/>
                  </a:lnTo>
                  <a:lnTo>
                    <a:pt x="99" y="147"/>
                  </a:lnTo>
                  <a:lnTo>
                    <a:pt x="113" y="184"/>
                  </a:lnTo>
                  <a:lnTo>
                    <a:pt x="161" y="220"/>
                  </a:lnTo>
                  <a:lnTo>
                    <a:pt x="220" y="180"/>
                  </a:lnTo>
                  <a:lnTo>
                    <a:pt x="165" y="93"/>
                  </a:lnTo>
                  <a:lnTo>
                    <a:pt x="177" y="2"/>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1" name="Freeform 33"/>
            <p:cNvSpPr>
              <a:spLocks/>
            </p:cNvSpPr>
            <p:nvPr/>
          </p:nvSpPr>
          <p:spPr bwMode="auto">
            <a:xfrm>
              <a:off x="5053" y="2840"/>
              <a:ext cx="198" cy="539"/>
            </a:xfrm>
            <a:custGeom>
              <a:avLst/>
              <a:gdLst>
                <a:gd name="T0" fmla="*/ 164 w 198"/>
                <a:gd name="T1" fmla="*/ 0 h 539"/>
                <a:gd name="T2" fmla="*/ 110 w 198"/>
                <a:gd name="T3" fmla="*/ 138 h 539"/>
                <a:gd name="T4" fmla="*/ 26 w 198"/>
                <a:gd name="T5" fmla="*/ 188 h 539"/>
                <a:gd name="T6" fmla="*/ 44 w 198"/>
                <a:gd name="T7" fmla="*/ 331 h 539"/>
                <a:gd name="T8" fmla="*/ 0 w 198"/>
                <a:gd name="T9" fmla="*/ 410 h 539"/>
                <a:gd name="T10" fmla="*/ 4 w 198"/>
                <a:gd name="T11" fmla="*/ 539 h 539"/>
                <a:gd name="T12" fmla="*/ 134 w 198"/>
                <a:gd name="T13" fmla="*/ 483 h 539"/>
                <a:gd name="T14" fmla="*/ 198 w 198"/>
                <a:gd name="T15" fmla="*/ 212 h 539"/>
                <a:gd name="T16" fmla="*/ 164 w 198"/>
                <a:gd name="T17" fmla="*/ 0 h 5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8"/>
                <a:gd name="T28" fmla="*/ 0 h 539"/>
                <a:gd name="T29" fmla="*/ 198 w 198"/>
                <a:gd name="T30" fmla="*/ 539 h 5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8" h="539">
                  <a:moveTo>
                    <a:pt x="164" y="0"/>
                  </a:moveTo>
                  <a:lnTo>
                    <a:pt x="110" y="138"/>
                  </a:lnTo>
                  <a:lnTo>
                    <a:pt x="26" y="188"/>
                  </a:lnTo>
                  <a:lnTo>
                    <a:pt x="44" y="331"/>
                  </a:lnTo>
                  <a:lnTo>
                    <a:pt x="0" y="410"/>
                  </a:lnTo>
                  <a:lnTo>
                    <a:pt x="4" y="539"/>
                  </a:lnTo>
                  <a:lnTo>
                    <a:pt x="134" y="483"/>
                  </a:lnTo>
                  <a:lnTo>
                    <a:pt x="198" y="212"/>
                  </a:lnTo>
                  <a:lnTo>
                    <a:pt x="164"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2" name="Freeform 34"/>
            <p:cNvSpPr>
              <a:spLocks/>
            </p:cNvSpPr>
            <p:nvPr/>
          </p:nvSpPr>
          <p:spPr bwMode="auto">
            <a:xfrm>
              <a:off x="4369" y="2998"/>
              <a:ext cx="339" cy="344"/>
            </a:xfrm>
            <a:custGeom>
              <a:avLst/>
              <a:gdLst>
                <a:gd name="T0" fmla="*/ 0 w 339"/>
                <a:gd name="T1" fmla="*/ 159 h 344"/>
                <a:gd name="T2" fmla="*/ 197 w 339"/>
                <a:gd name="T3" fmla="*/ 0 h 344"/>
                <a:gd name="T4" fmla="*/ 339 w 339"/>
                <a:gd name="T5" fmla="*/ 73 h 344"/>
                <a:gd name="T6" fmla="*/ 256 w 339"/>
                <a:gd name="T7" fmla="*/ 302 h 344"/>
                <a:gd name="T8" fmla="*/ 132 w 339"/>
                <a:gd name="T9" fmla="*/ 344 h 344"/>
                <a:gd name="T10" fmla="*/ 0 w 339"/>
                <a:gd name="T11" fmla="*/ 159 h 344"/>
                <a:gd name="T12" fmla="*/ 0 60000 65536"/>
                <a:gd name="T13" fmla="*/ 0 60000 65536"/>
                <a:gd name="T14" fmla="*/ 0 60000 65536"/>
                <a:gd name="T15" fmla="*/ 0 60000 65536"/>
                <a:gd name="T16" fmla="*/ 0 60000 65536"/>
                <a:gd name="T17" fmla="*/ 0 60000 65536"/>
                <a:gd name="T18" fmla="*/ 0 w 339"/>
                <a:gd name="T19" fmla="*/ 0 h 344"/>
                <a:gd name="T20" fmla="*/ 339 w 339"/>
                <a:gd name="T21" fmla="*/ 344 h 344"/>
              </a:gdLst>
              <a:ahLst/>
              <a:cxnLst>
                <a:cxn ang="T12">
                  <a:pos x="T0" y="T1"/>
                </a:cxn>
                <a:cxn ang="T13">
                  <a:pos x="T2" y="T3"/>
                </a:cxn>
                <a:cxn ang="T14">
                  <a:pos x="T4" y="T5"/>
                </a:cxn>
                <a:cxn ang="T15">
                  <a:pos x="T6" y="T7"/>
                </a:cxn>
                <a:cxn ang="T16">
                  <a:pos x="T8" y="T9"/>
                </a:cxn>
                <a:cxn ang="T17">
                  <a:pos x="T10" y="T11"/>
                </a:cxn>
              </a:cxnLst>
              <a:rect l="T18" t="T19" r="T20" b="T21"/>
              <a:pathLst>
                <a:path w="339" h="344">
                  <a:moveTo>
                    <a:pt x="0" y="159"/>
                  </a:moveTo>
                  <a:lnTo>
                    <a:pt x="197" y="0"/>
                  </a:lnTo>
                  <a:lnTo>
                    <a:pt x="339" y="73"/>
                  </a:lnTo>
                  <a:lnTo>
                    <a:pt x="256" y="302"/>
                  </a:lnTo>
                  <a:lnTo>
                    <a:pt x="132" y="344"/>
                  </a:lnTo>
                  <a:lnTo>
                    <a:pt x="0" y="159"/>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3" name="Freeform 35"/>
            <p:cNvSpPr>
              <a:spLocks/>
            </p:cNvSpPr>
            <p:nvPr/>
          </p:nvSpPr>
          <p:spPr bwMode="auto">
            <a:xfrm>
              <a:off x="4196" y="2719"/>
              <a:ext cx="526" cy="440"/>
            </a:xfrm>
            <a:custGeom>
              <a:avLst/>
              <a:gdLst>
                <a:gd name="T0" fmla="*/ 236 w 526"/>
                <a:gd name="T1" fmla="*/ 1 h 440"/>
                <a:gd name="T2" fmla="*/ 452 w 526"/>
                <a:gd name="T3" fmla="*/ 0 h 440"/>
                <a:gd name="T4" fmla="*/ 493 w 526"/>
                <a:gd name="T5" fmla="*/ 86 h 440"/>
                <a:gd name="T6" fmla="*/ 493 w 526"/>
                <a:gd name="T7" fmla="*/ 171 h 440"/>
                <a:gd name="T8" fmla="*/ 526 w 526"/>
                <a:gd name="T9" fmla="*/ 239 h 440"/>
                <a:gd name="T10" fmla="*/ 439 w 526"/>
                <a:gd name="T11" fmla="*/ 314 h 440"/>
                <a:gd name="T12" fmla="*/ 370 w 526"/>
                <a:gd name="T13" fmla="*/ 281 h 440"/>
                <a:gd name="T14" fmla="*/ 173 w 526"/>
                <a:gd name="T15" fmla="*/ 440 h 440"/>
                <a:gd name="T16" fmla="*/ 63 w 526"/>
                <a:gd name="T17" fmla="*/ 387 h 440"/>
                <a:gd name="T18" fmla="*/ 0 w 526"/>
                <a:gd name="T19" fmla="*/ 260 h 440"/>
                <a:gd name="T20" fmla="*/ 102 w 526"/>
                <a:gd name="T21" fmla="*/ 207 h 440"/>
                <a:gd name="T22" fmla="*/ 58 w 526"/>
                <a:gd name="T23" fmla="*/ 132 h 440"/>
                <a:gd name="T24" fmla="*/ 286 w 526"/>
                <a:gd name="T25" fmla="*/ 182 h 440"/>
                <a:gd name="T26" fmla="*/ 319 w 526"/>
                <a:gd name="T27" fmla="*/ 159 h 440"/>
                <a:gd name="T28" fmla="*/ 236 w 526"/>
                <a:gd name="T29" fmla="*/ 92 h 440"/>
                <a:gd name="T30" fmla="*/ 236 w 526"/>
                <a:gd name="T31" fmla="*/ 1 h 44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26"/>
                <a:gd name="T49" fmla="*/ 0 h 440"/>
                <a:gd name="T50" fmla="*/ 526 w 526"/>
                <a:gd name="T51" fmla="*/ 440 h 44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26" h="440">
                  <a:moveTo>
                    <a:pt x="236" y="1"/>
                  </a:moveTo>
                  <a:lnTo>
                    <a:pt x="452" y="0"/>
                  </a:lnTo>
                  <a:lnTo>
                    <a:pt x="493" y="86"/>
                  </a:lnTo>
                  <a:lnTo>
                    <a:pt x="493" y="171"/>
                  </a:lnTo>
                  <a:lnTo>
                    <a:pt x="526" y="239"/>
                  </a:lnTo>
                  <a:lnTo>
                    <a:pt x="439" y="314"/>
                  </a:lnTo>
                  <a:lnTo>
                    <a:pt x="370" y="281"/>
                  </a:lnTo>
                  <a:lnTo>
                    <a:pt x="173" y="440"/>
                  </a:lnTo>
                  <a:lnTo>
                    <a:pt x="63" y="387"/>
                  </a:lnTo>
                  <a:lnTo>
                    <a:pt x="0" y="260"/>
                  </a:lnTo>
                  <a:lnTo>
                    <a:pt x="102" y="207"/>
                  </a:lnTo>
                  <a:lnTo>
                    <a:pt x="58" y="132"/>
                  </a:lnTo>
                  <a:lnTo>
                    <a:pt x="286" y="182"/>
                  </a:lnTo>
                  <a:lnTo>
                    <a:pt x="319" y="159"/>
                  </a:lnTo>
                  <a:lnTo>
                    <a:pt x="236" y="92"/>
                  </a:lnTo>
                  <a:lnTo>
                    <a:pt x="236" y="1"/>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4" name="Freeform 36"/>
            <p:cNvSpPr>
              <a:spLocks/>
            </p:cNvSpPr>
            <p:nvPr/>
          </p:nvSpPr>
          <p:spPr bwMode="auto">
            <a:xfrm>
              <a:off x="4644" y="2716"/>
              <a:ext cx="199" cy="316"/>
            </a:xfrm>
            <a:custGeom>
              <a:avLst/>
              <a:gdLst>
                <a:gd name="T0" fmla="*/ 0 w 199"/>
                <a:gd name="T1" fmla="*/ 0 h 316"/>
                <a:gd name="T2" fmla="*/ 115 w 199"/>
                <a:gd name="T3" fmla="*/ 41 h 316"/>
                <a:gd name="T4" fmla="*/ 158 w 199"/>
                <a:gd name="T5" fmla="*/ 97 h 316"/>
                <a:gd name="T6" fmla="*/ 144 w 199"/>
                <a:gd name="T7" fmla="*/ 188 h 316"/>
                <a:gd name="T8" fmla="*/ 199 w 199"/>
                <a:gd name="T9" fmla="*/ 274 h 316"/>
                <a:gd name="T10" fmla="*/ 139 w 199"/>
                <a:gd name="T11" fmla="*/ 316 h 316"/>
                <a:gd name="T12" fmla="*/ 89 w 199"/>
                <a:gd name="T13" fmla="*/ 281 h 316"/>
                <a:gd name="T14" fmla="*/ 73 w 199"/>
                <a:gd name="T15" fmla="*/ 236 h 316"/>
                <a:gd name="T16" fmla="*/ 42 w 199"/>
                <a:gd name="T17" fmla="*/ 174 h 316"/>
                <a:gd name="T18" fmla="*/ 41 w 199"/>
                <a:gd name="T19" fmla="*/ 88 h 316"/>
                <a:gd name="T20" fmla="*/ 0 w 199"/>
                <a:gd name="T21" fmla="*/ 0 h 3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99"/>
                <a:gd name="T34" fmla="*/ 0 h 316"/>
                <a:gd name="T35" fmla="*/ 199 w 199"/>
                <a:gd name="T36" fmla="*/ 316 h 3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99" h="316">
                  <a:moveTo>
                    <a:pt x="0" y="0"/>
                  </a:moveTo>
                  <a:lnTo>
                    <a:pt x="115" y="41"/>
                  </a:lnTo>
                  <a:lnTo>
                    <a:pt x="158" y="97"/>
                  </a:lnTo>
                  <a:lnTo>
                    <a:pt x="144" y="188"/>
                  </a:lnTo>
                  <a:lnTo>
                    <a:pt x="199" y="274"/>
                  </a:lnTo>
                  <a:lnTo>
                    <a:pt x="139" y="316"/>
                  </a:lnTo>
                  <a:lnTo>
                    <a:pt x="89" y="281"/>
                  </a:lnTo>
                  <a:lnTo>
                    <a:pt x="73" y="236"/>
                  </a:lnTo>
                  <a:lnTo>
                    <a:pt x="42" y="174"/>
                  </a:lnTo>
                  <a:lnTo>
                    <a:pt x="41" y="88"/>
                  </a:lnTo>
                  <a:lnTo>
                    <a:pt x="0" y="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5" name="Freeform 37"/>
            <p:cNvSpPr>
              <a:spLocks/>
            </p:cNvSpPr>
            <p:nvPr/>
          </p:nvSpPr>
          <p:spPr bwMode="auto">
            <a:xfrm>
              <a:off x="3738" y="2615"/>
              <a:ext cx="565" cy="491"/>
            </a:xfrm>
            <a:custGeom>
              <a:avLst/>
              <a:gdLst>
                <a:gd name="T0" fmla="*/ 0 w 565"/>
                <a:gd name="T1" fmla="*/ 38 h 491"/>
                <a:gd name="T2" fmla="*/ 182 w 565"/>
                <a:gd name="T3" fmla="*/ 0 h 491"/>
                <a:gd name="T4" fmla="*/ 185 w 565"/>
                <a:gd name="T5" fmla="*/ 69 h 491"/>
                <a:gd name="T6" fmla="*/ 281 w 565"/>
                <a:gd name="T7" fmla="*/ 73 h 491"/>
                <a:gd name="T8" fmla="*/ 339 w 565"/>
                <a:gd name="T9" fmla="*/ 24 h 491"/>
                <a:gd name="T10" fmla="*/ 407 w 565"/>
                <a:gd name="T11" fmla="*/ 26 h 491"/>
                <a:gd name="T12" fmla="*/ 422 w 565"/>
                <a:gd name="T13" fmla="*/ 216 h 491"/>
                <a:gd name="T14" fmla="*/ 520 w 565"/>
                <a:gd name="T15" fmla="*/ 237 h 491"/>
                <a:gd name="T16" fmla="*/ 565 w 565"/>
                <a:gd name="T17" fmla="*/ 313 h 491"/>
                <a:gd name="T18" fmla="*/ 462 w 565"/>
                <a:gd name="T19" fmla="*/ 363 h 491"/>
                <a:gd name="T20" fmla="*/ 524 w 565"/>
                <a:gd name="T21" fmla="*/ 491 h 491"/>
                <a:gd name="T22" fmla="*/ 11 w 565"/>
                <a:gd name="T23" fmla="*/ 491 h 491"/>
                <a:gd name="T24" fmla="*/ 108 w 565"/>
                <a:gd name="T25" fmla="*/ 304 h 491"/>
                <a:gd name="T26" fmla="*/ 49 w 565"/>
                <a:gd name="T27" fmla="*/ 216 h 491"/>
                <a:gd name="T28" fmla="*/ 59 w 565"/>
                <a:gd name="T29" fmla="*/ 140 h 491"/>
                <a:gd name="T30" fmla="*/ 0 w 565"/>
                <a:gd name="T31" fmla="*/ 38 h 49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65"/>
                <a:gd name="T49" fmla="*/ 0 h 491"/>
                <a:gd name="T50" fmla="*/ 565 w 565"/>
                <a:gd name="T51" fmla="*/ 491 h 49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65" h="491">
                  <a:moveTo>
                    <a:pt x="0" y="38"/>
                  </a:moveTo>
                  <a:lnTo>
                    <a:pt x="182" y="0"/>
                  </a:lnTo>
                  <a:lnTo>
                    <a:pt x="185" y="69"/>
                  </a:lnTo>
                  <a:lnTo>
                    <a:pt x="281" y="73"/>
                  </a:lnTo>
                  <a:lnTo>
                    <a:pt x="339" y="24"/>
                  </a:lnTo>
                  <a:lnTo>
                    <a:pt x="407" y="26"/>
                  </a:lnTo>
                  <a:lnTo>
                    <a:pt x="422" y="216"/>
                  </a:lnTo>
                  <a:lnTo>
                    <a:pt x="520" y="237"/>
                  </a:lnTo>
                  <a:lnTo>
                    <a:pt x="565" y="313"/>
                  </a:lnTo>
                  <a:lnTo>
                    <a:pt x="462" y="363"/>
                  </a:lnTo>
                  <a:lnTo>
                    <a:pt x="524" y="491"/>
                  </a:lnTo>
                  <a:lnTo>
                    <a:pt x="11" y="491"/>
                  </a:lnTo>
                  <a:lnTo>
                    <a:pt x="108" y="304"/>
                  </a:lnTo>
                  <a:lnTo>
                    <a:pt x="49" y="216"/>
                  </a:lnTo>
                  <a:lnTo>
                    <a:pt x="59" y="140"/>
                  </a:lnTo>
                  <a:lnTo>
                    <a:pt x="0" y="38"/>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6" name="Freeform 38"/>
            <p:cNvSpPr>
              <a:spLocks/>
            </p:cNvSpPr>
            <p:nvPr/>
          </p:nvSpPr>
          <p:spPr bwMode="auto">
            <a:xfrm>
              <a:off x="3749" y="3103"/>
              <a:ext cx="627" cy="455"/>
            </a:xfrm>
            <a:custGeom>
              <a:avLst/>
              <a:gdLst>
                <a:gd name="T0" fmla="*/ 0 w 627"/>
                <a:gd name="T1" fmla="*/ 0 h 455"/>
                <a:gd name="T2" fmla="*/ 506 w 627"/>
                <a:gd name="T3" fmla="*/ 0 h 455"/>
                <a:gd name="T4" fmla="*/ 627 w 627"/>
                <a:gd name="T5" fmla="*/ 56 h 455"/>
                <a:gd name="T6" fmla="*/ 462 w 627"/>
                <a:gd name="T7" fmla="*/ 68 h 455"/>
                <a:gd name="T8" fmla="*/ 440 w 627"/>
                <a:gd name="T9" fmla="*/ 187 h 455"/>
                <a:gd name="T10" fmla="*/ 381 w 627"/>
                <a:gd name="T11" fmla="*/ 187 h 455"/>
                <a:gd name="T12" fmla="*/ 380 w 627"/>
                <a:gd name="T13" fmla="*/ 455 h 455"/>
                <a:gd name="T14" fmla="*/ 188 w 627"/>
                <a:gd name="T15" fmla="*/ 440 h 455"/>
                <a:gd name="T16" fmla="*/ 120 w 627"/>
                <a:gd name="T17" fmla="*/ 251 h 455"/>
                <a:gd name="T18" fmla="*/ 0 w 627"/>
                <a:gd name="T19" fmla="*/ 0 h 4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27"/>
                <a:gd name="T31" fmla="*/ 0 h 455"/>
                <a:gd name="T32" fmla="*/ 627 w 627"/>
                <a:gd name="T33" fmla="*/ 455 h 4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27" h="455">
                  <a:moveTo>
                    <a:pt x="0" y="0"/>
                  </a:moveTo>
                  <a:lnTo>
                    <a:pt x="506" y="0"/>
                  </a:lnTo>
                  <a:lnTo>
                    <a:pt x="627" y="56"/>
                  </a:lnTo>
                  <a:lnTo>
                    <a:pt x="462" y="68"/>
                  </a:lnTo>
                  <a:lnTo>
                    <a:pt x="440" y="187"/>
                  </a:lnTo>
                  <a:lnTo>
                    <a:pt x="381" y="187"/>
                  </a:lnTo>
                  <a:lnTo>
                    <a:pt x="380" y="455"/>
                  </a:lnTo>
                  <a:lnTo>
                    <a:pt x="188" y="440"/>
                  </a:lnTo>
                  <a:lnTo>
                    <a:pt x="120" y="251"/>
                  </a:lnTo>
                  <a:lnTo>
                    <a:pt x="0" y="0"/>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47" name="Freeform 39"/>
            <p:cNvSpPr>
              <a:spLocks/>
            </p:cNvSpPr>
            <p:nvPr/>
          </p:nvSpPr>
          <p:spPr bwMode="auto">
            <a:xfrm>
              <a:off x="4126" y="3157"/>
              <a:ext cx="375" cy="354"/>
            </a:xfrm>
            <a:custGeom>
              <a:avLst/>
              <a:gdLst>
                <a:gd name="T0" fmla="*/ 85 w 375"/>
                <a:gd name="T1" fmla="*/ 10 h 354"/>
                <a:gd name="T2" fmla="*/ 244 w 375"/>
                <a:gd name="T3" fmla="*/ 0 h 354"/>
                <a:gd name="T4" fmla="*/ 375 w 375"/>
                <a:gd name="T5" fmla="*/ 184 h 354"/>
                <a:gd name="T6" fmla="*/ 192 w 375"/>
                <a:gd name="T7" fmla="*/ 305 h 354"/>
                <a:gd name="T8" fmla="*/ 136 w 375"/>
                <a:gd name="T9" fmla="*/ 284 h 354"/>
                <a:gd name="T10" fmla="*/ 63 w 375"/>
                <a:gd name="T11" fmla="*/ 354 h 354"/>
                <a:gd name="T12" fmla="*/ 0 w 375"/>
                <a:gd name="T13" fmla="*/ 265 h 354"/>
                <a:gd name="T14" fmla="*/ 0 w 375"/>
                <a:gd name="T15" fmla="*/ 133 h 354"/>
                <a:gd name="T16" fmla="*/ 60 w 375"/>
                <a:gd name="T17" fmla="*/ 131 h 354"/>
                <a:gd name="T18" fmla="*/ 85 w 375"/>
                <a:gd name="T19" fmla="*/ 10 h 3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5"/>
                <a:gd name="T31" fmla="*/ 0 h 354"/>
                <a:gd name="T32" fmla="*/ 375 w 375"/>
                <a:gd name="T33" fmla="*/ 354 h 3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5" h="354">
                  <a:moveTo>
                    <a:pt x="85" y="10"/>
                  </a:moveTo>
                  <a:lnTo>
                    <a:pt x="244" y="0"/>
                  </a:lnTo>
                  <a:lnTo>
                    <a:pt x="375" y="184"/>
                  </a:lnTo>
                  <a:lnTo>
                    <a:pt x="192" y="305"/>
                  </a:lnTo>
                  <a:lnTo>
                    <a:pt x="136" y="284"/>
                  </a:lnTo>
                  <a:lnTo>
                    <a:pt x="63" y="354"/>
                  </a:lnTo>
                  <a:lnTo>
                    <a:pt x="0" y="265"/>
                  </a:lnTo>
                  <a:lnTo>
                    <a:pt x="0" y="133"/>
                  </a:lnTo>
                  <a:lnTo>
                    <a:pt x="60" y="131"/>
                  </a:lnTo>
                  <a:lnTo>
                    <a:pt x="85" y="10"/>
                  </a:lnTo>
                  <a:close/>
                </a:path>
              </a:pathLst>
            </a:custGeom>
            <a:gradFill rotWithShape="0">
              <a:gsLst>
                <a:gs pos="0">
                  <a:srgbClr val="FFCC66"/>
                </a:gs>
                <a:gs pos="100000">
                  <a:srgbClr val="FF6600"/>
                </a:gs>
              </a:gsLst>
              <a:lin ang="5400000" scaled="1"/>
            </a:gradFill>
            <a:ln w="12700">
              <a:solidFill>
                <a:srgbClr val="FFCC66"/>
              </a:solidFill>
              <a:round/>
              <a:headEnd/>
              <a:tailEnd/>
            </a:ln>
          </p:spPr>
          <p:txBody>
            <a:bodyPr/>
            <a:lstStyle/>
            <a:p>
              <a:endParaRPr lang="en-US"/>
            </a:p>
          </p:txBody>
        </p:sp>
        <p:sp>
          <p:nvSpPr>
            <p:cNvPr id="21548" name="Freeform 40"/>
            <p:cNvSpPr>
              <a:spLocks/>
            </p:cNvSpPr>
            <p:nvPr/>
          </p:nvSpPr>
          <p:spPr bwMode="auto">
            <a:xfrm>
              <a:off x="3937" y="3299"/>
              <a:ext cx="717" cy="510"/>
            </a:xfrm>
            <a:custGeom>
              <a:avLst/>
              <a:gdLst>
                <a:gd name="T0" fmla="*/ 0 w 717"/>
                <a:gd name="T1" fmla="*/ 243 h 510"/>
                <a:gd name="T2" fmla="*/ 190 w 717"/>
                <a:gd name="T3" fmla="*/ 255 h 510"/>
                <a:gd name="T4" fmla="*/ 191 w 717"/>
                <a:gd name="T5" fmla="*/ 125 h 510"/>
                <a:gd name="T6" fmla="*/ 255 w 717"/>
                <a:gd name="T7" fmla="*/ 209 h 510"/>
                <a:gd name="T8" fmla="*/ 325 w 717"/>
                <a:gd name="T9" fmla="*/ 139 h 510"/>
                <a:gd name="T10" fmla="*/ 377 w 717"/>
                <a:gd name="T11" fmla="*/ 159 h 510"/>
                <a:gd name="T12" fmla="*/ 562 w 717"/>
                <a:gd name="T13" fmla="*/ 40 h 510"/>
                <a:gd name="T14" fmla="*/ 686 w 717"/>
                <a:gd name="T15" fmla="*/ 0 h 510"/>
                <a:gd name="T16" fmla="*/ 717 w 717"/>
                <a:gd name="T17" fmla="*/ 150 h 510"/>
                <a:gd name="T18" fmla="*/ 688 w 717"/>
                <a:gd name="T19" fmla="*/ 251 h 510"/>
                <a:gd name="T20" fmla="*/ 576 w 717"/>
                <a:gd name="T21" fmla="*/ 374 h 510"/>
                <a:gd name="T22" fmla="*/ 307 w 717"/>
                <a:gd name="T23" fmla="*/ 492 h 510"/>
                <a:gd name="T24" fmla="*/ 153 w 717"/>
                <a:gd name="T25" fmla="*/ 510 h 510"/>
                <a:gd name="T26" fmla="*/ 0 w 717"/>
                <a:gd name="T27" fmla="*/ 243 h 5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17"/>
                <a:gd name="T43" fmla="*/ 0 h 510"/>
                <a:gd name="T44" fmla="*/ 717 w 717"/>
                <a:gd name="T45" fmla="*/ 510 h 5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17" h="510">
                  <a:moveTo>
                    <a:pt x="0" y="243"/>
                  </a:moveTo>
                  <a:lnTo>
                    <a:pt x="190" y="255"/>
                  </a:lnTo>
                  <a:lnTo>
                    <a:pt x="191" y="125"/>
                  </a:lnTo>
                  <a:lnTo>
                    <a:pt x="255" y="209"/>
                  </a:lnTo>
                  <a:lnTo>
                    <a:pt x="325" y="139"/>
                  </a:lnTo>
                  <a:lnTo>
                    <a:pt x="377" y="159"/>
                  </a:lnTo>
                  <a:lnTo>
                    <a:pt x="562" y="40"/>
                  </a:lnTo>
                  <a:lnTo>
                    <a:pt x="686" y="0"/>
                  </a:lnTo>
                  <a:lnTo>
                    <a:pt x="717" y="150"/>
                  </a:lnTo>
                  <a:lnTo>
                    <a:pt x="688" y="251"/>
                  </a:lnTo>
                  <a:lnTo>
                    <a:pt x="576" y="374"/>
                  </a:lnTo>
                  <a:lnTo>
                    <a:pt x="307" y="492"/>
                  </a:lnTo>
                  <a:lnTo>
                    <a:pt x="153" y="510"/>
                  </a:lnTo>
                  <a:lnTo>
                    <a:pt x="0" y="243"/>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49" name="Freeform 42"/>
            <p:cNvSpPr>
              <a:spLocks/>
            </p:cNvSpPr>
            <p:nvPr/>
          </p:nvSpPr>
          <p:spPr bwMode="auto">
            <a:xfrm>
              <a:off x="3274" y="1992"/>
              <a:ext cx="98" cy="213"/>
            </a:xfrm>
            <a:custGeom>
              <a:avLst/>
              <a:gdLst>
                <a:gd name="T0" fmla="*/ 44 w 98"/>
                <a:gd name="T1" fmla="*/ 0 h 213"/>
                <a:gd name="T2" fmla="*/ 0 w 98"/>
                <a:gd name="T3" fmla="*/ 10 h 213"/>
                <a:gd name="T4" fmla="*/ 28 w 98"/>
                <a:gd name="T5" fmla="*/ 213 h 213"/>
                <a:gd name="T6" fmla="*/ 98 w 98"/>
                <a:gd name="T7" fmla="*/ 213 h 213"/>
                <a:gd name="T8" fmla="*/ 66 w 98"/>
                <a:gd name="T9" fmla="*/ 50 h 213"/>
                <a:gd name="T10" fmla="*/ 44 w 98"/>
                <a:gd name="T11" fmla="*/ 0 h 213"/>
                <a:gd name="T12" fmla="*/ 0 60000 65536"/>
                <a:gd name="T13" fmla="*/ 0 60000 65536"/>
                <a:gd name="T14" fmla="*/ 0 60000 65536"/>
                <a:gd name="T15" fmla="*/ 0 60000 65536"/>
                <a:gd name="T16" fmla="*/ 0 60000 65536"/>
                <a:gd name="T17" fmla="*/ 0 60000 65536"/>
                <a:gd name="T18" fmla="*/ 0 w 98"/>
                <a:gd name="T19" fmla="*/ 0 h 213"/>
                <a:gd name="T20" fmla="*/ 98 w 98"/>
                <a:gd name="T21" fmla="*/ 213 h 213"/>
              </a:gdLst>
              <a:ahLst/>
              <a:cxnLst>
                <a:cxn ang="T12">
                  <a:pos x="T0" y="T1"/>
                </a:cxn>
                <a:cxn ang="T13">
                  <a:pos x="T2" y="T3"/>
                </a:cxn>
                <a:cxn ang="T14">
                  <a:pos x="T4" y="T5"/>
                </a:cxn>
                <a:cxn ang="T15">
                  <a:pos x="T6" y="T7"/>
                </a:cxn>
                <a:cxn ang="T16">
                  <a:pos x="T8" y="T9"/>
                </a:cxn>
                <a:cxn ang="T17">
                  <a:pos x="T10" y="T11"/>
                </a:cxn>
              </a:cxnLst>
              <a:rect l="T18" t="T19" r="T20" b="T21"/>
              <a:pathLst>
                <a:path w="98" h="213">
                  <a:moveTo>
                    <a:pt x="44" y="0"/>
                  </a:moveTo>
                  <a:lnTo>
                    <a:pt x="0" y="10"/>
                  </a:lnTo>
                  <a:lnTo>
                    <a:pt x="28" y="213"/>
                  </a:lnTo>
                  <a:lnTo>
                    <a:pt x="98" y="213"/>
                  </a:lnTo>
                  <a:lnTo>
                    <a:pt x="66" y="50"/>
                  </a:lnTo>
                  <a:lnTo>
                    <a:pt x="44" y="0"/>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0" name="Freeform 43"/>
            <p:cNvSpPr>
              <a:spLocks/>
            </p:cNvSpPr>
            <p:nvPr/>
          </p:nvSpPr>
          <p:spPr bwMode="auto">
            <a:xfrm>
              <a:off x="3318" y="1923"/>
              <a:ext cx="113" cy="282"/>
            </a:xfrm>
            <a:custGeom>
              <a:avLst/>
              <a:gdLst>
                <a:gd name="T0" fmla="*/ 105 w 113"/>
                <a:gd name="T1" fmla="*/ 0 h 282"/>
                <a:gd name="T2" fmla="*/ 38 w 113"/>
                <a:gd name="T3" fmla="*/ 48 h 282"/>
                <a:gd name="T4" fmla="*/ 0 w 113"/>
                <a:gd name="T5" fmla="*/ 69 h 282"/>
                <a:gd name="T6" fmla="*/ 22 w 113"/>
                <a:gd name="T7" fmla="*/ 120 h 282"/>
                <a:gd name="T8" fmla="*/ 54 w 113"/>
                <a:gd name="T9" fmla="*/ 282 h 282"/>
                <a:gd name="T10" fmla="*/ 113 w 113"/>
                <a:gd name="T11" fmla="*/ 282 h 282"/>
                <a:gd name="T12" fmla="*/ 105 w 113"/>
                <a:gd name="T13" fmla="*/ 0 h 282"/>
                <a:gd name="T14" fmla="*/ 0 60000 65536"/>
                <a:gd name="T15" fmla="*/ 0 60000 65536"/>
                <a:gd name="T16" fmla="*/ 0 60000 65536"/>
                <a:gd name="T17" fmla="*/ 0 60000 65536"/>
                <a:gd name="T18" fmla="*/ 0 60000 65536"/>
                <a:gd name="T19" fmla="*/ 0 60000 65536"/>
                <a:gd name="T20" fmla="*/ 0 60000 65536"/>
                <a:gd name="T21" fmla="*/ 0 w 113"/>
                <a:gd name="T22" fmla="*/ 0 h 282"/>
                <a:gd name="T23" fmla="*/ 113 w 113"/>
                <a:gd name="T24" fmla="*/ 282 h 2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3" h="282">
                  <a:moveTo>
                    <a:pt x="105" y="0"/>
                  </a:moveTo>
                  <a:lnTo>
                    <a:pt x="38" y="48"/>
                  </a:lnTo>
                  <a:lnTo>
                    <a:pt x="0" y="69"/>
                  </a:lnTo>
                  <a:lnTo>
                    <a:pt x="22" y="120"/>
                  </a:lnTo>
                  <a:lnTo>
                    <a:pt x="54" y="282"/>
                  </a:lnTo>
                  <a:lnTo>
                    <a:pt x="113" y="282"/>
                  </a:lnTo>
                  <a:lnTo>
                    <a:pt x="105" y="0"/>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1" name="Freeform 44"/>
            <p:cNvSpPr>
              <a:spLocks/>
            </p:cNvSpPr>
            <p:nvPr/>
          </p:nvSpPr>
          <p:spPr bwMode="auto">
            <a:xfrm>
              <a:off x="3653" y="2296"/>
              <a:ext cx="66" cy="49"/>
            </a:xfrm>
            <a:custGeom>
              <a:avLst/>
              <a:gdLst>
                <a:gd name="T0" fmla="*/ 6 w 66"/>
                <a:gd name="T1" fmla="*/ 7 h 49"/>
                <a:gd name="T2" fmla="*/ 66 w 66"/>
                <a:gd name="T3" fmla="*/ 0 h 49"/>
                <a:gd name="T4" fmla="*/ 66 w 66"/>
                <a:gd name="T5" fmla="*/ 45 h 49"/>
                <a:gd name="T6" fmla="*/ 0 w 66"/>
                <a:gd name="T7" fmla="*/ 49 h 49"/>
                <a:gd name="T8" fmla="*/ 6 w 66"/>
                <a:gd name="T9" fmla="*/ 7 h 49"/>
                <a:gd name="T10" fmla="*/ 0 60000 65536"/>
                <a:gd name="T11" fmla="*/ 0 60000 65536"/>
                <a:gd name="T12" fmla="*/ 0 60000 65536"/>
                <a:gd name="T13" fmla="*/ 0 60000 65536"/>
                <a:gd name="T14" fmla="*/ 0 60000 65536"/>
                <a:gd name="T15" fmla="*/ 0 w 66"/>
                <a:gd name="T16" fmla="*/ 0 h 49"/>
                <a:gd name="T17" fmla="*/ 66 w 66"/>
                <a:gd name="T18" fmla="*/ 49 h 49"/>
              </a:gdLst>
              <a:ahLst/>
              <a:cxnLst>
                <a:cxn ang="T10">
                  <a:pos x="T0" y="T1"/>
                </a:cxn>
                <a:cxn ang="T11">
                  <a:pos x="T2" y="T3"/>
                </a:cxn>
                <a:cxn ang="T12">
                  <a:pos x="T4" y="T5"/>
                </a:cxn>
                <a:cxn ang="T13">
                  <a:pos x="T6" y="T7"/>
                </a:cxn>
                <a:cxn ang="T14">
                  <a:pos x="T8" y="T9"/>
                </a:cxn>
              </a:cxnLst>
              <a:rect l="T15" t="T16" r="T17" b="T18"/>
              <a:pathLst>
                <a:path w="66" h="49">
                  <a:moveTo>
                    <a:pt x="6" y="7"/>
                  </a:moveTo>
                  <a:lnTo>
                    <a:pt x="66" y="0"/>
                  </a:lnTo>
                  <a:lnTo>
                    <a:pt x="66" y="45"/>
                  </a:lnTo>
                  <a:lnTo>
                    <a:pt x="0" y="49"/>
                  </a:lnTo>
                  <a:lnTo>
                    <a:pt x="6" y="7"/>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2" name="Freeform 45"/>
            <p:cNvSpPr>
              <a:spLocks/>
            </p:cNvSpPr>
            <p:nvPr/>
          </p:nvSpPr>
          <p:spPr bwMode="auto">
            <a:xfrm>
              <a:off x="4540" y="2263"/>
              <a:ext cx="253" cy="194"/>
            </a:xfrm>
            <a:custGeom>
              <a:avLst/>
              <a:gdLst>
                <a:gd name="T0" fmla="*/ 61 w 253"/>
                <a:gd name="T1" fmla="*/ 1 h 194"/>
                <a:gd name="T2" fmla="*/ 220 w 253"/>
                <a:gd name="T3" fmla="*/ 0 h 194"/>
                <a:gd name="T4" fmla="*/ 253 w 253"/>
                <a:gd name="T5" fmla="*/ 51 h 194"/>
                <a:gd name="T6" fmla="*/ 218 w 253"/>
                <a:gd name="T7" fmla="*/ 152 h 194"/>
                <a:gd name="T8" fmla="*/ 30 w 253"/>
                <a:gd name="T9" fmla="*/ 194 h 194"/>
                <a:gd name="T10" fmla="*/ 0 w 253"/>
                <a:gd name="T11" fmla="*/ 158 h 194"/>
                <a:gd name="T12" fmla="*/ 88 w 253"/>
                <a:gd name="T13" fmla="*/ 78 h 194"/>
                <a:gd name="T14" fmla="*/ 61 w 253"/>
                <a:gd name="T15" fmla="*/ 1 h 194"/>
                <a:gd name="T16" fmla="*/ 0 60000 65536"/>
                <a:gd name="T17" fmla="*/ 0 60000 65536"/>
                <a:gd name="T18" fmla="*/ 0 60000 65536"/>
                <a:gd name="T19" fmla="*/ 0 60000 65536"/>
                <a:gd name="T20" fmla="*/ 0 60000 65536"/>
                <a:gd name="T21" fmla="*/ 0 60000 65536"/>
                <a:gd name="T22" fmla="*/ 0 60000 65536"/>
                <a:gd name="T23" fmla="*/ 0 60000 65536"/>
                <a:gd name="T24" fmla="*/ 0 w 253"/>
                <a:gd name="T25" fmla="*/ 0 h 194"/>
                <a:gd name="T26" fmla="*/ 253 w 253"/>
                <a:gd name="T27" fmla="*/ 194 h 19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3" h="194">
                  <a:moveTo>
                    <a:pt x="61" y="1"/>
                  </a:moveTo>
                  <a:lnTo>
                    <a:pt x="220" y="0"/>
                  </a:lnTo>
                  <a:lnTo>
                    <a:pt x="253" y="51"/>
                  </a:lnTo>
                  <a:lnTo>
                    <a:pt x="218" y="152"/>
                  </a:lnTo>
                  <a:lnTo>
                    <a:pt x="30" y="194"/>
                  </a:lnTo>
                  <a:lnTo>
                    <a:pt x="0" y="158"/>
                  </a:lnTo>
                  <a:lnTo>
                    <a:pt x="88" y="78"/>
                  </a:lnTo>
                  <a:lnTo>
                    <a:pt x="61" y="1"/>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3" name="Freeform 46"/>
            <p:cNvSpPr>
              <a:spLocks/>
            </p:cNvSpPr>
            <p:nvPr/>
          </p:nvSpPr>
          <p:spPr bwMode="auto">
            <a:xfrm>
              <a:off x="4571" y="2443"/>
              <a:ext cx="93" cy="54"/>
            </a:xfrm>
            <a:custGeom>
              <a:avLst/>
              <a:gdLst>
                <a:gd name="T0" fmla="*/ 0 w 93"/>
                <a:gd name="T1" fmla="*/ 14 h 54"/>
                <a:gd name="T2" fmla="*/ 63 w 93"/>
                <a:gd name="T3" fmla="*/ 0 h 54"/>
                <a:gd name="T4" fmla="*/ 93 w 93"/>
                <a:gd name="T5" fmla="*/ 50 h 54"/>
                <a:gd name="T6" fmla="*/ 57 w 93"/>
                <a:gd name="T7" fmla="*/ 44 h 54"/>
                <a:gd name="T8" fmla="*/ 26 w 93"/>
                <a:gd name="T9" fmla="*/ 54 h 54"/>
                <a:gd name="T10" fmla="*/ 0 w 93"/>
                <a:gd name="T11" fmla="*/ 14 h 54"/>
                <a:gd name="T12" fmla="*/ 0 60000 65536"/>
                <a:gd name="T13" fmla="*/ 0 60000 65536"/>
                <a:gd name="T14" fmla="*/ 0 60000 65536"/>
                <a:gd name="T15" fmla="*/ 0 60000 65536"/>
                <a:gd name="T16" fmla="*/ 0 60000 65536"/>
                <a:gd name="T17" fmla="*/ 0 60000 65536"/>
                <a:gd name="T18" fmla="*/ 0 w 93"/>
                <a:gd name="T19" fmla="*/ 0 h 54"/>
                <a:gd name="T20" fmla="*/ 93 w 93"/>
                <a:gd name="T21" fmla="*/ 54 h 54"/>
              </a:gdLst>
              <a:ahLst/>
              <a:cxnLst>
                <a:cxn ang="T12">
                  <a:pos x="T0" y="T1"/>
                </a:cxn>
                <a:cxn ang="T13">
                  <a:pos x="T2" y="T3"/>
                </a:cxn>
                <a:cxn ang="T14">
                  <a:pos x="T4" y="T5"/>
                </a:cxn>
                <a:cxn ang="T15">
                  <a:pos x="T6" y="T7"/>
                </a:cxn>
                <a:cxn ang="T16">
                  <a:pos x="T8" y="T9"/>
                </a:cxn>
                <a:cxn ang="T17">
                  <a:pos x="T10" y="T11"/>
                </a:cxn>
              </a:cxnLst>
              <a:rect l="T18" t="T19" r="T20" b="T21"/>
              <a:pathLst>
                <a:path w="93" h="54">
                  <a:moveTo>
                    <a:pt x="0" y="14"/>
                  </a:moveTo>
                  <a:lnTo>
                    <a:pt x="63" y="0"/>
                  </a:lnTo>
                  <a:lnTo>
                    <a:pt x="93" y="50"/>
                  </a:lnTo>
                  <a:lnTo>
                    <a:pt x="57" y="44"/>
                  </a:lnTo>
                  <a:lnTo>
                    <a:pt x="26" y="54"/>
                  </a:lnTo>
                  <a:lnTo>
                    <a:pt x="0" y="14"/>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4" name="Freeform 47"/>
            <p:cNvSpPr>
              <a:spLocks/>
            </p:cNvSpPr>
            <p:nvPr/>
          </p:nvSpPr>
          <p:spPr bwMode="auto">
            <a:xfrm>
              <a:off x="4589" y="2487"/>
              <a:ext cx="75" cy="95"/>
            </a:xfrm>
            <a:custGeom>
              <a:avLst/>
              <a:gdLst>
                <a:gd name="T0" fmla="*/ 75 w 75"/>
                <a:gd name="T1" fmla="*/ 6 h 95"/>
                <a:gd name="T2" fmla="*/ 39 w 75"/>
                <a:gd name="T3" fmla="*/ 0 h 95"/>
                <a:gd name="T4" fmla="*/ 9 w 75"/>
                <a:gd name="T5" fmla="*/ 10 h 95"/>
                <a:gd name="T6" fmla="*/ 6 w 75"/>
                <a:gd name="T7" fmla="*/ 56 h 95"/>
                <a:gd name="T8" fmla="*/ 0 w 75"/>
                <a:gd name="T9" fmla="*/ 95 h 95"/>
                <a:gd name="T10" fmla="*/ 45 w 75"/>
                <a:gd name="T11" fmla="*/ 70 h 95"/>
                <a:gd name="T12" fmla="*/ 66 w 75"/>
                <a:gd name="T13" fmla="*/ 54 h 95"/>
                <a:gd name="T14" fmla="*/ 75 w 75"/>
                <a:gd name="T15" fmla="*/ 6 h 95"/>
                <a:gd name="T16" fmla="*/ 0 60000 65536"/>
                <a:gd name="T17" fmla="*/ 0 60000 65536"/>
                <a:gd name="T18" fmla="*/ 0 60000 65536"/>
                <a:gd name="T19" fmla="*/ 0 60000 65536"/>
                <a:gd name="T20" fmla="*/ 0 60000 65536"/>
                <a:gd name="T21" fmla="*/ 0 60000 65536"/>
                <a:gd name="T22" fmla="*/ 0 60000 65536"/>
                <a:gd name="T23" fmla="*/ 0 60000 65536"/>
                <a:gd name="T24" fmla="*/ 0 w 75"/>
                <a:gd name="T25" fmla="*/ 0 h 95"/>
                <a:gd name="T26" fmla="*/ 75 w 75"/>
                <a:gd name="T27" fmla="*/ 95 h 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 h="95">
                  <a:moveTo>
                    <a:pt x="75" y="6"/>
                  </a:moveTo>
                  <a:lnTo>
                    <a:pt x="39" y="0"/>
                  </a:lnTo>
                  <a:lnTo>
                    <a:pt x="9" y="10"/>
                  </a:lnTo>
                  <a:lnTo>
                    <a:pt x="6" y="56"/>
                  </a:lnTo>
                  <a:lnTo>
                    <a:pt x="0" y="95"/>
                  </a:lnTo>
                  <a:lnTo>
                    <a:pt x="45" y="70"/>
                  </a:lnTo>
                  <a:lnTo>
                    <a:pt x="66" y="54"/>
                  </a:lnTo>
                  <a:lnTo>
                    <a:pt x="75" y="6"/>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5" name="Freeform 48"/>
            <p:cNvSpPr>
              <a:spLocks/>
            </p:cNvSpPr>
            <p:nvPr/>
          </p:nvSpPr>
          <p:spPr bwMode="auto">
            <a:xfrm>
              <a:off x="4347" y="3570"/>
              <a:ext cx="94" cy="79"/>
            </a:xfrm>
            <a:custGeom>
              <a:avLst/>
              <a:gdLst>
                <a:gd name="T0" fmla="*/ 71 w 94"/>
                <a:gd name="T1" fmla="*/ 0 h 79"/>
                <a:gd name="T2" fmla="*/ 19 w 94"/>
                <a:gd name="T3" fmla="*/ 25 h 79"/>
                <a:gd name="T4" fmla="*/ 0 w 94"/>
                <a:gd name="T5" fmla="*/ 75 h 79"/>
                <a:gd name="T6" fmla="*/ 37 w 94"/>
                <a:gd name="T7" fmla="*/ 79 h 79"/>
                <a:gd name="T8" fmla="*/ 83 w 94"/>
                <a:gd name="T9" fmla="*/ 56 h 79"/>
                <a:gd name="T10" fmla="*/ 94 w 94"/>
                <a:gd name="T11" fmla="*/ 28 h 79"/>
                <a:gd name="T12" fmla="*/ 71 w 94"/>
                <a:gd name="T13" fmla="*/ 0 h 79"/>
                <a:gd name="T14" fmla="*/ 0 60000 65536"/>
                <a:gd name="T15" fmla="*/ 0 60000 65536"/>
                <a:gd name="T16" fmla="*/ 0 60000 65536"/>
                <a:gd name="T17" fmla="*/ 0 60000 65536"/>
                <a:gd name="T18" fmla="*/ 0 60000 65536"/>
                <a:gd name="T19" fmla="*/ 0 60000 65536"/>
                <a:gd name="T20" fmla="*/ 0 60000 65536"/>
                <a:gd name="T21" fmla="*/ 0 w 94"/>
                <a:gd name="T22" fmla="*/ 0 h 79"/>
                <a:gd name="T23" fmla="*/ 94 w 94"/>
                <a:gd name="T24" fmla="*/ 79 h 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4" h="79">
                  <a:moveTo>
                    <a:pt x="71" y="0"/>
                  </a:moveTo>
                  <a:lnTo>
                    <a:pt x="19" y="25"/>
                  </a:lnTo>
                  <a:lnTo>
                    <a:pt x="0" y="75"/>
                  </a:lnTo>
                  <a:lnTo>
                    <a:pt x="37" y="79"/>
                  </a:lnTo>
                  <a:lnTo>
                    <a:pt x="83" y="56"/>
                  </a:lnTo>
                  <a:lnTo>
                    <a:pt x="94" y="28"/>
                  </a:lnTo>
                  <a:lnTo>
                    <a:pt x="71" y="0"/>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6" name="Freeform 49"/>
            <p:cNvSpPr>
              <a:spLocks/>
            </p:cNvSpPr>
            <p:nvPr/>
          </p:nvSpPr>
          <p:spPr bwMode="auto">
            <a:xfrm>
              <a:off x="4583" y="3395"/>
              <a:ext cx="69" cy="74"/>
            </a:xfrm>
            <a:custGeom>
              <a:avLst/>
              <a:gdLst>
                <a:gd name="T0" fmla="*/ 59 w 69"/>
                <a:gd name="T1" fmla="*/ 2 h 74"/>
                <a:gd name="T2" fmla="*/ 31 w 69"/>
                <a:gd name="T3" fmla="*/ 0 h 74"/>
                <a:gd name="T4" fmla="*/ 13 w 69"/>
                <a:gd name="T5" fmla="*/ 10 h 74"/>
                <a:gd name="T6" fmla="*/ 0 w 69"/>
                <a:gd name="T7" fmla="*/ 36 h 74"/>
                <a:gd name="T8" fmla="*/ 19 w 69"/>
                <a:gd name="T9" fmla="*/ 74 h 74"/>
                <a:gd name="T10" fmla="*/ 32 w 69"/>
                <a:gd name="T11" fmla="*/ 74 h 74"/>
                <a:gd name="T12" fmla="*/ 69 w 69"/>
                <a:gd name="T13" fmla="*/ 51 h 74"/>
                <a:gd name="T14" fmla="*/ 59 w 69"/>
                <a:gd name="T15" fmla="*/ 2 h 74"/>
                <a:gd name="T16" fmla="*/ 0 60000 65536"/>
                <a:gd name="T17" fmla="*/ 0 60000 65536"/>
                <a:gd name="T18" fmla="*/ 0 60000 65536"/>
                <a:gd name="T19" fmla="*/ 0 60000 65536"/>
                <a:gd name="T20" fmla="*/ 0 60000 65536"/>
                <a:gd name="T21" fmla="*/ 0 60000 65536"/>
                <a:gd name="T22" fmla="*/ 0 60000 65536"/>
                <a:gd name="T23" fmla="*/ 0 60000 65536"/>
                <a:gd name="T24" fmla="*/ 0 w 69"/>
                <a:gd name="T25" fmla="*/ 0 h 74"/>
                <a:gd name="T26" fmla="*/ 69 w 69"/>
                <a:gd name="T27" fmla="*/ 74 h 7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9" h="74">
                  <a:moveTo>
                    <a:pt x="59" y="2"/>
                  </a:moveTo>
                  <a:lnTo>
                    <a:pt x="31" y="0"/>
                  </a:lnTo>
                  <a:lnTo>
                    <a:pt x="13" y="10"/>
                  </a:lnTo>
                  <a:lnTo>
                    <a:pt x="0" y="36"/>
                  </a:lnTo>
                  <a:lnTo>
                    <a:pt x="19" y="74"/>
                  </a:lnTo>
                  <a:lnTo>
                    <a:pt x="32" y="74"/>
                  </a:lnTo>
                  <a:lnTo>
                    <a:pt x="69" y="51"/>
                  </a:lnTo>
                  <a:lnTo>
                    <a:pt x="59" y="2"/>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sp>
          <p:nvSpPr>
            <p:cNvPr id="21557" name="Freeform 50"/>
            <p:cNvSpPr>
              <a:spLocks/>
            </p:cNvSpPr>
            <p:nvPr/>
          </p:nvSpPr>
          <p:spPr bwMode="auto">
            <a:xfrm>
              <a:off x="5061" y="1901"/>
              <a:ext cx="66" cy="94"/>
            </a:xfrm>
            <a:custGeom>
              <a:avLst/>
              <a:gdLst>
                <a:gd name="T0" fmla="*/ 65 w 66"/>
                <a:gd name="T1" fmla="*/ 0 h 94"/>
                <a:gd name="T2" fmla="*/ 0 w 66"/>
                <a:gd name="T3" fmla="*/ 33 h 94"/>
                <a:gd name="T4" fmla="*/ 9 w 66"/>
                <a:gd name="T5" fmla="*/ 94 h 94"/>
                <a:gd name="T6" fmla="*/ 63 w 66"/>
                <a:gd name="T7" fmla="*/ 94 h 94"/>
                <a:gd name="T8" fmla="*/ 66 w 66"/>
                <a:gd name="T9" fmla="*/ 84 h 94"/>
                <a:gd name="T10" fmla="*/ 43 w 66"/>
                <a:gd name="T11" fmla="*/ 67 h 94"/>
                <a:gd name="T12" fmla="*/ 65 w 66"/>
                <a:gd name="T13" fmla="*/ 0 h 94"/>
                <a:gd name="T14" fmla="*/ 0 60000 65536"/>
                <a:gd name="T15" fmla="*/ 0 60000 65536"/>
                <a:gd name="T16" fmla="*/ 0 60000 65536"/>
                <a:gd name="T17" fmla="*/ 0 60000 65536"/>
                <a:gd name="T18" fmla="*/ 0 60000 65536"/>
                <a:gd name="T19" fmla="*/ 0 60000 65536"/>
                <a:gd name="T20" fmla="*/ 0 60000 65536"/>
                <a:gd name="T21" fmla="*/ 0 w 66"/>
                <a:gd name="T22" fmla="*/ 0 h 94"/>
                <a:gd name="T23" fmla="*/ 66 w 66"/>
                <a:gd name="T24" fmla="*/ 94 h 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94">
                  <a:moveTo>
                    <a:pt x="65" y="0"/>
                  </a:moveTo>
                  <a:lnTo>
                    <a:pt x="0" y="33"/>
                  </a:lnTo>
                  <a:lnTo>
                    <a:pt x="9" y="94"/>
                  </a:lnTo>
                  <a:lnTo>
                    <a:pt x="63" y="94"/>
                  </a:lnTo>
                  <a:lnTo>
                    <a:pt x="66" y="84"/>
                  </a:lnTo>
                  <a:lnTo>
                    <a:pt x="43" y="67"/>
                  </a:lnTo>
                  <a:lnTo>
                    <a:pt x="65" y="0"/>
                  </a:lnTo>
                  <a:close/>
                </a:path>
              </a:pathLst>
            </a:custGeom>
            <a:gradFill rotWithShape="0">
              <a:gsLst>
                <a:gs pos="0">
                  <a:srgbClr val="FFCC66"/>
                </a:gs>
                <a:gs pos="100000">
                  <a:srgbClr val="FF6600"/>
                </a:gs>
              </a:gsLst>
              <a:lin ang="5400000" scaled="1"/>
            </a:gradFill>
            <a:ln w="11113">
              <a:solidFill>
                <a:srgbClr val="FFCC66"/>
              </a:solidFill>
              <a:round/>
              <a:headEnd/>
              <a:tailEnd/>
            </a:ln>
          </p:spPr>
          <p:txBody>
            <a:bodyPr/>
            <a:lstStyle/>
            <a:p>
              <a:endParaRPr lang="en-US"/>
            </a:p>
          </p:txBody>
        </p:sp>
      </p:grpSp>
      <p:sp>
        <p:nvSpPr>
          <p:cNvPr id="21511" name="Freeform 53"/>
          <p:cNvSpPr>
            <a:spLocks/>
          </p:cNvSpPr>
          <p:nvPr/>
        </p:nvSpPr>
        <p:spPr bwMode="auto">
          <a:xfrm>
            <a:off x="1430338" y="3494088"/>
            <a:ext cx="5035550" cy="2546350"/>
          </a:xfrm>
          <a:custGeom>
            <a:avLst/>
            <a:gdLst>
              <a:gd name="T0" fmla="*/ 3172 w 3172"/>
              <a:gd name="T1" fmla="*/ 1604 h 1604"/>
              <a:gd name="T2" fmla="*/ 890 w 3172"/>
              <a:gd name="T3" fmla="*/ 0 h 1604"/>
              <a:gd name="T4" fmla="*/ 0 w 3172"/>
              <a:gd name="T5" fmla="*/ 0 h 1604"/>
              <a:gd name="T6" fmla="*/ 3172 w 3172"/>
              <a:gd name="T7" fmla="*/ 1604 h 1604"/>
              <a:gd name="T8" fmla="*/ 0 60000 65536"/>
              <a:gd name="T9" fmla="*/ 0 60000 65536"/>
              <a:gd name="T10" fmla="*/ 0 60000 65536"/>
              <a:gd name="T11" fmla="*/ 0 60000 65536"/>
              <a:gd name="T12" fmla="*/ 0 w 3172"/>
              <a:gd name="T13" fmla="*/ 0 h 1604"/>
              <a:gd name="T14" fmla="*/ 3172 w 3172"/>
              <a:gd name="T15" fmla="*/ 1604 h 1604"/>
            </a:gdLst>
            <a:ahLst/>
            <a:cxnLst>
              <a:cxn ang="T8">
                <a:pos x="T0" y="T1"/>
              </a:cxn>
              <a:cxn ang="T9">
                <a:pos x="T2" y="T3"/>
              </a:cxn>
              <a:cxn ang="T10">
                <a:pos x="T4" y="T5"/>
              </a:cxn>
              <a:cxn ang="T11">
                <a:pos x="T6" y="T7"/>
              </a:cxn>
            </a:cxnLst>
            <a:rect l="T12" t="T13" r="T14" b="T15"/>
            <a:pathLst>
              <a:path w="3172" h="1604">
                <a:moveTo>
                  <a:pt x="3172" y="1604"/>
                </a:moveTo>
                <a:lnTo>
                  <a:pt x="890" y="0"/>
                </a:lnTo>
                <a:lnTo>
                  <a:pt x="0" y="0"/>
                </a:lnTo>
                <a:lnTo>
                  <a:pt x="3172" y="1604"/>
                </a:lnTo>
                <a:close/>
              </a:path>
            </a:pathLst>
          </a:custGeom>
          <a:gradFill rotWithShape="0">
            <a:gsLst>
              <a:gs pos="0">
                <a:srgbClr val="FFFF00"/>
              </a:gs>
              <a:gs pos="100000">
                <a:srgbClr val="FF6600"/>
              </a:gs>
            </a:gsLst>
            <a:lin ang="2700000" scaled="1"/>
          </a:gradFill>
          <a:ln w="9525">
            <a:solidFill>
              <a:schemeClr val="tx1"/>
            </a:solidFill>
            <a:round/>
            <a:headEnd/>
            <a:tailEnd/>
          </a:ln>
        </p:spPr>
        <p:txBody>
          <a:bodyPr wrap="none" lIns="91430" tIns="45715" rIns="91430" bIns="45715" anchor="ctr"/>
          <a:lstStyle/>
          <a:p>
            <a:endParaRPr lang="en-US"/>
          </a:p>
        </p:txBody>
      </p:sp>
      <p:sp>
        <p:nvSpPr>
          <p:cNvPr id="21512" name="Text Box 54"/>
          <p:cNvSpPr txBox="1">
            <a:spLocks noChangeArrowheads="1"/>
          </p:cNvSpPr>
          <p:nvPr/>
        </p:nvSpPr>
        <p:spPr bwMode="auto">
          <a:xfrm>
            <a:off x="1449388" y="2390776"/>
            <a:ext cx="1359647" cy="120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5" rIns="91430" bIns="45715">
            <a:spAutoFit/>
          </a:bodyPr>
          <a:lstStyle>
            <a:lvl1pPr>
              <a:defRPr sz="2000">
                <a:solidFill>
                  <a:schemeClr val="bg1"/>
                </a:solidFill>
                <a:latin typeface="Tahoma" pitchFamily="34" charset="0"/>
              </a:defRPr>
            </a:lvl1pPr>
            <a:lvl2pPr marL="742950" indent="-285750">
              <a:defRPr sz="2000">
                <a:solidFill>
                  <a:schemeClr val="bg1"/>
                </a:solidFill>
                <a:latin typeface="Tahoma" pitchFamily="34" charset="0"/>
              </a:defRPr>
            </a:lvl2pPr>
            <a:lvl3pPr marL="1143000" indent="-228600">
              <a:defRPr sz="2000">
                <a:solidFill>
                  <a:schemeClr val="bg1"/>
                </a:solidFill>
                <a:latin typeface="Tahoma" pitchFamily="34" charset="0"/>
              </a:defRPr>
            </a:lvl3pPr>
            <a:lvl4pPr marL="1600200" indent="-228600">
              <a:defRPr sz="2000">
                <a:solidFill>
                  <a:schemeClr val="bg1"/>
                </a:solidFill>
                <a:latin typeface="Tahoma" pitchFamily="34" charset="0"/>
              </a:defRPr>
            </a:lvl4pPr>
            <a:lvl5pPr marL="2057400" indent="-228600">
              <a:defRPr sz="2000">
                <a:solidFill>
                  <a:schemeClr val="bg1"/>
                </a:solidFill>
                <a:latin typeface="Tahoma" pitchFamily="34" charset="0"/>
              </a:defRPr>
            </a:lvl5pPr>
            <a:lvl6pPr marL="2514600" indent="-228600" eaLnBrk="0" fontAlgn="base" hangingPunct="0">
              <a:spcBef>
                <a:spcPct val="0"/>
              </a:spcBef>
              <a:spcAft>
                <a:spcPct val="0"/>
              </a:spcAft>
              <a:defRPr sz="2000">
                <a:solidFill>
                  <a:schemeClr val="bg1"/>
                </a:solidFill>
                <a:latin typeface="Tahoma" pitchFamily="34" charset="0"/>
              </a:defRPr>
            </a:lvl6pPr>
            <a:lvl7pPr marL="2971800" indent="-228600" eaLnBrk="0" fontAlgn="base" hangingPunct="0">
              <a:spcBef>
                <a:spcPct val="0"/>
              </a:spcBef>
              <a:spcAft>
                <a:spcPct val="0"/>
              </a:spcAft>
              <a:defRPr sz="2000">
                <a:solidFill>
                  <a:schemeClr val="bg1"/>
                </a:solidFill>
                <a:latin typeface="Tahoma" pitchFamily="34" charset="0"/>
              </a:defRPr>
            </a:lvl7pPr>
            <a:lvl8pPr marL="3429000" indent="-228600" eaLnBrk="0" fontAlgn="base" hangingPunct="0">
              <a:spcBef>
                <a:spcPct val="0"/>
              </a:spcBef>
              <a:spcAft>
                <a:spcPct val="0"/>
              </a:spcAft>
              <a:defRPr sz="2000">
                <a:solidFill>
                  <a:schemeClr val="bg1"/>
                </a:solidFill>
                <a:latin typeface="Tahoma" pitchFamily="34" charset="0"/>
              </a:defRPr>
            </a:lvl8pPr>
            <a:lvl9pPr marL="3886200" indent="-228600" eaLnBrk="0" fontAlgn="base" hangingPunct="0">
              <a:spcBef>
                <a:spcPct val="0"/>
              </a:spcBef>
              <a:spcAft>
                <a:spcPct val="0"/>
              </a:spcAft>
              <a:defRPr sz="2000">
                <a:solidFill>
                  <a:schemeClr val="bg1"/>
                </a:solidFill>
                <a:latin typeface="Tahoma" pitchFamily="34" charset="0"/>
              </a:defRPr>
            </a:lvl9pPr>
          </a:lstStyle>
          <a:p>
            <a:r>
              <a:rPr lang="en-GB" sz="7200"/>
              <a:t>#1</a:t>
            </a:r>
          </a:p>
        </p:txBody>
      </p:sp>
      <p:sp>
        <p:nvSpPr>
          <p:cNvPr id="21513" name="Rectangle 55"/>
          <p:cNvSpPr>
            <a:spLocks noChangeArrowheads="1"/>
          </p:cNvSpPr>
          <p:nvPr/>
        </p:nvSpPr>
        <p:spPr bwMode="auto">
          <a:xfrm>
            <a:off x="696914" y="574675"/>
            <a:ext cx="3673358" cy="5509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5" rIns="91430" bIns="45715">
            <a:spAutoFit/>
          </a:bodyPr>
          <a:lstStyle/>
          <a:p>
            <a:r>
              <a:rPr lang="en-GB" sz="3200" dirty="0"/>
              <a:t>if we are serious …</a:t>
            </a:r>
          </a:p>
          <a:p>
            <a:endParaRPr lang="en-GB" sz="3200" dirty="0"/>
          </a:p>
          <a:p>
            <a:endParaRPr lang="en-GB" sz="3200" dirty="0"/>
          </a:p>
          <a:p>
            <a:endParaRPr lang="en-GB" sz="3200" dirty="0"/>
          </a:p>
          <a:p>
            <a:endParaRPr lang="en-GB" sz="3200" dirty="0"/>
          </a:p>
          <a:p>
            <a:endParaRPr lang="en-GB" sz="3200" dirty="0"/>
          </a:p>
          <a:p>
            <a:endParaRPr lang="en-GB" sz="3200" dirty="0"/>
          </a:p>
          <a:p>
            <a:endParaRPr lang="en-GB" sz="3200" dirty="0"/>
          </a:p>
          <a:p>
            <a:endParaRPr lang="en-GB" sz="3200" dirty="0"/>
          </a:p>
          <a:p>
            <a:endParaRPr lang="en-GB" sz="3200" dirty="0"/>
          </a:p>
          <a:p>
            <a:r>
              <a:rPr lang="en-GB" sz="3200" dirty="0"/>
              <a:t>… we have to change</a:t>
            </a:r>
          </a:p>
        </p:txBody>
      </p:sp>
    </p:spTree>
    <p:extLst>
      <p:ext uri="{BB962C8B-B14F-4D97-AF65-F5344CB8AC3E}">
        <p14:creationId xmlns:p14="http://schemas.microsoft.com/office/powerpoint/2010/main" val="353453005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499482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ChangeArrowheads="1"/>
          </p:cNvSpPr>
          <p:nvPr/>
        </p:nvSpPr>
        <p:spPr bwMode="auto">
          <a:xfrm>
            <a:off x="795338" y="444500"/>
            <a:ext cx="7383462" cy="6172200"/>
          </a:xfrm>
          <a:prstGeom prst="rect">
            <a:avLst/>
          </a:prstGeom>
          <a:noFill/>
          <a:ln w="9525">
            <a:noFill/>
            <a:miter lim="800000"/>
            <a:headEnd/>
            <a:tailEnd/>
          </a:ln>
        </p:spPr>
        <p:txBody>
          <a:bodyPr/>
          <a:lstStyle/>
          <a:p>
            <a:endParaRPr lang="en-ZA" dirty="0"/>
          </a:p>
        </p:txBody>
      </p:sp>
      <p:sp>
        <p:nvSpPr>
          <p:cNvPr id="20" name="Text Box 4"/>
          <p:cNvSpPr txBox="1">
            <a:spLocks noChangeArrowheads="1"/>
          </p:cNvSpPr>
          <p:nvPr/>
        </p:nvSpPr>
        <p:spPr bwMode="auto">
          <a:xfrm>
            <a:off x="2844800" y="50800"/>
            <a:ext cx="3629025" cy="330200"/>
          </a:xfrm>
          <a:prstGeom prst="rect">
            <a:avLst/>
          </a:prstGeom>
          <a:solidFill>
            <a:srgbClr val="33CCCC">
              <a:alpha val="50000"/>
            </a:srgbClr>
          </a:solidFill>
          <a:ln w="9525">
            <a:solidFill>
              <a:srgbClr val="000000"/>
            </a:solidFill>
            <a:miter lim="800000"/>
            <a:headEnd/>
            <a:tailEnd/>
          </a:ln>
        </p:spPr>
        <p:txBody>
          <a:bodyPr/>
          <a:lstStyle/>
          <a:p>
            <a:pPr algn="ctr">
              <a:spcAft>
                <a:spcPts val="1000"/>
              </a:spcAft>
              <a:defRPr/>
            </a:pPr>
            <a:r>
              <a:rPr lang="en-ZA" sz="1600" b="1" dirty="0" smtClean="0">
                <a:latin typeface="+mn-lt"/>
              </a:rPr>
              <a:t>Marine Tourism Strategy</a:t>
            </a:r>
            <a:endParaRPr lang="en-US" sz="1600" dirty="0">
              <a:latin typeface="+mn-lt"/>
            </a:endParaRPr>
          </a:p>
        </p:txBody>
      </p:sp>
      <p:grpSp>
        <p:nvGrpSpPr>
          <p:cNvPr id="21" name="Group 50"/>
          <p:cNvGrpSpPr>
            <a:grpSpLocks/>
          </p:cNvGrpSpPr>
          <p:nvPr/>
        </p:nvGrpSpPr>
        <p:grpSpPr bwMode="auto">
          <a:xfrm>
            <a:off x="1301750" y="5461000"/>
            <a:ext cx="6669088" cy="1219200"/>
            <a:chOff x="1302240" y="5231756"/>
            <a:chExt cx="6667934" cy="1220574"/>
          </a:xfrm>
        </p:grpSpPr>
        <p:sp>
          <p:nvSpPr>
            <p:cNvPr id="22" name="AutoShape 7"/>
            <p:cNvSpPr>
              <a:spLocks/>
            </p:cNvSpPr>
            <p:nvPr/>
          </p:nvSpPr>
          <p:spPr bwMode="auto">
            <a:xfrm rot="-5416699">
              <a:off x="4355828" y="2178168"/>
              <a:ext cx="560757" cy="6667934"/>
            </a:xfrm>
            <a:prstGeom prst="leftBrace">
              <a:avLst>
                <a:gd name="adj1" fmla="val 101569"/>
                <a:gd name="adj2" fmla="val 50000"/>
              </a:avLst>
            </a:prstGeom>
            <a:noFill/>
            <a:ln w="9525">
              <a:solidFill>
                <a:srgbClr val="000000"/>
              </a:solidFill>
              <a:round/>
              <a:headEnd/>
              <a:tailEnd/>
            </a:ln>
          </p:spPr>
          <p:txBody>
            <a:bodyPr/>
            <a:lstStyle/>
            <a:p>
              <a:endParaRPr lang="en-ZA" dirty="0"/>
            </a:p>
          </p:txBody>
        </p:sp>
        <p:sp>
          <p:nvSpPr>
            <p:cNvPr id="23" name="Text Box 17"/>
            <p:cNvSpPr txBox="1">
              <a:spLocks noChangeArrowheads="1"/>
            </p:cNvSpPr>
            <p:nvPr/>
          </p:nvSpPr>
          <p:spPr bwMode="auto">
            <a:xfrm>
              <a:off x="3323776" y="5868337"/>
              <a:ext cx="2466947" cy="583993"/>
            </a:xfrm>
            <a:prstGeom prst="rect">
              <a:avLst/>
            </a:prstGeom>
            <a:solidFill>
              <a:srgbClr val="00CC99"/>
            </a:solidFill>
            <a:ln w="9525">
              <a:solidFill>
                <a:srgbClr val="000000"/>
              </a:solidFill>
              <a:miter lim="800000"/>
              <a:headEnd/>
              <a:tailEnd/>
            </a:ln>
          </p:spPr>
          <p:txBody>
            <a:bodyPr/>
            <a:lstStyle/>
            <a:p>
              <a:pPr algn="ctr"/>
              <a:r>
                <a:rPr lang="en-GB" sz="1000" dirty="0"/>
                <a:t>Implementation &amp; </a:t>
              </a:r>
            </a:p>
            <a:p>
              <a:pPr algn="ctr"/>
              <a:r>
                <a:rPr lang="en-GB" sz="1000" dirty="0"/>
                <a:t>Monitoring Plan</a:t>
              </a:r>
              <a:endParaRPr lang="en-US" sz="1800" dirty="0"/>
            </a:p>
          </p:txBody>
        </p:sp>
      </p:grpSp>
      <p:grpSp>
        <p:nvGrpSpPr>
          <p:cNvPr id="24" name="Group 53"/>
          <p:cNvGrpSpPr>
            <a:grpSpLocks/>
          </p:cNvGrpSpPr>
          <p:nvPr/>
        </p:nvGrpSpPr>
        <p:grpSpPr bwMode="auto">
          <a:xfrm>
            <a:off x="1862138" y="3665538"/>
            <a:ext cx="5776912" cy="1390650"/>
            <a:chOff x="1861872" y="3398977"/>
            <a:chExt cx="5777869" cy="1391049"/>
          </a:xfrm>
        </p:grpSpPr>
        <p:grpSp>
          <p:nvGrpSpPr>
            <p:cNvPr id="25" name="Group 49"/>
            <p:cNvGrpSpPr>
              <a:grpSpLocks/>
            </p:cNvGrpSpPr>
            <p:nvPr/>
          </p:nvGrpSpPr>
          <p:grpSpPr bwMode="auto">
            <a:xfrm>
              <a:off x="1861872" y="3398977"/>
              <a:ext cx="5777869" cy="1148582"/>
              <a:chOff x="1861872" y="3398977"/>
              <a:chExt cx="5777869" cy="1148582"/>
            </a:xfrm>
          </p:grpSpPr>
          <p:sp>
            <p:nvSpPr>
              <p:cNvPr id="27" name="Line 14"/>
              <p:cNvSpPr>
                <a:spLocks noChangeShapeType="1"/>
              </p:cNvSpPr>
              <p:nvPr/>
            </p:nvSpPr>
            <p:spPr bwMode="auto">
              <a:xfrm flipV="1">
                <a:off x="1861872" y="3746124"/>
                <a:ext cx="5777869" cy="0"/>
              </a:xfrm>
              <a:prstGeom prst="line">
                <a:avLst/>
              </a:prstGeom>
              <a:noFill/>
              <a:ln w="9525">
                <a:solidFill>
                  <a:srgbClr val="000000"/>
                </a:solidFill>
                <a:round/>
                <a:headEnd/>
                <a:tailEnd/>
              </a:ln>
            </p:spPr>
            <p:txBody>
              <a:bodyPr/>
              <a:lstStyle/>
              <a:p>
                <a:endParaRPr lang="en-ZA" dirty="0"/>
              </a:p>
            </p:txBody>
          </p:sp>
          <p:sp>
            <p:nvSpPr>
              <p:cNvPr id="28" name="Line 15"/>
              <p:cNvSpPr>
                <a:spLocks noChangeShapeType="1"/>
              </p:cNvSpPr>
              <p:nvPr/>
            </p:nvSpPr>
            <p:spPr bwMode="auto">
              <a:xfrm flipH="1">
                <a:off x="3556000" y="3479800"/>
                <a:ext cx="0" cy="279400"/>
              </a:xfrm>
              <a:prstGeom prst="line">
                <a:avLst/>
              </a:prstGeom>
              <a:noFill/>
              <a:ln w="9525">
                <a:solidFill>
                  <a:srgbClr val="000000"/>
                </a:solidFill>
                <a:round/>
                <a:headEnd/>
                <a:tailEnd/>
              </a:ln>
            </p:spPr>
            <p:txBody>
              <a:bodyPr/>
              <a:lstStyle/>
              <a:p>
                <a:endParaRPr lang="en-ZA" dirty="0"/>
              </a:p>
            </p:txBody>
          </p:sp>
          <p:sp>
            <p:nvSpPr>
              <p:cNvPr id="29" name="Line 16"/>
              <p:cNvSpPr>
                <a:spLocks noChangeShapeType="1"/>
              </p:cNvSpPr>
              <p:nvPr/>
            </p:nvSpPr>
            <p:spPr bwMode="auto">
              <a:xfrm flipH="1">
                <a:off x="5852954" y="3479800"/>
                <a:ext cx="1745" cy="257804"/>
              </a:xfrm>
              <a:prstGeom prst="line">
                <a:avLst/>
              </a:prstGeom>
              <a:noFill/>
              <a:ln w="9525">
                <a:solidFill>
                  <a:srgbClr val="000000"/>
                </a:solidFill>
                <a:round/>
                <a:headEnd/>
                <a:tailEnd/>
              </a:ln>
            </p:spPr>
            <p:txBody>
              <a:bodyPr/>
              <a:lstStyle/>
              <a:p>
                <a:endParaRPr lang="en-ZA" dirty="0"/>
              </a:p>
            </p:txBody>
          </p:sp>
          <p:sp>
            <p:nvSpPr>
              <p:cNvPr id="30" name="Line 18"/>
              <p:cNvSpPr>
                <a:spLocks noChangeShapeType="1"/>
              </p:cNvSpPr>
              <p:nvPr/>
            </p:nvSpPr>
            <p:spPr bwMode="auto">
              <a:xfrm>
                <a:off x="1876083" y="3398977"/>
                <a:ext cx="0" cy="357831"/>
              </a:xfrm>
              <a:prstGeom prst="line">
                <a:avLst/>
              </a:prstGeom>
              <a:noFill/>
              <a:ln w="9525">
                <a:solidFill>
                  <a:srgbClr val="000000"/>
                </a:solidFill>
                <a:round/>
                <a:headEnd/>
                <a:tailEnd/>
              </a:ln>
            </p:spPr>
            <p:txBody>
              <a:bodyPr/>
              <a:lstStyle/>
              <a:p>
                <a:endParaRPr lang="en-ZA" dirty="0"/>
              </a:p>
            </p:txBody>
          </p:sp>
          <p:sp>
            <p:nvSpPr>
              <p:cNvPr id="31" name="Line 22"/>
              <p:cNvSpPr>
                <a:spLocks noChangeShapeType="1"/>
              </p:cNvSpPr>
              <p:nvPr/>
            </p:nvSpPr>
            <p:spPr bwMode="auto">
              <a:xfrm>
                <a:off x="7620000" y="3479800"/>
                <a:ext cx="17474" cy="259352"/>
              </a:xfrm>
              <a:prstGeom prst="line">
                <a:avLst/>
              </a:prstGeom>
              <a:noFill/>
              <a:ln w="9525">
                <a:solidFill>
                  <a:srgbClr val="000000"/>
                </a:solidFill>
                <a:round/>
                <a:headEnd/>
                <a:tailEnd/>
              </a:ln>
            </p:spPr>
            <p:txBody>
              <a:bodyPr/>
              <a:lstStyle/>
              <a:p>
                <a:endParaRPr lang="en-ZA" dirty="0"/>
              </a:p>
            </p:txBody>
          </p:sp>
          <p:sp>
            <p:nvSpPr>
              <p:cNvPr id="32" name="Line 23"/>
              <p:cNvSpPr>
                <a:spLocks noChangeShapeType="1"/>
              </p:cNvSpPr>
              <p:nvPr/>
            </p:nvSpPr>
            <p:spPr bwMode="auto">
              <a:xfrm>
                <a:off x="4620339" y="3775397"/>
                <a:ext cx="0" cy="161876"/>
              </a:xfrm>
              <a:prstGeom prst="line">
                <a:avLst/>
              </a:prstGeom>
              <a:noFill/>
              <a:ln w="9525">
                <a:solidFill>
                  <a:srgbClr val="000000"/>
                </a:solidFill>
                <a:round/>
                <a:headEnd/>
                <a:tailEnd type="triangle" w="med" len="med"/>
              </a:ln>
            </p:spPr>
            <p:txBody>
              <a:bodyPr/>
              <a:lstStyle/>
              <a:p>
                <a:endParaRPr lang="en-ZA" dirty="0"/>
              </a:p>
            </p:txBody>
          </p:sp>
          <p:sp>
            <p:nvSpPr>
              <p:cNvPr id="33" name="Text Box 25"/>
              <p:cNvSpPr txBox="1">
                <a:spLocks noChangeArrowheads="1"/>
              </p:cNvSpPr>
              <p:nvPr/>
            </p:nvSpPr>
            <p:spPr bwMode="auto">
              <a:xfrm>
                <a:off x="3825934" y="3962700"/>
                <a:ext cx="1625869" cy="584367"/>
              </a:xfrm>
              <a:prstGeom prst="rect">
                <a:avLst/>
              </a:prstGeom>
              <a:solidFill>
                <a:srgbClr val="FF7C80"/>
              </a:solidFill>
              <a:ln w="9525">
                <a:solidFill>
                  <a:srgbClr val="000000"/>
                </a:solidFill>
                <a:miter lim="800000"/>
                <a:headEnd/>
                <a:tailEnd/>
              </a:ln>
            </p:spPr>
            <p:txBody>
              <a:bodyPr/>
              <a:lstStyle/>
              <a:p>
                <a:pPr algn="ctr">
                  <a:spcAft>
                    <a:spcPts val="1000"/>
                  </a:spcAft>
                  <a:defRPr/>
                </a:pPr>
                <a:r>
                  <a:rPr lang="en-ZA" sz="1000" dirty="0">
                    <a:latin typeface="+mn-lt"/>
                  </a:rPr>
                  <a:t>Institutional Development </a:t>
                </a:r>
                <a:endParaRPr lang="en-US" sz="1000" dirty="0">
                  <a:latin typeface="+mn-lt"/>
                </a:endParaRPr>
              </a:p>
            </p:txBody>
          </p:sp>
        </p:grpSp>
        <p:sp>
          <p:nvSpPr>
            <p:cNvPr id="26" name="Line 26"/>
            <p:cNvSpPr>
              <a:spLocks noChangeShapeType="1"/>
            </p:cNvSpPr>
            <p:nvPr/>
          </p:nvSpPr>
          <p:spPr bwMode="auto">
            <a:xfrm>
              <a:off x="4620339" y="4550697"/>
              <a:ext cx="0" cy="239329"/>
            </a:xfrm>
            <a:prstGeom prst="line">
              <a:avLst/>
            </a:prstGeom>
            <a:noFill/>
            <a:ln w="9525">
              <a:solidFill>
                <a:srgbClr val="000000"/>
              </a:solidFill>
              <a:round/>
              <a:headEnd/>
              <a:tailEnd type="triangle" w="med" len="med"/>
            </a:ln>
          </p:spPr>
          <p:txBody>
            <a:bodyPr/>
            <a:lstStyle/>
            <a:p>
              <a:endParaRPr lang="en-ZA" dirty="0"/>
            </a:p>
          </p:txBody>
        </p:sp>
      </p:grpSp>
      <p:sp>
        <p:nvSpPr>
          <p:cNvPr id="34" name="Text Box 28"/>
          <p:cNvSpPr txBox="1">
            <a:spLocks noChangeArrowheads="1"/>
          </p:cNvSpPr>
          <p:nvPr/>
        </p:nvSpPr>
        <p:spPr bwMode="auto">
          <a:xfrm>
            <a:off x="3387725" y="5065713"/>
            <a:ext cx="2466975" cy="582612"/>
          </a:xfrm>
          <a:prstGeom prst="rect">
            <a:avLst/>
          </a:prstGeom>
          <a:solidFill>
            <a:srgbClr val="993366"/>
          </a:solidFill>
          <a:ln w="9525">
            <a:solidFill>
              <a:srgbClr val="000000"/>
            </a:solidFill>
            <a:miter lim="800000"/>
            <a:headEnd/>
            <a:tailEnd/>
          </a:ln>
        </p:spPr>
        <p:txBody>
          <a:bodyPr/>
          <a:lstStyle/>
          <a:p>
            <a:pPr algn="ctr"/>
            <a:r>
              <a:rPr lang="en-GB" sz="1000" dirty="0">
                <a:solidFill>
                  <a:schemeClr val="bg1"/>
                </a:solidFill>
              </a:rPr>
              <a:t>Projects &amp; </a:t>
            </a:r>
          </a:p>
          <a:p>
            <a:pPr algn="ctr"/>
            <a:r>
              <a:rPr lang="en-GB" sz="1000" dirty="0">
                <a:solidFill>
                  <a:schemeClr val="bg1"/>
                </a:solidFill>
              </a:rPr>
              <a:t>Programmes</a:t>
            </a:r>
            <a:endParaRPr lang="en-US" sz="1800" dirty="0">
              <a:solidFill>
                <a:schemeClr val="bg1"/>
              </a:solidFill>
            </a:endParaRPr>
          </a:p>
        </p:txBody>
      </p:sp>
      <p:grpSp>
        <p:nvGrpSpPr>
          <p:cNvPr id="35" name="Group 47"/>
          <p:cNvGrpSpPr>
            <a:grpSpLocks/>
          </p:cNvGrpSpPr>
          <p:nvPr/>
        </p:nvGrpSpPr>
        <p:grpSpPr bwMode="auto">
          <a:xfrm>
            <a:off x="2838450" y="1282700"/>
            <a:ext cx="3625850" cy="673100"/>
            <a:chOff x="2838361" y="1371600"/>
            <a:chExt cx="3626566" cy="673100"/>
          </a:xfrm>
        </p:grpSpPr>
        <p:sp>
          <p:nvSpPr>
            <p:cNvPr id="36" name="Text Box 8"/>
            <p:cNvSpPr txBox="1">
              <a:spLocks noChangeArrowheads="1"/>
            </p:cNvSpPr>
            <p:nvPr/>
          </p:nvSpPr>
          <p:spPr bwMode="auto">
            <a:xfrm>
              <a:off x="2838361" y="1533525"/>
              <a:ext cx="3626566" cy="511175"/>
            </a:xfrm>
            <a:prstGeom prst="rect">
              <a:avLst/>
            </a:prstGeom>
            <a:solidFill>
              <a:srgbClr val="66FF66">
                <a:alpha val="50000"/>
              </a:srgbClr>
            </a:solidFill>
            <a:ln w="9525">
              <a:solidFill>
                <a:srgbClr val="000000"/>
              </a:solidFill>
              <a:miter lim="800000"/>
              <a:headEnd/>
              <a:tailEnd/>
            </a:ln>
          </p:spPr>
          <p:txBody>
            <a:bodyPr/>
            <a:lstStyle/>
            <a:p>
              <a:pPr algn="ctr">
                <a:spcAft>
                  <a:spcPts val="0"/>
                </a:spcAft>
                <a:defRPr/>
              </a:pPr>
              <a:r>
                <a:rPr lang="en-ZA" sz="1200" dirty="0">
                  <a:latin typeface="+mn-lt"/>
                </a:rPr>
                <a:t>Tourism Development Concept</a:t>
              </a:r>
            </a:p>
            <a:p>
              <a:pPr algn="ctr">
                <a:spcAft>
                  <a:spcPts val="0"/>
                </a:spcAft>
                <a:defRPr/>
              </a:pPr>
              <a:r>
                <a:rPr lang="en-ZA" sz="1200" dirty="0">
                  <a:latin typeface="+mn-lt"/>
                </a:rPr>
                <a:t>(Destination Comparative Advantage) </a:t>
              </a:r>
              <a:endParaRPr lang="en-US" sz="1200" dirty="0">
                <a:latin typeface="+mn-lt"/>
              </a:endParaRPr>
            </a:p>
          </p:txBody>
        </p:sp>
        <p:sp>
          <p:nvSpPr>
            <p:cNvPr id="37" name="Line 29"/>
            <p:cNvSpPr>
              <a:spLocks noChangeShapeType="1"/>
            </p:cNvSpPr>
            <p:nvPr/>
          </p:nvSpPr>
          <p:spPr bwMode="auto">
            <a:xfrm flipH="1">
              <a:off x="4632880" y="1371600"/>
              <a:ext cx="2620" cy="135972"/>
            </a:xfrm>
            <a:prstGeom prst="line">
              <a:avLst/>
            </a:prstGeom>
            <a:noFill/>
            <a:ln w="9525">
              <a:solidFill>
                <a:srgbClr val="000000"/>
              </a:solidFill>
              <a:round/>
              <a:headEnd/>
              <a:tailEnd type="triangle" w="med" len="med"/>
            </a:ln>
          </p:spPr>
          <p:txBody>
            <a:bodyPr/>
            <a:lstStyle/>
            <a:p>
              <a:endParaRPr lang="en-ZA" dirty="0"/>
            </a:p>
          </p:txBody>
        </p:sp>
      </p:grpSp>
      <p:grpSp>
        <p:nvGrpSpPr>
          <p:cNvPr id="38" name="Group 45"/>
          <p:cNvGrpSpPr>
            <a:grpSpLocks/>
          </p:cNvGrpSpPr>
          <p:nvPr/>
        </p:nvGrpSpPr>
        <p:grpSpPr bwMode="auto">
          <a:xfrm>
            <a:off x="1346200" y="558800"/>
            <a:ext cx="2413000" cy="646113"/>
            <a:chOff x="1346200" y="635000"/>
            <a:chExt cx="2413000" cy="646331"/>
          </a:xfrm>
        </p:grpSpPr>
        <p:sp>
          <p:nvSpPr>
            <p:cNvPr id="39" name="Line 12"/>
            <p:cNvSpPr>
              <a:spLocks noChangeShapeType="1"/>
            </p:cNvSpPr>
            <p:nvPr/>
          </p:nvSpPr>
          <p:spPr bwMode="auto">
            <a:xfrm>
              <a:off x="2895600" y="977900"/>
              <a:ext cx="863600" cy="0"/>
            </a:xfrm>
            <a:prstGeom prst="line">
              <a:avLst/>
            </a:prstGeom>
            <a:noFill/>
            <a:ln w="9525">
              <a:solidFill>
                <a:srgbClr val="000000"/>
              </a:solidFill>
              <a:round/>
              <a:headEnd/>
              <a:tailEnd type="triangle" w="med" len="med"/>
            </a:ln>
          </p:spPr>
          <p:txBody>
            <a:bodyPr/>
            <a:lstStyle/>
            <a:p>
              <a:endParaRPr lang="en-ZA" dirty="0"/>
            </a:p>
          </p:txBody>
        </p:sp>
        <p:sp>
          <p:nvSpPr>
            <p:cNvPr id="40" name="TextBox 37"/>
            <p:cNvSpPr txBox="1">
              <a:spLocks noChangeArrowheads="1"/>
            </p:cNvSpPr>
            <p:nvPr/>
          </p:nvSpPr>
          <p:spPr bwMode="auto">
            <a:xfrm>
              <a:off x="1346200" y="635000"/>
              <a:ext cx="1536700" cy="646331"/>
            </a:xfrm>
            <a:prstGeom prst="rect">
              <a:avLst/>
            </a:prstGeom>
            <a:solidFill>
              <a:srgbClr val="669900">
                <a:alpha val="47842"/>
              </a:srgbClr>
            </a:solidFill>
            <a:ln w="9525">
              <a:solidFill>
                <a:srgbClr val="00B050"/>
              </a:solidFill>
              <a:miter lim="800000"/>
              <a:headEnd/>
              <a:tailEnd/>
            </a:ln>
          </p:spPr>
          <p:txBody>
            <a:bodyPr>
              <a:spAutoFit/>
            </a:bodyPr>
            <a:lstStyle/>
            <a:p>
              <a:pPr algn="ctr"/>
              <a:endParaRPr lang="en-ZA" sz="1200" dirty="0"/>
            </a:p>
            <a:p>
              <a:pPr algn="ctr"/>
              <a:r>
                <a:rPr lang="en-ZA" sz="1200" dirty="0"/>
                <a:t>Tourism resources</a:t>
              </a:r>
            </a:p>
            <a:p>
              <a:endParaRPr lang="en-ZA" sz="1200" dirty="0"/>
            </a:p>
          </p:txBody>
        </p:sp>
      </p:grpSp>
      <p:grpSp>
        <p:nvGrpSpPr>
          <p:cNvPr id="41" name="Group 52"/>
          <p:cNvGrpSpPr>
            <a:grpSpLocks/>
          </p:cNvGrpSpPr>
          <p:nvPr/>
        </p:nvGrpSpPr>
        <p:grpSpPr bwMode="auto">
          <a:xfrm>
            <a:off x="3784600" y="457200"/>
            <a:ext cx="1651000" cy="830263"/>
            <a:chOff x="3784600" y="533400"/>
            <a:chExt cx="1651000" cy="830997"/>
          </a:xfrm>
        </p:grpSpPr>
        <p:sp>
          <p:nvSpPr>
            <p:cNvPr id="42" name="Oval 41"/>
            <p:cNvSpPr/>
            <p:nvPr/>
          </p:nvSpPr>
          <p:spPr>
            <a:xfrm>
              <a:off x="3784600" y="584245"/>
              <a:ext cx="1651000" cy="775385"/>
            </a:xfrm>
            <a:prstGeom prst="ellipse">
              <a:avLst/>
            </a:prstGeom>
            <a:solidFill>
              <a:srgbClr val="FF66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ZA" dirty="0"/>
            </a:p>
          </p:txBody>
        </p:sp>
        <p:sp>
          <p:nvSpPr>
            <p:cNvPr id="43" name="TextBox 39"/>
            <p:cNvSpPr txBox="1">
              <a:spLocks noChangeArrowheads="1"/>
            </p:cNvSpPr>
            <p:nvPr/>
          </p:nvSpPr>
          <p:spPr bwMode="auto">
            <a:xfrm>
              <a:off x="3860800" y="533400"/>
              <a:ext cx="1536700" cy="830997"/>
            </a:xfrm>
            <a:prstGeom prst="rect">
              <a:avLst/>
            </a:prstGeom>
            <a:noFill/>
            <a:ln w="9525">
              <a:noFill/>
              <a:miter lim="800000"/>
              <a:headEnd/>
              <a:tailEnd/>
            </a:ln>
          </p:spPr>
          <p:txBody>
            <a:bodyPr>
              <a:spAutoFit/>
            </a:bodyPr>
            <a:lstStyle/>
            <a:p>
              <a:pPr algn="ctr"/>
              <a:endParaRPr lang="en-ZA" sz="1200" dirty="0"/>
            </a:p>
            <a:p>
              <a:pPr algn="ctr"/>
              <a:r>
                <a:rPr lang="en-ZA" sz="1200" dirty="0"/>
                <a:t>Core Tourism Experience (s)</a:t>
              </a:r>
            </a:p>
            <a:p>
              <a:endParaRPr lang="en-ZA" sz="1200" dirty="0"/>
            </a:p>
          </p:txBody>
        </p:sp>
      </p:grpSp>
      <p:grpSp>
        <p:nvGrpSpPr>
          <p:cNvPr id="44" name="Group 82"/>
          <p:cNvGrpSpPr>
            <a:grpSpLocks/>
          </p:cNvGrpSpPr>
          <p:nvPr/>
        </p:nvGrpSpPr>
        <p:grpSpPr bwMode="auto">
          <a:xfrm>
            <a:off x="914400" y="2679700"/>
            <a:ext cx="7159625" cy="1079500"/>
            <a:chOff x="914252" y="2679700"/>
            <a:chExt cx="7159817" cy="1079398"/>
          </a:xfrm>
        </p:grpSpPr>
        <p:sp>
          <p:nvSpPr>
            <p:cNvPr id="45" name="Text Box 5"/>
            <p:cNvSpPr txBox="1">
              <a:spLocks noChangeArrowheads="1"/>
            </p:cNvSpPr>
            <p:nvPr/>
          </p:nvSpPr>
          <p:spPr bwMode="auto">
            <a:xfrm>
              <a:off x="2834165" y="3157884"/>
              <a:ext cx="1508880" cy="594062"/>
            </a:xfrm>
            <a:prstGeom prst="rect">
              <a:avLst/>
            </a:prstGeom>
            <a:solidFill>
              <a:srgbClr val="FF7C80"/>
            </a:solidFill>
            <a:ln w="9525">
              <a:solidFill>
                <a:srgbClr val="000000"/>
              </a:solidFill>
              <a:miter lim="800000"/>
              <a:headEnd/>
              <a:tailEnd/>
            </a:ln>
          </p:spPr>
          <p:txBody>
            <a:bodyPr/>
            <a:lstStyle/>
            <a:p>
              <a:pPr algn="ctr"/>
              <a:r>
                <a:rPr lang="en-GB" sz="1000" dirty="0"/>
                <a:t>Infrastructure Plan</a:t>
              </a:r>
              <a:endParaRPr lang="en-US" sz="1800" dirty="0"/>
            </a:p>
          </p:txBody>
        </p:sp>
        <p:sp>
          <p:nvSpPr>
            <p:cNvPr id="46" name="Text Box 6"/>
            <p:cNvSpPr txBox="1">
              <a:spLocks noChangeArrowheads="1"/>
            </p:cNvSpPr>
            <p:nvPr/>
          </p:nvSpPr>
          <p:spPr bwMode="auto">
            <a:xfrm>
              <a:off x="4835482" y="3176541"/>
              <a:ext cx="1627232" cy="582557"/>
            </a:xfrm>
            <a:prstGeom prst="rect">
              <a:avLst/>
            </a:prstGeom>
            <a:solidFill>
              <a:srgbClr val="FF7C80"/>
            </a:solidFill>
            <a:ln w="9525">
              <a:solidFill>
                <a:srgbClr val="000000"/>
              </a:solidFill>
              <a:miter lim="800000"/>
              <a:headEnd/>
              <a:tailEnd/>
            </a:ln>
          </p:spPr>
          <p:txBody>
            <a:bodyPr/>
            <a:lstStyle/>
            <a:p>
              <a:pPr algn="ctr">
                <a:spcAft>
                  <a:spcPts val="0"/>
                </a:spcAft>
                <a:defRPr/>
              </a:pPr>
              <a:r>
                <a:rPr lang="en-ZA" sz="1100" dirty="0">
                  <a:latin typeface="+mn-lt"/>
                </a:rPr>
                <a:t>Marketing </a:t>
              </a:r>
            </a:p>
            <a:p>
              <a:pPr algn="ctr">
                <a:spcAft>
                  <a:spcPts val="0"/>
                </a:spcAft>
                <a:defRPr/>
              </a:pPr>
              <a:r>
                <a:rPr lang="en-ZA" sz="1100" dirty="0">
                  <a:latin typeface="+mn-lt"/>
                </a:rPr>
                <a:t>&amp; Promotion Plan</a:t>
              </a:r>
              <a:endParaRPr lang="en-US" sz="1800" dirty="0">
                <a:latin typeface="+mn-lt"/>
              </a:endParaRPr>
            </a:p>
          </p:txBody>
        </p:sp>
        <p:sp>
          <p:nvSpPr>
            <p:cNvPr id="47" name="Line 9"/>
            <p:cNvSpPr>
              <a:spLocks noChangeShapeType="1"/>
            </p:cNvSpPr>
            <p:nvPr/>
          </p:nvSpPr>
          <p:spPr bwMode="auto">
            <a:xfrm>
              <a:off x="2365709" y="3447716"/>
              <a:ext cx="434455" cy="0"/>
            </a:xfrm>
            <a:prstGeom prst="line">
              <a:avLst/>
            </a:prstGeom>
            <a:noFill/>
            <a:ln w="9525">
              <a:solidFill>
                <a:srgbClr val="000000"/>
              </a:solidFill>
              <a:round/>
              <a:headEnd type="triangle" w="med" len="med"/>
              <a:tailEnd type="triangle" w="med" len="med"/>
            </a:ln>
          </p:spPr>
          <p:txBody>
            <a:bodyPr/>
            <a:lstStyle/>
            <a:p>
              <a:endParaRPr lang="en-ZA" dirty="0"/>
            </a:p>
          </p:txBody>
        </p:sp>
        <p:sp>
          <p:nvSpPr>
            <p:cNvPr id="48" name="Line 10"/>
            <p:cNvSpPr>
              <a:spLocks noChangeShapeType="1"/>
            </p:cNvSpPr>
            <p:nvPr/>
          </p:nvSpPr>
          <p:spPr bwMode="auto">
            <a:xfrm>
              <a:off x="1722172" y="2828403"/>
              <a:ext cx="5753690" cy="775"/>
            </a:xfrm>
            <a:prstGeom prst="line">
              <a:avLst/>
            </a:prstGeom>
            <a:noFill/>
            <a:ln w="9525">
              <a:solidFill>
                <a:srgbClr val="000000"/>
              </a:solidFill>
              <a:round/>
              <a:headEnd/>
              <a:tailEnd/>
            </a:ln>
          </p:spPr>
          <p:txBody>
            <a:bodyPr/>
            <a:lstStyle/>
            <a:p>
              <a:endParaRPr lang="en-ZA" dirty="0"/>
            </a:p>
          </p:txBody>
        </p:sp>
        <p:sp>
          <p:nvSpPr>
            <p:cNvPr id="49" name="Line 11"/>
            <p:cNvSpPr>
              <a:spLocks noChangeShapeType="1"/>
            </p:cNvSpPr>
            <p:nvPr/>
          </p:nvSpPr>
          <p:spPr bwMode="auto">
            <a:xfrm>
              <a:off x="1734872" y="2841103"/>
              <a:ext cx="0" cy="291996"/>
            </a:xfrm>
            <a:prstGeom prst="line">
              <a:avLst/>
            </a:prstGeom>
            <a:noFill/>
            <a:ln w="9525">
              <a:solidFill>
                <a:srgbClr val="000000"/>
              </a:solidFill>
              <a:round/>
              <a:headEnd/>
              <a:tailEnd type="triangle" w="med" len="med"/>
            </a:ln>
          </p:spPr>
          <p:txBody>
            <a:bodyPr/>
            <a:lstStyle/>
            <a:p>
              <a:endParaRPr lang="en-ZA" dirty="0"/>
            </a:p>
          </p:txBody>
        </p:sp>
        <p:sp>
          <p:nvSpPr>
            <p:cNvPr id="50" name="Line 13"/>
            <p:cNvSpPr>
              <a:spLocks noChangeShapeType="1"/>
            </p:cNvSpPr>
            <p:nvPr/>
          </p:nvSpPr>
          <p:spPr bwMode="auto">
            <a:xfrm>
              <a:off x="7472984" y="2841103"/>
              <a:ext cx="0" cy="291996"/>
            </a:xfrm>
            <a:prstGeom prst="line">
              <a:avLst/>
            </a:prstGeom>
            <a:noFill/>
            <a:ln w="9525">
              <a:solidFill>
                <a:srgbClr val="000000"/>
              </a:solidFill>
              <a:round/>
              <a:headEnd/>
              <a:tailEnd type="triangle" w="med" len="med"/>
            </a:ln>
          </p:spPr>
          <p:txBody>
            <a:bodyPr/>
            <a:lstStyle/>
            <a:p>
              <a:endParaRPr lang="en-ZA" dirty="0"/>
            </a:p>
          </p:txBody>
        </p:sp>
        <p:sp>
          <p:nvSpPr>
            <p:cNvPr id="51" name="Text Box 19"/>
            <p:cNvSpPr txBox="1">
              <a:spLocks noChangeArrowheads="1"/>
            </p:cNvSpPr>
            <p:nvPr/>
          </p:nvSpPr>
          <p:spPr bwMode="auto">
            <a:xfrm>
              <a:off x="6913576" y="3167017"/>
              <a:ext cx="1160493" cy="582557"/>
            </a:xfrm>
            <a:prstGeom prst="rect">
              <a:avLst/>
            </a:prstGeom>
            <a:solidFill>
              <a:srgbClr val="FF7C80"/>
            </a:solidFill>
            <a:ln w="9525">
              <a:solidFill>
                <a:srgbClr val="000000"/>
              </a:solidFill>
              <a:miter lim="800000"/>
              <a:headEnd/>
              <a:tailEnd/>
            </a:ln>
          </p:spPr>
          <p:txBody>
            <a:bodyPr/>
            <a:lstStyle/>
            <a:p>
              <a:pPr algn="ctr">
                <a:spcAft>
                  <a:spcPts val="0"/>
                </a:spcAft>
                <a:defRPr/>
              </a:pPr>
              <a:r>
                <a:rPr lang="en-ZA" sz="1000" dirty="0">
                  <a:latin typeface="+mn-lt"/>
                </a:rPr>
                <a:t>HR &amp; Service Excellence </a:t>
              </a:r>
              <a:endParaRPr lang="en-US" sz="1000" dirty="0">
                <a:latin typeface="+mn-lt"/>
              </a:endParaRPr>
            </a:p>
          </p:txBody>
        </p:sp>
        <p:sp>
          <p:nvSpPr>
            <p:cNvPr id="52" name="Line 21"/>
            <p:cNvSpPr>
              <a:spLocks noChangeShapeType="1"/>
            </p:cNvSpPr>
            <p:nvPr/>
          </p:nvSpPr>
          <p:spPr bwMode="auto">
            <a:xfrm>
              <a:off x="5803900" y="2679700"/>
              <a:ext cx="17932" cy="480348"/>
            </a:xfrm>
            <a:prstGeom prst="line">
              <a:avLst/>
            </a:prstGeom>
            <a:noFill/>
            <a:ln w="9525">
              <a:solidFill>
                <a:srgbClr val="000000"/>
              </a:solidFill>
              <a:round/>
              <a:headEnd/>
              <a:tailEnd type="triangle" w="med" len="med"/>
            </a:ln>
          </p:spPr>
          <p:txBody>
            <a:bodyPr/>
            <a:lstStyle/>
            <a:p>
              <a:endParaRPr lang="en-ZA" dirty="0"/>
            </a:p>
          </p:txBody>
        </p:sp>
        <p:sp>
          <p:nvSpPr>
            <p:cNvPr id="53" name="Text Box 24"/>
            <p:cNvSpPr txBox="1">
              <a:spLocks noChangeArrowheads="1"/>
            </p:cNvSpPr>
            <p:nvPr/>
          </p:nvSpPr>
          <p:spPr bwMode="auto">
            <a:xfrm>
              <a:off x="914252" y="3166096"/>
              <a:ext cx="1446167" cy="584768"/>
            </a:xfrm>
            <a:prstGeom prst="rect">
              <a:avLst/>
            </a:prstGeom>
            <a:solidFill>
              <a:srgbClr val="FF7C80"/>
            </a:solidFill>
            <a:ln w="9525">
              <a:solidFill>
                <a:srgbClr val="000000"/>
              </a:solidFill>
              <a:miter lim="800000"/>
              <a:headEnd/>
              <a:tailEnd/>
            </a:ln>
          </p:spPr>
          <p:txBody>
            <a:bodyPr/>
            <a:lstStyle/>
            <a:p>
              <a:pPr algn="ctr"/>
              <a:r>
                <a:rPr lang="en-GB" sz="1000" dirty="0"/>
                <a:t>Tourism Product</a:t>
              </a:r>
            </a:p>
            <a:p>
              <a:pPr algn="ctr"/>
              <a:r>
                <a:rPr lang="en-GB" sz="1000" dirty="0"/>
                <a:t>Development Plan</a:t>
              </a:r>
              <a:endParaRPr lang="en-US" sz="1000" dirty="0"/>
            </a:p>
          </p:txBody>
        </p:sp>
        <p:sp>
          <p:nvSpPr>
            <p:cNvPr id="54" name="Line 9"/>
            <p:cNvSpPr>
              <a:spLocks noChangeShapeType="1"/>
            </p:cNvSpPr>
            <p:nvPr/>
          </p:nvSpPr>
          <p:spPr bwMode="auto">
            <a:xfrm>
              <a:off x="4368801" y="3454400"/>
              <a:ext cx="469900" cy="0"/>
            </a:xfrm>
            <a:prstGeom prst="line">
              <a:avLst/>
            </a:prstGeom>
            <a:noFill/>
            <a:ln w="9525">
              <a:solidFill>
                <a:srgbClr val="000000"/>
              </a:solidFill>
              <a:round/>
              <a:headEnd type="triangle" w="med" len="med"/>
              <a:tailEnd type="triangle" w="med" len="med"/>
            </a:ln>
          </p:spPr>
          <p:txBody>
            <a:bodyPr/>
            <a:lstStyle/>
            <a:p>
              <a:endParaRPr lang="en-ZA" dirty="0"/>
            </a:p>
          </p:txBody>
        </p:sp>
        <p:sp>
          <p:nvSpPr>
            <p:cNvPr id="55" name="Line 9"/>
            <p:cNvSpPr>
              <a:spLocks noChangeShapeType="1"/>
            </p:cNvSpPr>
            <p:nvPr/>
          </p:nvSpPr>
          <p:spPr bwMode="auto">
            <a:xfrm flipV="1">
              <a:off x="6477000" y="3441700"/>
              <a:ext cx="444501" cy="0"/>
            </a:xfrm>
            <a:prstGeom prst="line">
              <a:avLst/>
            </a:prstGeom>
            <a:noFill/>
            <a:ln w="9525">
              <a:solidFill>
                <a:srgbClr val="000000"/>
              </a:solidFill>
              <a:round/>
              <a:headEnd type="triangle" w="med" len="med"/>
              <a:tailEnd type="triangle" w="med" len="med"/>
            </a:ln>
          </p:spPr>
          <p:txBody>
            <a:bodyPr/>
            <a:lstStyle/>
            <a:p>
              <a:endParaRPr lang="en-ZA" dirty="0"/>
            </a:p>
          </p:txBody>
        </p:sp>
        <p:sp>
          <p:nvSpPr>
            <p:cNvPr id="56" name="Line 12"/>
            <p:cNvSpPr>
              <a:spLocks noChangeShapeType="1"/>
            </p:cNvSpPr>
            <p:nvPr/>
          </p:nvSpPr>
          <p:spPr bwMode="auto">
            <a:xfrm>
              <a:off x="3530600" y="2705100"/>
              <a:ext cx="17214" cy="440700"/>
            </a:xfrm>
            <a:prstGeom prst="line">
              <a:avLst/>
            </a:prstGeom>
            <a:noFill/>
            <a:ln w="9525">
              <a:solidFill>
                <a:srgbClr val="000000"/>
              </a:solidFill>
              <a:round/>
              <a:headEnd/>
              <a:tailEnd type="triangle" w="med" len="med"/>
            </a:ln>
          </p:spPr>
          <p:txBody>
            <a:bodyPr/>
            <a:lstStyle/>
            <a:p>
              <a:endParaRPr lang="en-ZA" dirty="0"/>
            </a:p>
          </p:txBody>
        </p:sp>
      </p:grpSp>
      <p:grpSp>
        <p:nvGrpSpPr>
          <p:cNvPr id="57" name="Group 46"/>
          <p:cNvGrpSpPr>
            <a:grpSpLocks/>
          </p:cNvGrpSpPr>
          <p:nvPr/>
        </p:nvGrpSpPr>
        <p:grpSpPr bwMode="auto">
          <a:xfrm>
            <a:off x="5435600" y="558800"/>
            <a:ext cx="2489200" cy="646113"/>
            <a:chOff x="5435600" y="622300"/>
            <a:chExt cx="2489200" cy="646331"/>
          </a:xfrm>
        </p:grpSpPr>
        <p:sp>
          <p:nvSpPr>
            <p:cNvPr id="58" name="TextBox 38"/>
            <p:cNvSpPr txBox="1">
              <a:spLocks noChangeArrowheads="1"/>
            </p:cNvSpPr>
            <p:nvPr/>
          </p:nvSpPr>
          <p:spPr bwMode="auto">
            <a:xfrm>
              <a:off x="6388100" y="622300"/>
              <a:ext cx="1536700" cy="646331"/>
            </a:xfrm>
            <a:prstGeom prst="rect">
              <a:avLst/>
            </a:prstGeom>
            <a:solidFill>
              <a:srgbClr val="669900">
                <a:alpha val="47842"/>
              </a:srgbClr>
            </a:solidFill>
            <a:ln w="9525">
              <a:solidFill>
                <a:srgbClr val="00B050"/>
              </a:solidFill>
              <a:miter lim="800000"/>
              <a:headEnd/>
              <a:tailEnd/>
            </a:ln>
          </p:spPr>
          <p:txBody>
            <a:bodyPr>
              <a:spAutoFit/>
            </a:bodyPr>
            <a:lstStyle/>
            <a:p>
              <a:pPr algn="ctr"/>
              <a:endParaRPr lang="en-ZA" sz="1200" dirty="0"/>
            </a:p>
            <a:p>
              <a:pPr algn="ctr"/>
              <a:r>
                <a:rPr lang="en-ZA" sz="1200" dirty="0"/>
                <a:t>Tourism markets</a:t>
              </a:r>
            </a:p>
            <a:p>
              <a:endParaRPr lang="en-ZA" sz="1200" dirty="0"/>
            </a:p>
          </p:txBody>
        </p:sp>
        <p:sp>
          <p:nvSpPr>
            <p:cNvPr id="59" name="Line 12"/>
            <p:cNvSpPr>
              <a:spLocks noChangeShapeType="1"/>
            </p:cNvSpPr>
            <p:nvPr/>
          </p:nvSpPr>
          <p:spPr bwMode="auto">
            <a:xfrm flipH="1">
              <a:off x="5435600" y="990600"/>
              <a:ext cx="952500" cy="12700"/>
            </a:xfrm>
            <a:prstGeom prst="line">
              <a:avLst/>
            </a:prstGeom>
            <a:noFill/>
            <a:ln w="9525">
              <a:solidFill>
                <a:srgbClr val="000000"/>
              </a:solidFill>
              <a:round/>
              <a:headEnd/>
              <a:tailEnd type="triangle" w="med" len="med"/>
            </a:ln>
          </p:spPr>
          <p:txBody>
            <a:bodyPr/>
            <a:lstStyle/>
            <a:p>
              <a:endParaRPr lang="en-ZA" dirty="0"/>
            </a:p>
          </p:txBody>
        </p:sp>
      </p:grpSp>
      <p:sp>
        <p:nvSpPr>
          <p:cNvPr id="60" name="TextBox 59"/>
          <p:cNvSpPr txBox="1">
            <a:spLocks noChangeArrowheads="1"/>
          </p:cNvSpPr>
          <p:nvPr/>
        </p:nvSpPr>
        <p:spPr bwMode="auto">
          <a:xfrm>
            <a:off x="3352800" y="2425700"/>
            <a:ext cx="2578100" cy="307975"/>
          </a:xfrm>
          <a:prstGeom prst="rect">
            <a:avLst/>
          </a:prstGeom>
          <a:solidFill>
            <a:srgbClr val="6600CC"/>
          </a:solidFill>
          <a:ln w="9525">
            <a:noFill/>
            <a:miter lim="800000"/>
            <a:headEnd/>
            <a:tailEnd/>
          </a:ln>
        </p:spPr>
        <p:txBody>
          <a:bodyPr>
            <a:spAutoFit/>
          </a:bodyPr>
          <a:lstStyle/>
          <a:p>
            <a:pPr algn="ctr"/>
            <a:r>
              <a:rPr lang="en-ZA" sz="1400" b="1" dirty="0"/>
              <a:t>Objectives</a:t>
            </a:r>
          </a:p>
        </p:txBody>
      </p:sp>
      <p:grpSp>
        <p:nvGrpSpPr>
          <p:cNvPr id="61" name="Group 80"/>
          <p:cNvGrpSpPr>
            <a:grpSpLocks/>
          </p:cNvGrpSpPr>
          <p:nvPr/>
        </p:nvGrpSpPr>
        <p:grpSpPr bwMode="auto">
          <a:xfrm>
            <a:off x="3987800" y="165100"/>
            <a:ext cx="4864100" cy="3365500"/>
            <a:chOff x="3987800" y="165100"/>
            <a:chExt cx="4864100" cy="3365500"/>
          </a:xfrm>
        </p:grpSpPr>
        <p:grpSp>
          <p:nvGrpSpPr>
            <p:cNvPr id="62" name="Group 75"/>
            <p:cNvGrpSpPr>
              <a:grpSpLocks/>
            </p:cNvGrpSpPr>
            <p:nvPr/>
          </p:nvGrpSpPr>
          <p:grpSpPr bwMode="auto">
            <a:xfrm>
              <a:off x="4749800" y="1752600"/>
              <a:ext cx="4076700" cy="698500"/>
              <a:chOff x="4749800" y="1752600"/>
              <a:chExt cx="4076700" cy="698500"/>
            </a:xfrm>
          </p:grpSpPr>
          <p:grpSp>
            <p:nvGrpSpPr>
              <p:cNvPr id="64" name="Group 58"/>
              <p:cNvGrpSpPr>
                <a:grpSpLocks/>
              </p:cNvGrpSpPr>
              <p:nvPr/>
            </p:nvGrpSpPr>
            <p:grpSpPr bwMode="auto">
              <a:xfrm>
                <a:off x="6629400" y="1752600"/>
                <a:ext cx="2197100" cy="698500"/>
                <a:chOff x="3530600" y="1854200"/>
                <a:chExt cx="2197100" cy="698500"/>
              </a:xfrm>
            </p:grpSpPr>
            <p:sp>
              <p:nvSpPr>
                <p:cNvPr id="66" name="Explosion 1 65"/>
                <p:cNvSpPr/>
                <p:nvPr/>
              </p:nvSpPr>
              <p:spPr>
                <a:xfrm>
                  <a:off x="3530600" y="1854200"/>
                  <a:ext cx="2197100" cy="698500"/>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ZA" dirty="0"/>
                </a:p>
              </p:txBody>
            </p:sp>
            <p:sp>
              <p:nvSpPr>
                <p:cNvPr id="67" name="TextBox 60"/>
                <p:cNvSpPr txBox="1">
                  <a:spLocks noChangeArrowheads="1"/>
                </p:cNvSpPr>
                <p:nvPr/>
              </p:nvSpPr>
              <p:spPr bwMode="auto">
                <a:xfrm>
                  <a:off x="3822700" y="2006600"/>
                  <a:ext cx="1587500" cy="307777"/>
                </a:xfrm>
                <a:prstGeom prst="rect">
                  <a:avLst/>
                </a:prstGeom>
                <a:noFill/>
                <a:ln w="9525">
                  <a:noFill/>
                  <a:miter lim="800000"/>
                  <a:headEnd/>
                  <a:tailEnd/>
                </a:ln>
              </p:spPr>
              <p:txBody>
                <a:bodyPr>
                  <a:spAutoFit/>
                </a:bodyPr>
                <a:lstStyle/>
                <a:p>
                  <a:pPr algn="ctr"/>
                  <a:r>
                    <a:rPr lang="en-ZA" sz="1400" b="1" dirty="0"/>
                    <a:t>Vision</a:t>
                  </a:r>
                </a:p>
              </p:txBody>
            </p:sp>
          </p:grpSp>
          <p:cxnSp>
            <p:nvCxnSpPr>
              <p:cNvPr id="65" name="Straight Arrow Connector 64"/>
              <p:cNvCxnSpPr/>
              <p:nvPr/>
            </p:nvCxnSpPr>
            <p:spPr>
              <a:xfrm rot="10800000" flipV="1">
                <a:off x="4749800" y="2235200"/>
                <a:ext cx="2171700" cy="13970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sp>
          <p:nvSpPr>
            <p:cNvPr id="63" name="Arc 62"/>
            <p:cNvSpPr/>
            <p:nvPr/>
          </p:nvSpPr>
          <p:spPr>
            <a:xfrm>
              <a:off x="3987800" y="165100"/>
              <a:ext cx="4864100" cy="3365500"/>
            </a:xfrm>
            <a:prstGeom prst="arc">
              <a:avLst>
                <a:gd name="adj1" fmla="val 16372817"/>
                <a:gd name="adj2" fmla="val 395526"/>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ZA" dirty="0"/>
            </a:p>
          </p:txBody>
        </p:sp>
      </p:grpSp>
      <p:grpSp>
        <p:nvGrpSpPr>
          <p:cNvPr id="68" name="Group 81"/>
          <p:cNvGrpSpPr>
            <a:grpSpLocks/>
          </p:cNvGrpSpPr>
          <p:nvPr/>
        </p:nvGrpSpPr>
        <p:grpSpPr bwMode="auto">
          <a:xfrm>
            <a:off x="271463" y="122238"/>
            <a:ext cx="4724400" cy="5337175"/>
            <a:chOff x="271470" y="122701"/>
            <a:chExt cx="4724198" cy="5336003"/>
          </a:xfrm>
        </p:grpSpPr>
        <p:grpSp>
          <p:nvGrpSpPr>
            <p:cNvPr id="69" name="Group 76"/>
            <p:cNvGrpSpPr>
              <a:grpSpLocks/>
            </p:cNvGrpSpPr>
            <p:nvPr/>
          </p:nvGrpSpPr>
          <p:grpSpPr bwMode="auto">
            <a:xfrm>
              <a:off x="292100" y="1778000"/>
              <a:ext cx="4368800" cy="698500"/>
              <a:chOff x="419100" y="1778000"/>
              <a:chExt cx="4241800" cy="698500"/>
            </a:xfrm>
          </p:grpSpPr>
          <p:grpSp>
            <p:nvGrpSpPr>
              <p:cNvPr id="71" name="Group 61"/>
              <p:cNvGrpSpPr>
                <a:grpSpLocks/>
              </p:cNvGrpSpPr>
              <p:nvPr/>
            </p:nvGrpSpPr>
            <p:grpSpPr bwMode="auto">
              <a:xfrm>
                <a:off x="419100" y="1778000"/>
                <a:ext cx="2197100" cy="698500"/>
                <a:chOff x="3530600" y="1854200"/>
                <a:chExt cx="2197100" cy="698500"/>
              </a:xfrm>
            </p:grpSpPr>
            <p:sp>
              <p:nvSpPr>
                <p:cNvPr id="73" name="Explosion 1 72"/>
                <p:cNvSpPr/>
                <p:nvPr/>
              </p:nvSpPr>
              <p:spPr>
                <a:xfrm>
                  <a:off x="3530606" y="1854299"/>
                  <a:ext cx="2196333" cy="698347"/>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ZA" dirty="0"/>
                </a:p>
              </p:txBody>
            </p:sp>
            <p:sp>
              <p:nvSpPr>
                <p:cNvPr id="74" name="TextBox 63"/>
                <p:cNvSpPr txBox="1">
                  <a:spLocks noChangeArrowheads="1"/>
                </p:cNvSpPr>
                <p:nvPr/>
              </p:nvSpPr>
              <p:spPr bwMode="auto">
                <a:xfrm>
                  <a:off x="3822700" y="2006600"/>
                  <a:ext cx="1587500" cy="307777"/>
                </a:xfrm>
                <a:prstGeom prst="rect">
                  <a:avLst/>
                </a:prstGeom>
                <a:noFill/>
                <a:ln w="9525">
                  <a:noFill/>
                  <a:miter lim="800000"/>
                  <a:headEnd/>
                  <a:tailEnd/>
                </a:ln>
              </p:spPr>
              <p:txBody>
                <a:bodyPr>
                  <a:spAutoFit/>
                </a:bodyPr>
                <a:lstStyle/>
                <a:p>
                  <a:pPr algn="ctr"/>
                  <a:r>
                    <a:rPr lang="en-ZA" sz="1400" b="1" dirty="0"/>
                    <a:t>Mission</a:t>
                  </a:r>
                </a:p>
              </p:txBody>
            </p:sp>
          </p:grpSp>
          <p:cxnSp>
            <p:nvCxnSpPr>
              <p:cNvPr id="72" name="Straight Arrow Connector 71"/>
              <p:cNvCxnSpPr/>
              <p:nvPr/>
            </p:nvCxnSpPr>
            <p:spPr>
              <a:xfrm rot="10800000">
                <a:off x="2045163" y="2336777"/>
                <a:ext cx="2615561" cy="38092"/>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sp>
          <p:nvSpPr>
            <p:cNvPr id="70" name="Arc 69"/>
            <p:cNvSpPr/>
            <p:nvPr/>
          </p:nvSpPr>
          <p:spPr>
            <a:xfrm rot="15935939">
              <a:off x="-34433" y="428604"/>
              <a:ext cx="5336003" cy="4724198"/>
            </a:xfrm>
            <a:prstGeom prst="arc">
              <a:avLst>
                <a:gd name="adj1" fmla="val 17563684"/>
                <a:gd name="adj2" fmla="val 575337"/>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ZA" dirty="0"/>
            </a:p>
          </p:txBody>
        </p:sp>
      </p:grpSp>
    </p:spTree>
    <p:extLst>
      <p:ext uri="{BB962C8B-B14F-4D97-AF65-F5344CB8AC3E}">
        <p14:creationId xmlns:p14="http://schemas.microsoft.com/office/powerpoint/2010/main" val="1594793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linds(horizontal)">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blinds(horizontal)">
                                      <p:cBhvr>
                                        <p:cTn id="12" dur="500"/>
                                        <p:tgtEl>
                                          <p:spTgt spid="5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blinds(horizontal)">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blinds(horizontal)">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checkerboard(across)">
                                      <p:cBhvr>
                                        <p:cTn id="27" dur="500"/>
                                        <p:tgtEl>
                                          <p:spTgt spid="61"/>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checkerboard(across)">
                                      <p:cBhvr>
                                        <p:cTn id="32" dur="500"/>
                                        <p:tgtEl>
                                          <p:spTgt spid="6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linds(horizontal)">
                                      <p:cBhvr>
                                        <p:cTn id="37" dur="500"/>
                                        <p:tgtEl>
                                          <p:spTgt spid="6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linds(horizontal)">
                                      <p:cBhvr>
                                        <p:cTn id="42" dur="500"/>
                                        <p:tgtEl>
                                          <p:spTgt spid="4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blinds(horizontal)">
                                      <p:cBhvr>
                                        <p:cTn id="47" dur="50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linds(horizontal)">
                                      <p:cBhvr>
                                        <p:cTn id="52" dur="5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blinds(horizontal)">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6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a:p>
        </p:txBody>
      </p:sp>
      <p:sp>
        <p:nvSpPr>
          <p:cNvPr id="3" name="Text Placeholder 2"/>
          <p:cNvSpPr>
            <a:spLocks noGrp="1"/>
          </p:cNvSpPr>
          <p:nvPr>
            <p:ph type="body" idx="1"/>
          </p:nvPr>
        </p:nvSpPr>
        <p:spPr/>
        <p:txBody>
          <a:bodyPr/>
          <a:lstStyle/>
          <a:p>
            <a:endParaRPr lang="en-ZA"/>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568" y="-171400"/>
            <a:ext cx="10801200" cy="70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05388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normAutofit fontScale="90000"/>
          </a:bodyPr>
          <a:lstStyle/>
          <a:p>
            <a:r>
              <a:rPr lang="en-US" sz="4000"/>
              <a:t>Singapore today</a:t>
            </a:r>
            <a:br>
              <a:rPr lang="en-US" sz="4000"/>
            </a:br>
            <a:endParaRPr lang="en-US" sz="4000"/>
          </a:p>
        </p:txBody>
      </p:sp>
      <p:pic>
        <p:nvPicPr>
          <p:cNvPr id="69635" name="Picture 3"/>
          <p:cNvPicPr>
            <a:picLocks noGrp="1" noChangeAspect="1" noChangeArrowheads="1"/>
          </p:cNvPicPr>
          <p:nvPr>
            <p:ph idx="1"/>
          </p:nvPr>
        </p:nvPicPr>
        <p:blipFill>
          <a:blip r:embed="rId3"/>
          <a:srcRect/>
          <a:stretch>
            <a:fillRect/>
          </a:stretch>
        </p:blipFill>
        <p:spPr>
          <a:xfrm>
            <a:off x="0" y="1054100"/>
            <a:ext cx="9143999" cy="5803900"/>
          </a:xfrm>
          <a:noFill/>
          <a:ln/>
        </p:spPr>
      </p:pic>
    </p:spTree>
    <p:extLst>
      <p:ext uri="{BB962C8B-B14F-4D97-AF65-F5344CB8AC3E}">
        <p14:creationId xmlns:p14="http://schemas.microsoft.com/office/powerpoint/2010/main" val="416524606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92088" y="176213"/>
            <a:ext cx="8769350" cy="6507162"/>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base">
              <a:spcBef>
                <a:spcPct val="0"/>
              </a:spcBef>
              <a:spcAft>
                <a:spcPct val="0"/>
              </a:spcAft>
              <a:defRPr/>
            </a:pPr>
            <a:endParaRPr lang="en-US">
              <a:solidFill>
                <a:srgbClr val="FFFFFF"/>
              </a:solidFill>
              <a:ea typeface="MS PGothic" pitchFamily="34" charset="-128"/>
            </a:endParaRPr>
          </a:p>
        </p:txBody>
      </p:sp>
      <p:sp>
        <p:nvSpPr>
          <p:cNvPr id="64515" name="Rectangle 12"/>
          <p:cNvSpPr>
            <a:spLocks noChangeArrowheads="1"/>
          </p:cNvSpPr>
          <p:nvPr/>
        </p:nvSpPr>
        <p:spPr bwMode="auto">
          <a:xfrm>
            <a:off x="4149725" y="762000"/>
            <a:ext cx="59372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fontAlgn="base">
              <a:spcBef>
                <a:spcPct val="0"/>
              </a:spcBef>
              <a:spcAft>
                <a:spcPct val="0"/>
              </a:spcAft>
            </a:pPr>
            <a:r>
              <a:rPr lang="en-GB" sz="9600" b="1">
                <a:solidFill>
                  <a:srgbClr val="BFBFBF"/>
                </a:solidFill>
                <a:latin typeface="Times New Roman" pitchFamily="18" charset="0"/>
                <a:ea typeface="MS PGothic" pitchFamily="34" charset="-128"/>
                <a:cs typeface="Microsoft Sans Serif" pitchFamily="34" charset="0"/>
              </a:rPr>
              <a:t>‘</a:t>
            </a:r>
            <a:endParaRPr lang="en-US" sz="9600">
              <a:solidFill>
                <a:srgbClr val="7F7F7F"/>
              </a:solidFill>
              <a:latin typeface="Times New Roman" pitchFamily="18" charset="0"/>
              <a:ea typeface="Microsoft Sans Serif" pitchFamily="34" charset="0"/>
              <a:cs typeface="Times New Roman" pitchFamily="18" charset="0"/>
            </a:endParaRPr>
          </a:p>
        </p:txBody>
      </p:sp>
      <p:sp>
        <p:nvSpPr>
          <p:cNvPr id="64516" name="Rectangle 17"/>
          <p:cNvSpPr>
            <a:spLocks noChangeArrowheads="1"/>
          </p:cNvSpPr>
          <p:nvPr/>
        </p:nvSpPr>
        <p:spPr bwMode="auto">
          <a:xfrm>
            <a:off x="7991475" y="757238"/>
            <a:ext cx="595313"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fontAlgn="base">
              <a:spcBef>
                <a:spcPct val="0"/>
              </a:spcBef>
              <a:spcAft>
                <a:spcPct val="0"/>
              </a:spcAft>
            </a:pPr>
            <a:r>
              <a:rPr lang="en-GB" sz="9600" b="1">
                <a:solidFill>
                  <a:srgbClr val="BFBFBF"/>
                </a:solidFill>
                <a:latin typeface="Times New Roman" pitchFamily="18" charset="0"/>
                <a:ea typeface="MS PGothic" pitchFamily="34" charset="-128"/>
                <a:cs typeface="Microsoft Sans Serif" pitchFamily="34" charset="0"/>
              </a:rPr>
              <a:t>’</a:t>
            </a:r>
            <a:endParaRPr lang="en-US">
              <a:solidFill>
                <a:prstClr val="black"/>
              </a:solidFill>
              <a:ea typeface="MS PGothic" pitchFamily="34" charset="-128"/>
            </a:endParaRPr>
          </a:p>
        </p:txBody>
      </p:sp>
      <p:sp>
        <p:nvSpPr>
          <p:cNvPr id="14" name="Rectangle 13"/>
          <p:cNvSpPr/>
          <p:nvPr/>
        </p:nvSpPr>
        <p:spPr>
          <a:xfrm>
            <a:off x="3666500" y="484893"/>
            <a:ext cx="5613542" cy="5078313"/>
          </a:xfrm>
          <a:prstGeom prst="rect">
            <a:avLst/>
          </a:prstGeom>
          <a:noFill/>
          <a:effectLst>
            <a:outerShdw blurRad="53975" dist="38100" dir="1560000">
              <a:srgbClr val="000000">
                <a:alpha val="77000"/>
              </a:srgbClr>
            </a:outerShdw>
          </a:effectLst>
        </p:spPr>
        <p:txBody>
          <a:bodyPr wrap="square">
            <a:spAutoFit/>
          </a:bodyPr>
          <a:lstStyle/>
          <a:p>
            <a:pPr algn="ctr" defTabSz="457200">
              <a:defRPr/>
            </a:pPr>
            <a:r>
              <a:rPr lang="en-GB" sz="3600" b="1" kern="0" spc="50" dirty="0" smtClean="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Marine tourism and leisure</a:t>
            </a:r>
          </a:p>
          <a:p>
            <a:pPr algn="ctr" defTabSz="457200">
              <a:defRPr/>
            </a:pPr>
            <a:r>
              <a:rPr lang="en-GB" sz="3600" b="1" kern="0" spc="50" dirty="0" smtClean="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 </a:t>
            </a:r>
            <a:r>
              <a:rPr lang="en-GB" sz="3600" b="1" kern="0" spc="50" dirty="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is the</a:t>
            </a:r>
          </a:p>
          <a:p>
            <a:pPr algn="ctr" defTabSz="457200">
              <a:defRPr/>
            </a:pPr>
            <a:r>
              <a:rPr lang="en-GB" sz="3600" b="1" kern="0" spc="50" dirty="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new currency</a:t>
            </a:r>
          </a:p>
          <a:p>
            <a:pPr algn="ctr" defTabSz="457200">
              <a:defRPr/>
            </a:pPr>
            <a:endParaRPr lang="en-GB" sz="3600" b="1" kern="0" spc="50" dirty="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endParaRPr>
          </a:p>
          <a:p>
            <a:pPr algn="ctr" defTabSz="457200">
              <a:defRPr/>
            </a:pPr>
            <a:r>
              <a:rPr lang="en-US" sz="3600" b="1" kern="0" spc="50" dirty="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 to make it </a:t>
            </a:r>
          </a:p>
          <a:p>
            <a:pPr algn="ctr" defTabSz="457200">
              <a:defRPr/>
            </a:pPr>
            <a:r>
              <a:rPr lang="en-GB" sz="3600" b="1" kern="0" spc="50" dirty="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‘bankable’</a:t>
            </a:r>
          </a:p>
          <a:p>
            <a:pPr algn="ctr" defTabSz="457200">
              <a:defRPr/>
            </a:pPr>
            <a:r>
              <a:rPr lang="en-GB" sz="3600" b="1" kern="0" spc="50" dirty="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we need everyone’s</a:t>
            </a:r>
          </a:p>
          <a:p>
            <a:pPr algn="ctr" defTabSz="457200">
              <a:defRPr/>
            </a:pPr>
            <a:r>
              <a:rPr lang="en-GB" sz="3600" b="1" kern="0" spc="50" dirty="0">
                <a:ln w="13500">
                  <a:solidFill>
                    <a:srgbClr val="4F81BD">
                      <a:shade val="2500"/>
                      <a:alpha val="6500"/>
                    </a:srgbClr>
                  </a:solidFill>
                  <a:prstDash val="solid"/>
                </a:ln>
                <a:solidFill>
                  <a:srgbClr val="A24000"/>
                </a:solidFill>
                <a:effectLst>
                  <a:innerShdw blurRad="50900" dist="38500" dir="3600000">
                    <a:srgbClr val="000000">
                      <a:alpha val="60000"/>
                    </a:srgbClr>
                  </a:innerShdw>
                </a:effectLst>
                <a:latin typeface="Microsoft Sans Serif"/>
                <a:ea typeface="MS PGothic" pitchFamily="34" charset="-128"/>
                <a:cs typeface="Microsoft Sans Serif"/>
              </a:rPr>
              <a:t>support</a:t>
            </a:r>
          </a:p>
        </p:txBody>
      </p:sp>
      <p:pic>
        <p:nvPicPr>
          <p:cNvPr id="15" name="Picture 14" descr="200368976-001.jpg"/>
          <p:cNvPicPr>
            <a:picLocks noChangeAspect="1"/>
          </p:cNvPicPr>
          <p:nvPr/>
        </p:nvPicPr>
        <p:blipFill>
          <a:blip r:embed="rId2">
            <a:lum bright="-11000" contrast="47000"/>
          </a:blip>
          <a:srcRect l="49226"/>
          <a:stretch>
            <a:fillRect/>
          </a:stretch>
        </p:blipFill>
        <p:spPr>
          <a:xfrm flipH="1">
            <a:off x="454650" y="445670"/>
            <a:ext cx="3211850" cy="5076554"/>
          </a:xfrm>
          <a:prstGeom prst="rect">
            <a:avLst/>
          </a:prstGeom>
          <a:noFill/>
          <a:ln>
            <a:noFill/>
          </a:ln>
          <a:effectLst>
            <a:innerShdw blurRad="63500" dist="50800" dir="13500000">
              <a:srgbClr val="000000">
                <a:alpha val="50000"/>
              </a:srgbClr>
            </a:innerShdw>
          </a:effectLst>
        </p:spPr>
      </p:pic>
    </p:spTree>
    <p:extLst>
      <p:ext uri="{BB962C8B-B14F-4D97-AF65-F5344CB8AC3E}">
        <p14:creationId xmlns:p14="http://schemas.microsoft.com/office/powerpoint/2010/main" val="33444765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 am an Marine Tourist</a:t>
            </a:r>
            <a:endParaRPr lang="en-ZA" dirty="0"/>
          </a:p>
        </p:txBody>
      </p:sp>
      <p:sp>
        <p:nvSpPr>
          <p:cNvPr id="3" name="Content Placeholder 2"/>
          <p:cNvSpPr>
            <a:spLocks noGrp="1"/>
          </p:cNvSpPr>
          <p:nvPr>
            <p:ph idx="1"/>
          </p:nvPr>
        </p:nvSpPr>
        <p:spPr/>
        <p:txBody>
          <a:bodyPr/>
          <a:lstStyle/>
          <a:p>
            <a:endParaRPr lang="en-ZA" dirty="0" smtClean="0"/>
          </a:p>
          <a:p>
            <a:endParaRPr lang="en-ZA" dirty="0"/>
          </a:p>
        </p:txBody>
      </p:sp>
      <p:sp>
        <p:nvSpPr>
          <p:cNvPr id="4" name="Rectangle 3"/>
          <p:cNvSpPr/>
          <p:nvPr/>
        </p:nvSpPr>
        <p:spPr>
          <a:xfrm>
            <a:off x="435255" y="1268760"/>
            <a:ext cx="8208912" cy="4955203"/>
          </a:xfrm>
          <a:prstGeom prst="rect">
            <a:avLst/>
          </a:prstGeom>
        </p:spPr>
        <p:txBody>
          <a:bodyPr wrap="square">
            <a:spAutoFit/>
          </a:bodyPr>
          <a:lstStyle/>
          <a:p>
            <a:pPr algn="ctr"/>
            <a:endParaRPr lang="en-ZA" sz="3200" dirty="0"/>
          </a:p>
          <a:p>
            <a:pPr algn="ctr"/>
            <a:r>
              <a:rPr lang="en-ZA" sz="2800" dirty="0"/>
              <a:t>“I </a:t>
            </a:r>
            <a:r>
              <a:rPr lang="en-ZA" sz="2800" dirty="0" smtClean="0"/>
              <a:t>will sail </a:t>
            </a:r>
            <a:r>
              <a:rPr lang="en-ZA" sz="2800" dirty="0"/>
              <a:t>through the African coastal and inland waters to see her musicians, poets, to see her dancers and her clothes and the varied ancient water games she plays.  I would strive to hear how African </a:t>
            </a:r>
            <a:r>
              <a:rPr lang="en-ZA" sz="2800" dirty="0" smtClean="0"/>
              <a:t>sailors </a:t>
            </a:r>
            <a:r>
              <a:rPr lang="en-ZA" sz="2800" dirty="0"/>
              <a:t>laugh, and the funny stories they tell and the richness of experiences; about the taste and the variety of food they eat and acquire the handcrafts Africans produce with their hands, with reeds and beads and bits of wood and animal skin, gaze at the elephant and other natural inhabitants</a:t>
            </a:r>
            <a:r>
              <a:rPr lang="en-ZA" sz="3200" dirty="0"/>
              <a:t>”</a:t>
            </a:r>
            <a:endParaRPr lang="en-ZA" sz="3200" dirty="0"/>
          </a:p>
        </p:txBody>
      </p:sp>
    </p:spTree>
    <p:extLst>
      <p:ext uri="{BB962C8B-B14F-4D97-AF65-F5344CB8AC3E}">
        <p14:creationId xmlns:p14="http://schemas.microsoft.com/office/powerpoint/2010/main" val="420903143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ZA" dirty="0" smtClean="0"/>
              <a:t>Thank You</a:t>
            </a:r>
            <a:endParaRPr lang="en-ZA" dirty="0"/>
          </a:p>
        </p:txBody>
      </p:sp>
      <p:pic>
        <p:nvPicPr>
          <p:cNvPr id="4" name="Picture 3" descr="partnership_colour.jpg"/>
          <p:cNvPicPr>
            <a:picLocks noChangeAspect="1"/>
          </p:cNvPicPr>
          <p:nvPr/>
        </p:nvPicPr>
        <p:blipFill>
          <a:blip r:embed="rId2" cstate="print"/>
          <a:stretch>
            <a:fillRect/>
          </a:stretch>
        </p:blipFill>
        <p:spPr>
          <a:xfrm>
            <a:off x="2554486" y="2059558"/>
            <a:ext cx="4177754" cy="4177754"/>
          </a:xfrm>
          <a:prstGeom prst="rect">
            <a:avLst/>
          </a:prstGeom>
        </p:spPr>
      </p:pic>
    </p:spTree>
    <p:extLst>
      <p:ext uri="{BB962C8B-B14F-4D97-AF65-F5344CB8AC3E}">
        <p14:creationId xmlns:p14="http://schemas.microsoft.com/office/powerpoint/2010/main" val="31171913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1079</TotalTime>
  <Words>869</Words>
  <Application>Microsoft Office PowerPoint</Application>
  <PresentationFormat>On-screen Show (4:3)</PresentationFormat>
  <Paragraphs>206</Paragraphs>
  <Slides>47</Slides>
  <Notes>9</Notes>
  <HiddenSlides>1</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49" baseType="lpstr">
      <vt:lpstr>Office Theme</vt:lpstr>
      <vt:lpstr>PhotoHouse</vt:lpstr>
      <vt:lpstr>PowerPoint Presentation</vt:lpstr>
      <vt:lpstr>…tourism economy</vt:lpstr>
      <vt:lpstr>…. to harness</vt:lpstr>
      <vt:lpstr>…maritime resources</vt:lpstr>
      <vt:lpstr>Continental Level</vt:lpstr>
      <vt:lpstr>Country Level</vt:lpstr>
      <vt:lpstr>Cabinet Adopted</vt:lpstr>
      <vt:lpstr>South Africa</vt:lpstr>
      <vt:lpstr>PowerPoint Presentation</vt:lpstr>
      <vt:lpstr>PowerPoint Presentation</vt:lpstr>
      <vt:lpstr>……. including our marine resources</vt:lpstr>
      <vt:lpstr> Domestic and International visitors activities </vt:lpstr>
      <vt:lpstr>Europe</vt:lpstr>
      <vt:lpstr>USA</vt:lpstr>
      <vt:lpstr>No 1 Tourist Attraction </vt:lpstr>
      <vt:lpstr>The Maritime Sector</vt:lpstr>
      <vt:lpstr>Defining Marine tourism and leisure</vt:lpstr>
      <vt:lpstr>Definition of Marine…… includes inland waterways</vt:lpstr>
      <vt:lpstr>PowerPoint Presentation</vt:lpstr>
      <vt:lpstr>Just over 3000 Km Coastline</vt:lpstr>
      <vt:lpstr>4 UNESCO Marine World Heritage Sites</vt:lpstr>
      <vt:lpstr>   36 Blue Flag Beaches   </vt:lpstr>
      <vt:lpstr>80 Major Rivers</vt:lpstr>
      <vt:lpstr>500 Dams</vt:lpstr>
      <vt:lpstr>Over 60 Lakes and Lagoons</vt:lpstr>
      <vt:lpstr>Over 100 Streams</vt:lpstr>
      <vt:lpstr>Over 20 Waterfalls</vt:lpstr>
      <vt:lpstr>49 Lighthouses</vt:lpstr>
      <vt:lpstr>Sport &amp; Recreational Fishing</vt:lpstr>
      <vt:lpstr>PowerPoint Presentation</vt:lpstr>
      <vt:lpstr>PowerPoint Presentation</vt:lpstr>
      <vt:lpstr>PowerPoint Presentation</vt:lpstr>
      <vt:lpstr>Cruise Tourism</vt:lpstr>
      <vt:lpstr>Beach resorts</vt:lpstr>
      <vt:lpstr>Examples of South African Beach Resorts</vt:lpstr>
      <vt:lpstr>Examples of International Beach Resorts</vt:lpstr>
      <vt:lpstr>Why planning is important</vt:lpstr>
      <vt:lpstr>PowerPoint Presentation</vt:lpstr>
      <vt:lpstr>PowerPoint Presentation</vt:lpstr>
      <vt:lpstr>PowerPoint Presentation</vt:lpstr>
      <vt:lpstr>PowerPoint Presentation</vt:lpstr>
      <vt:lpstr>PowerPoint Presentation</vt:lpstr>
      <vt:lpstr>PowerPoint Presentation</vt:lpstr>
      <vt:lpstr>Singapore today </vt:lpstr>
      <vt:lpstr>PowerPoint Presentation</vt:lpstr>
      <vt:lpstr>I am an Marine Tourist</vt:lpstr>
      <vt:lpstr>Thank You</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Sindiswa Nhlumayo</dc:creator>
  <cp:lastModifiedBy>Sindiswa Nhlumayo</cp:lastModifiedBy>
  <cp:revision>23</cp:revision>
  <dcterms:created xsi:type="dcterms:W3CDTF">2014-05-22T08:42:37Z</dcterms:created>
  <dcterms:modified xsi:type="dcterms:W3CDTF">2014-05-23T04:51:56Z</dcterms:modified>
</cp:coreProperties>
</file>