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6" r:id="rId2"/>
    <p:sldId id="276" r:id="rId3"/>
    <p:sldId id="269" r:id="rId4"/>
    <p:sldId id="274" r:id="rId5"/>
    <p:sldId id="273" r:id="rId6"/>
    <p:sldId id="270" r:id="rId7"/>
    <p:sldId id="271" r:id="rId8"/>
    <p:sldId id="272"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CC"/>
    <a:srgbClr val="EFE74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2496" autoAdjust="0"/>
  </p:normalViewPr>
  <p:slideViewPr>
    <p:cSldViewPr showGuides="1">
      <p:cViewPr>
        <p:scale>
          <a:sx n="60" d="100"/>
          <a:sy n="60" d="100"/>
        </p:scale>
        <p:origin x="-2244" y="-474"/>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A081EB-04BF-49AB-9AC4-75795B517BEA}" type="datetimeFigureOut">
              <a:rPr lang="en-ZA" smtClean="0"/>
              <a:t>2014/05/23</a:t>
            </a:fld>
            <a:endParaRPr lang="en-Z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Z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Z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AB2E85E-8A4F-4577-9F72-ADD3909BC351}" type="slidenum">
              <a:rPr lang="en-ZA" smtClean="0"/>
              <a:t>‹#›</a:t>
            </a:fld>
            <a:endParaRPr lang="en-ZA"/>
          </a:p>
        </p:txBody>
      </p:sp>
    </p:spTree>
    <p:extLst>
      <p:ext uri="{BB962C8B-B14F-4D97-AF65-F5344CB8AC3E}">
        <p14:creationId xmlns:p14="http://schemas.microsoft.com/office/powerpoint/2010/main" val="22555391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10"/>
          </p:nvPr>
        </p:nvSpPr>
        <p:spPr/>
        <p:txBody>
          <a:bodyPr/>
          <a:lstStyle/>
          <a:p>
            <a:fld id="{2AB2E85E-8A4F-4577-9F72-ADD3909BC351}" type="slidenum">
              <a:rPr lang="en-ZA" smtClean="0"/>
              <a:t>1</a:t>
            </a:fld>
            <a:endParaRPr lang="en-ZA"/>
          </a:p>
        </p:txBody>
      </p:sp>
    </p:spTree>
    <p:extLst>
      <p:ext uri="{BB962C8B-B14F-4D97-AF65-F5344CB8AC3E}">
        <p14:creationId xmlns:p14="http://schemas.microsoft.com/office/powerpoint/2010/main" val="11987267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10"/>
          </p:nvPr>
        </p:nvSpPr>
        <p:spPr/>
        <p:txBody>
          <a:bodyPr/>
          <a:lstStyle/>
          <a:p>
            <a:fld id="{2AB2E85E-8A4F-4577-9F72-ADD3909BC351}" type="slidenum">
              <a:rPr lang="en-ZA" smtClean="0"/>
              <a:t>2</a:t>
            </a:fld>
            <a:endParaRPr lang="en-ZA"/>
          </a:p>
        </p:txBody>
      </p:sp>
    </p:spTree>
    <p:extLst>
      <p:ext uri="{BB962C8B-B14F-4D97-AF65-F5344CB8AC3E}">
        <p14:creationId xmlns:p14="http://schemas.microsoft.com/office/powerpoint/2010/main" val="14340987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10"/>
          </p:nvPr>
        </p:nvSpPr>
        <p:spPr/>
        <p:txBody>
          <a:bodyPr/>
          <a:lstStyle/>
          <a:p>
            <a:fld id="{2AB2E85E-8A4F-4577-9F72-ADD3909BC351}" type="slidenum">
              <a:rPr lang="en-ZA" smtClean="0"/>
              <a:t>3</a:t>
            </a:fld>
            <a:endParaRPr lang="en-ZA"/>
          </a:p>
        </p:txBody>
      </p:sp>
    </p:spTree>
    <p:extLst>
      <p:ext uri="{BB962C8B-B14F-4D97-AF65-F5344CB8AC3E}">
        <p14:creationId xmlns:p14="http://schemas.microsoft.com/office/powerpoint/2010/main" val="14340987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ZA" dirty="0"/>
          </a:p>
        </p:txBody>
      </p:sp>
      <p:sp>
        <p:nvSpPr>
          <p:cNvPr id="4" name="Slide Number Placeholder 3"/>
          <p:cNvSpPr>
            <a:spLocks noGrp="1"/>
          </p:cNvSpPr>
          <p:nvPr>
            <p:ph type="sldNum" sz="quarter" idx="10"/>
          </p:nvPr>
        </p:nvSpPr>
        <p:spPr/>
        <p:txBody>
          <a:bodyPr/>
          <a:lstStyle/>
          <a:p>
            <a:fld id="{2AB2E85E-8A4F-4577-9F72-ADD3909BC351}" type="slidenum">
              <a:rPr lang="en-ZA" smtClean="0"/>
              <a:t>5</a:t>
            </a:fld>
            <a:endParaRPr lang="en-ZA"/>
          </a:p>
        </p:txBody>
      </p:sp>
    </p:spTree>
    <p:extLst>
      <p:ext uri="{BB962C8B-B14F-4D97-AF65-F5344CB8AC3E}">
        <p14:creationId xmlns:p14="http://schemas.microsoft.com/office/powerpoint/2010/main" val="14340987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lgn="ctr">
              <a:defRPr/>
            </a:lvl1pPr>
          </a:lstStyle>
          <a:p>
            <a:r>
              <a:rPr lang="en-US" dirty="0" smtClean="0"/>
              <a:t>Click to edit Master title style</a:t>
            </a:r>
            <a:endParaRPr lang="en-ZA"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ZA" dirty="0"/>
          </a:p>
        </p:txBody>
      </p:sp>
      <p:sp>
        <p:nvSpPr>
          <p:cNvPr id="5" name="Footer Placeholder 4"/>
          <p:cNvSpPr>
            <a:spLocks noGrp="1"/>
          </p:cNvSpPr>
          <p:nvPr>
            <p:ph type="ftr" sz="quarter" idx="11"/>
          </p:nvPr>
        </p:nvSpPr>
        <p:spPr/>
        <p:txBody>
          <a:bodyPr/>
          <a:lstStyle/>
          <a:p>
            <a:endParaRPr lang="en-ZA"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F8C88C9-541E-4EAF-9E74-301BE3198E1D}" type="slidenum">
              <a:rPr lang="en-ZA" smtClean="0"/>
              <a:t>‹#›</a:t>
            </a:fld>
            <a:endParaRPr lang="en-ZA" dirty="0"/>
          </a:p>
        </p:txBody>
      </p:sp>
    </p:spTree>
    <p:extLst>
      <p:ext uri="{BB962C8B-B14F-4D97-AF65-F5344CB8AC3E}">
        <p14:creationId xmlns:p14="http://schemas.microsoft.com/office/powerpoint/2010/main" val="514225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200">
                <a:solidFill>
                  <a:srgbClr val="FFFF00"/>
                </a:solidFill>
              </a:defRPr>
            </a:lvl1pPr>
          </a:lstStyle>
          <a:p>
            <a:r>
              <a:rPr lang="en-US" smtClean="0"/>
              <a:t>Click to edit Master title style</a:t>
            </a:r>
            <a:endParaRPr lang="en-Z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F4550547-AADC-4B72-AAE8-C8935B654D3D}" type="datetimeFigureOut">
              <a:rPr lang="en-ZA" smtClean="0"/>
              <a:t>2014/05/23</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F8C88C9-541E-4EAF-9E74-301BE3198E1D}" type="slidenum">
              <a:rPr lang="en-ZA" smtClean="0"/>
              <a:t>‹#›</a:t>
            </a:fld>
            <a:endParaRPr lang="en-ZA"/>
          </a:p>
        </p:txBody>
      </p:sp>
    </p:spTree>
    <p:extLst>
      <p:ext uri="{BB962C8B-B14F-4D97-AF65-F5344CB8AC3E}">
        <p14:creationId xmlns:p14="http://schemas.microsoft.com/office/powerpoint/2010/main" val="3488287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7" name="Rectangle 6"/>
          <p:cNvSpPr/>
          <p:nvPr userDrawn="1"/>
        </p:nvSpPr>
        <p:spPr>
          <a:xfrm>
            <a:off x="-36512" y="0"/>
            <a:ext cx="9215470" cy="6884607"/>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5" name="Freeform 14"/>
          <p:cNvSpPr/>
          <p:nvPr userDrawn="1"/>
        </p:nvSpPr>
        <p:spPr>
          <a:xfrm>
            <a:off x="-38100" y="-12809"/>
            <a:ext cx="9216916" cy="1308853"/>
          </a:xfrm>
          <a:custGeom>
            <a:avLst/>
            <a:gdLst>
              <a:gd name="connsiteX0" fmla="*/ 31531 w 9207062"/>
              <a:gd name="connsiteY0" fmla="*/ 740979 h 1280263"/>
              <a:gd name="connsiteX1" fmla="*/ 2790497 w 9207062"/>
              <a:gd name="connsiteY1" fmla="*/ 1277006 h 1280263"/>
              <a:gd name="connsiteX2" fmla="*/ 7062952 w 9207062"/>
              <a:gd name="connsiteY2" fmla="*/ 977462 h 1280263"/>
              <a:gd name="connsiteX3" fmla="*/ 9207062 w 9207062"/>
              <a:gd name="connsiteY3" fmla="*/ 1229710 h 1280263"/>
              <a:gd name="connsiteX4" fmla="*/ 9191297 w 9207062"/>
              <a:gd name="connsiteY4" fmla="*/ 0 h 1280263"/>
              <a:gd name="connsiteX5" fmla="*/ 0 w 9207062"/>
              <a:gd name="connsiteY5" fmla="*/ 0 h 1280263"/>
              <a:gd name="connsiteX6" fmla="*/ 31531 w 9207062"/>
              <a:gd name="connsiteY6" fmla="*/ 740979 h 1280263"/>
              <a:gd name="connsiteX0" fmla="*/ 0 w 9213631"/>
              <a:gd name="connsiteY0" fmla="*/ 740979 h 1280263"/>
              <a:gd name="connsiteX1" fmla="*/ 2797066 w 9213631"/>
              <a:gd name="connsiteY1" fmla="*/ 1277006 h 1280263"/>
              <a:gd name="connsiteX2" fmla="*/ 7069521 w 9213631"/>
              <a:gd name="connsiteY2" fmla="*/ 977462 h 1280263"/>
              <a:gd name="connsiteX3" fmla="*/ 9213631 w 9213631"/>
              <a:gd name="connsiteY3" fmla="*/ 1229710 h 1280263"/>
              <a:gd name="connsiteX4" fmla="*/ 9197866 w 9213631"/>
              <a:gd name="connsiteY4" fmla="*/ 0 h 1280263"/>
              <a:gd name="connsiteX5" fmla="*/ 6569 w 9213631"/>
              <a:gd name="connsiteY5" fmla="*/ 0 h 1280263"/>
              <a:gd name="connsiteX6" fmla="*/ 0 w 9213631"/>
              <a:gd name="connsiteY6" fmla="*/ 740979 h 1280263"/>
              <a:gd name="connsiteX0" fmla="*/ 0 w 9213631"/>
              <a:gd name="connsiteY0" fmla="*/ 740979 h 1280263"/>
              <a:gd name="connsiteX1" fmla="*/ 2797066 w 9213631"/>
              <a:gd name="connsiteY1" fmla="*/ 1277006 h 1280263"/>
              <a:gd name="connsiteX2" fmla="*/ 7069521 w 9213631"/>
              <a:gd name="connsiteY2" fmla="*/ 977462 h 1280263"/>
              <a:gd name="connsiteX3" fmla="*/ 9213631 w 9213631"/>
              <a:gd name="connsiteY3" fmla="*/ 1229710 h 1280263"/>
              <a:gd name="connsiteX4" fmla="*/ 9197866 w 9213631"/>
              <a:gd name="connsiteY4" fmla="*/ 0 h 1280263"/>
              <a:gd name="connsiteX5" fmla="*/ 6569 w 9213631"/>
              <a:gd name="connsiteY5" fmla="*/ 0 h 1280263"/>
              <a:gd name="connsiteX6" fmla="*/ 0 w 9213631"/>
              <a:gd name="connsiteY6" fmla="*/ 740979 h 1280263"/>
              <a:gd name="connsiteX0" fmla="*/ 0 w 9213631"/>
              <a:gd name="connsiteY0" fmla="*/ 740979 h 1280263"/>
              <a:gd name="connsiteX1" fmla="*/ 2797066 w 9213631"/>
              <a:gd name="connsiteY1" fmla="*/ 1277006 h 1280263"/>
              <a:gd name="connsiteX2" fmla="*/ 7069521 w 9213631"/>
              <a:gd name="connsiteY2" fmla="*/ 977462 h 1280263"/>
              <a:gd name="connsiteX3" fmla="*/ 9213631 w 9213631"/>
              <a:gd name="connsiteY3" fmla="*/ 1229710 h 1280263"/>
              <a:gd name="connsiteX4" fmla="*/ 9197866 w 9213631"/>
              <a:gd name="connsiteY4" fmla="*/ 0 h 1280263"/>
              <a:gd name="connsiteX5" fmla="*/ 6569 w 9213631"/>
              <a:gd name="connsiteY5" fmla="*/ 0 h 1280263"/>
              <a:gd name="connsiteX6" fmla="*/ 0 w 9213631"/>
              <a:gd name="connsiteY6" fmla="*/ 740979 h 1280263"/>
              <a:gd name="connsiteX0" fmla="*/ 0 w 9213631"/>
              <a:gd name="connsiteY0" fmla="*/ 740979 h 1280278"/>
              <a:gd name="connsiteX1" fmla="*/ 2797066 w 9213631"/>
              <a:gd name="connsiteY1" fmla="*/ 1277006 h 1280278"/>
              <a:gd name="connsiteX2" fmla="*/ 7069521 w 9213631"/>
              <a:gd name="connsiteY2" fmla="*/ 977462 h 1280278"/>
              <a:gd name="connsiteX3" fmla="*/ 9213631 w 9213631"/>
              <a:gd name="connsiteY3" fmla="*/ 1220185 h 1280278"/>
              <a:gd name="connsiteX4" fmla="*/ 9197866 w 9213631"/>
              <a:gd name="connsiteY4" fmla="*/ 0 h 1280278"/>
              <a:gd name="connsiteX5" fmla="*/ 6569 w 9213631"/>
              <a:gd name="connsiteY5" fmla="*/ 0 h 1280278"/>
              <a:gd name="connsiteX6" fmla="*/ 0 w 9213631"/>
              <a:gd name="connsiteY6" fmla="*/ 740979 h 1280278"/>
              <a:gd name="connsiteX0" fmla="*/ 0 w 9216916"/>
              <a:gd name="connsiteY0" fmla="*/ 760029 h 1299328"/>
              <a:gd name="connsiteX1" fmla="*/ 2797066 w 9216916"/>
              <a:gd name="connsiteY1" fmla="*/ 1296056 h 1299328"/>
              <a:gd name="connsiteX2" fmla="*/ 7069521 w 9216916"/>
              <a:gd name="connsiteY2" fmla="*/ 996512 h 1299328"/>
              <a:gd name="connsiteX3" fmla="*/ 9213631 w 9216916"/>
              <a:gd name="connsiteY3" fmla="*/ 1239235 h 1299328"/>
              <a:gd name="connsiteX4" fmla="*/ 9216916 w 9216916"/>
              <a:gd name="connsiteY4" fmla="*/ 0 h 1299328"/>
              <a:gd name="connsiteX5" fmla="*/ 6569 w 9216916"/>
              <a:gd name="connsiteY5" fmla="*/ 19050 h 1299328"/>
              <a:gd name="connsiteX6" fmla="*/ 0 w 9216916"/>
              <a:gd name="connsiteY6" fmla="*/ 760029 h 1299328"/>
              <a:gd name="connsiteX0" fmla="*/ 0 w 9216916"/>
              <a:gd name="connsiteY0" fmla="*/ 769554 h 1308853"/>
              <a:gd name="connsiteX1" fmla="*/ 2797066 w 9216916"/>
              <a:gd name="connsiteY1" fmla="*/ 1305581 h 1308853"/>
              <a:gd name="connsiteX2" fmla="*/ 7069521 w 9216916"/>
              <a:gd name="connsiteY2" fmla="*/ 1006037 h 1308853"/>
              <a:gd name="connsiteX3" fmla="*/ 9213631 w 9216916"/>
              <a:gd name="connsiteY3" fmla="*/ 1248760 h 1308853"/>
              <a:gd name="connsiteX4" fmla="*/ 9216916 w 9216916"/>
              <a:gd name="connsiteY4" fmla="*/ 9525 h 1308853"/>
              <a:gd name="connsiteX5" fmla="*/ 6569 w 9216916"/>
              <a:gd name="connsiteY5" fmla="*/ 0 h 1308853"/>
              <a:gd name="connsiteX6" fmla="*/ 0 w 9216916"/>
              <a:gd name="connsiteY6" fmla="*/ 769554 h 1308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216916" h="1308853">
                <a:moveTo>
                  <a:pt x="0" y="769554"/>
                </a:moveTo>
                <a:cubicBezTo>
                  <a:pt x="869731" y="1075010"/>
                  <a:pt x="1618813" y="1266167"/>
                  <a:pt x="2797066" y="1305581"/>
                </a:cubicBezTo>
                <a:cubicBezTo>
                  <a:pt x="3975319" y="1344995"/>
                  <a:pt x="6000094" y="1015507"/>
                  <a:pt x="7069521" y="1006037"/>
                </a:cubicBezTo>
                <a:cubicBezTo>
                  <a:pt x="8138948" y="996567"/>
                  <a:pt x="8823434" y="1151539"/>
                  <a:pt x="9213631" y="1248760"/>
                </a:cubicBezTo>
                <a:lnTo>
                  <a:pt x="9216916" y="9525"/>
                </a:lnTo>
                <a:lnTo>
                  <a:pt x="6569" y="0"/>
                </a:lnTo>
                <a:cubicBezTo>
                  <a:pt x="4379" y="246993"/>
                  <a:pt x="2190" y="522561"/>
                  <a:pt x="0" y="769554"/>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8" name="Freeform 7"/>
          <p:cNvSpPr>
            <a:spLocks/>
          </p:cNvSpPr>
          <p:nvPr userDrawn="1"/>
        </p:nvSpPr>
        <p:spPr bwMode="auto">
          <a:xfrm>
            <a:off x="-36512" y="4758121"/>
            <a:ext cx="9215470" cy="2126486"/>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flip="none" rotWithShape="1">
            <a:gsLst>
              <a:gs pos="0">
                <a:srgbClr val="000000"/>
              </a:gs>
              <a:gs pos="39999">
                <a:srgbClr val="0A128C"/>
              </a:gs>
              <a:gs pos="70000">
                <a:srgbClr val="181CC7"/>
              </a:gs>
              <a:gs pos="88000">
                <a:srgbClr val="7005D4"/>
              </a:gs>
              <a:gs pos="100000">
                <a:srgbClr val="8C3D91"/>
              </a:gs>
            </a:gsLst>
            <a:lin ang="18900000" scaled="1"/>
            <a:tileRect/>
          </a:gradFill>
          <a:ln w="9525" cap="flat" cmpd="sng" algn="ctr">
            <a:noFill/>
            <a:prstDash val="solid"/>
            <a:round/>
            <a:headEnd type="none" w="med" len="med"/>
            <a:tailEnd type="none" w="med" len="med"/>
          </a:ln>
          <a:effectLst/>
          <a:scene3d>
            <a:camera prst="orthographicFront">
              <a:rot lat="10800000" lon="0" rev="0"/>
            </a:camera>
            <a:lightRig rig="threePt" dir="t"/>
          </a:scene3d>
        </p:spPr>
        <p:txBody>
          <a:bodyPr/>
          <a:lstStyle/>
          <a:p>
            <a:pPr fontAlgn="auto">
              <a:spcBef>
                <a:spcPts val="0"/>
              </a:spcBef>
              <a:spcAft>
                <a:spcPts val="0"/>
              </a:spcAft>
              <a:defRPr/>
            </a:pPr>
            <a:endParaRPr lang="en-US" dirty="0">
              <a:latin typeface="+mn-lt"/>
              <a:cs typeface="Arial" pitchFamily="34" charset="0"/>
            </a:endParaRPr>
          </a:p>
        </p:txBody>
      </p:sp>
      <p:sp>
        <p:nvSpPr>
          <p:cNvPr id="16" name="Freeform 15"/>
          <p:cNvSpPr/>
          <p:nvPr userDrawn="1"/>
        </p:nvSpPr>
        <p:spPr>
          <a:xfrm>
            <a:off x="-20459" y="764886"/>
            <a:ext cx="9200971" cy="576431"/>
          </a:xfrm>
          <a:custGeom>
            <a:avLst/>
            <a:gdLst>
              <a:gd name="connsiteX0" fmla="*/ 31531 w 9238594"/>
              <a:gd name="connsiteY0" fmla="*/ 47296 h 1798261"/>
              <a:gd name="connsiteX1" fmla="*/ 2554014 w 9238594"/>
              <a:gd name="connsiteY1" fmla="*/ 1560786 h 1798261"/>
              <a:gd name="connsiteX2" fmla="*/ 7094483 w 9238594"/>
              <a:gd name="connsiteY2" fmla="*/ 772510 h 1798261"/>
              <a:gd name="connsiteX3" fmla="*/ 9238594 w 9238594"/>
              <a:gd name="connsiteY3" fmla="*/ 1513489 h 1798261"/>
              <a:gd name="connsiteX4" fmla="*/ 7330966 w 9238594"/>
              <a:gd name="connsiteY4" fmla="*/ 977462 h 1798261"/>
              <a:gd name="connsiteX5" fmla="*/ 3783725 w 9238594"/>
              <a:gd name="connsiteY5" fmla="*/ 1765738 h 1798261"/>
              <a:gd name="connsiteX6" fmla="*/ 1403131 w 9238594"/>
              <a:gd name="connsiteY6" fmla="*/ 1481958 h 1798261"/>
              <a:gd name="connsiteX7" fmla="*/ 0 w 9238594"/>
              <a:gd name="connsiteY7" fmla="*/ 0 h 1798261"/>
              <a:gd name="connsiteX0" fmla="*/ 31531 w 9238594"/>
              <a:gd name="connsiteY0" fmla="*/ 47296 h 1972305"/>
              <a:gd name="connsiteX1" fmla="*/ 2554014 w 9238594"/>
              <a:gd name="connsiteY1" fmla="*/ 1560786 h 1972305"/>
              <a:gd name="connsiteX2" fmla="*/ 7094483 w 9238594"/>
              <a:gd name="connsiteY2" fmla="*/ 772510 h 1972305"/>
              <a:gd name="connsiteX3" fmla="*/ 9238594 w 9238594"/>
              <a:gd name="connsiteY3" fmla="*/ 1513489 h 1972305"/>
              <a:gd name="connsiteX4" fmla="*/ 7330966 w 9238594"/>
              <a:gd name="connsiteY4" fmla="*/ 977462 h 1972305"/>
              <a:gd name="connsiteX5" fmla="*/ 3767765 w 9238594"/>
              <a:gd name="connsiteY5" fmla="*/ 1954925 h 1972305"/>
              <a:gd name="connsiteX6" fmla="*/ 1403131 w 9238594"/>
              <a:gd name="connsiteY6" fmla="*/ 1481958 h 1972305"/>
              <a:gd name="connsiteX7" fmla="*/ 0 w 9238594"/>
              <a:gd name="connsiteY7" fmla="*/ 0 h 1972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38594" h="1972305">
                <a:moveTo>
                  <a:pt x="31531" y="47296"/>
                </a:moveTo>
                <a:cubicBezTo>
                  <a:pt x="704193" y="743606"/>
                  <a:pt x="1376855" y="1439917"/>
                  <a:pt x="2554014" y="1560786"/>
                </a:cubicBezTo>
                <a:cubicBezTo>
                  <a:pt x="3731173" y="1681655"/>
                  <a:pt x="5980386" y="780393"/>
                  <a:pt x="7094483" y="772510"/>
                </a:cubicBezTo>
                <a:cubicBezTo>
                  <a:pt x="8208580" y="764627"/>
                  <a:pt x="9186042" y="1484586"/>
                  <a:pt x="9238594" y="1513489"/>
                </a:cubicBezTo>
                <a:cubicBezTo>
                  <a:pt x="8602718" y="1334813"/>
                  <a:pt x="8242771" y="903889"/>
                  <a:pt x="7330966" y="977462"/>
                </a:cubicBezTo>
                <a:cubicBezTo>
                  <a:pt x="6419161" y="1051035"/>
                  <a:pt x="4755737" y="1870842"/>
                  <a:pt x="3767765" y="1954925"/>
                </a:cubicBezTo>
                <a:cubicBezTo>
                  <a:pt x="2779793" y="2039008"/>
                  <a:pt x="2031092" y="1807779"/>
                  <a:pt x="1403131" y="1481958"/>
                </a:cubicBezTo>
                <a:cubicBezTo>
                  <a:pt x="775170" y="1156137"/>
                  <a:pt x="386255" y="593834"/>
                  <a:pt x="0" y="0"/>
                </a:cubicBezTo>
              </a:path>
            </a:pathLst>
          </a:custGeom>
          <a:gradFill flip="none" rotWithShape="1">
            <a:gsLst>
              <a:gs pos="0">
                <a:schemeClr val="tx2">
                  <a:lumMod val="20000"/>
                  <a:lumOff val="80000"/>
                </a:schemeClr>
              </a:gs>
              <a:gs pos="50000">
                <a:schemeClr val="bg1"/>
              </a:gs>
              <a:gs pos="100000">
                <a:schemeClr val="accent2">
                  <a:lumMod val="60000"/>
                  <a:lumOff val="4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9" name="Freeform 8"/>
          <p:cNvSpPr>
            <a:spLocks/>
          </p:cNvSpPr>
          <p:nvPr userDrawn="1"/>
        </p:nvSpPr>
        <p:spPr bwMode="auto">
          <a:xfrm>
            <a:off x="3896058" y="5631941"/>
            <a:ext cx="5284454" cy="1325451"/>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flip="none" rotWithShape="1">
            <a:gsLst>
              <a:gs pos="0">
                <a:srgbClr val="000000"/>
              </a:gs>
              <a:gs pos="39999">
                <a:srgbClr val="0A128C"/>
              </a:gs>
              <a:gs pos="70000">
                <a:srgbClr val="181CC7"/>
              </a:gs>
              <a:gs pos="88000">
                <a:srgbClr val="7005D4"/>
              </a:gs>
              <a:gs pos="100000">
                <a:srgbClr val="8C3D91"/>
              </a:gs>
            </a:gsLst>
            <a:lin ang="18900000" scaled="1"/>
            <a:tileRect/>
          </a:gradFill>
          <a:ln w="9525" cap="flat" cmpd="sng" algn="ctr">
            <a:noFill/>
            <a:prstDash val="solid"/>
            <a:round/>
            <a:headEnd type="none" w="med" len="med"/>
            <a:tailEnd type="none" w="med" len="med"/>
          </a:ln>
          <a:effectLst/>
          <a:scene3d>
            <a:camera prst="orthographicFront">
              <a:rot lat="10800000" lon="0" rev="0"/>
            </a:camera>
            <a:lightRig rig="threePt" dir="t"/>
          </a:scene3d>
        </p:spPr>
        <p:txBody>
          <a:bodyPr/>
          <a:lstStyle/>
          <a:p>
            <a:pPr fontAlgn="auto">
              <a:spcBef>
                <a:spcPts val="0"/>
              </a:spcBef>
              <a:spcAft>
                <a:spcPts val="0"/>
              </a:spcAft>
              <a:defRPr/>
            </a:pPr>
            <a:endParaRPr lang="en-US" dirty="0">
              <a:latin typeface="+mn-lt"/>
              <a:cs typeface="Arial" pitchFamily="34" charset="0"/>
            </a:endParaRPr>
          </a:p>
        </p:txBody>
      </p:sp>
      <p:pic>
        <p:nvPicPr>
          <p:cNvPr id="10" name="Picture 10"/>
          <p:cNvPicPr>
            <a:picLocks noChangeAspect="1" noChangeArrowheads="1"/>
          </p:cNvPicPr>
          <p:nvPr userDrawn="1"/>
        </p:nvPicPr>
        <p:blipFill>
          <a:blip r:embed="rId2" cstate="print">
            <a:clrChange>
              <a:clrFrom>
                <a:srgbClr val="001950"/>
              </a:clrFrom>
              <a:clrTo>
                <a:srgbClr val="001950">
                  <a:alpha val="0"/>
                </a:srgbClr>
              </a:clrTo>
            </a:clrChange>
            <a:extLst>
              <a:ext uri="{28A0092B-C50C-407E-A947-70E740481C1C}">
                <a14:useLocalDpi xmlns:a14="http://schemas.microsoft.com/office/drawing/2010/main" val="0"/>
              </a:ext>
            </a:extLst>
          </a:blip>
          <a:srcRect/>
          <a:stretch>
            <a:fillRect/>
          </a:stretch>
        </p:blipFill>
        <p:spPr bwMode="auto">
          <a:xfrm>
            <a:off x="18597" y="6032387"/>
            <a:ext cx="999654" cy="7767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lstStyle/>
          <a:p>
            <a:r>
              <a:rPr lang="en-US" dirty="0" smtClean="0"/>
              <a:t>Click to edit Master title style</a:t>
            </a:r>
            <a:endParaRPr lang="en-ZA" dirty="0"/>
          </a:p>
        </p:txBody>
      </p:sp>
      <p:sp>
        <p:nvSpPr>
          <p:cNvPr id="3" name="Content Placeholder 2"/>
          <p:cNvSpPr>
            <a:spLocks noGrp="1"/>
          </p:cNvSpPr>
          <p:nvPr>
            <p:ph idx="1"/>
          </p:nvPr>
        </p:nvSpPr>
        <p:spPr>
          <a:xfrm>
            <a:off x="457200" y="1268760"/>
            <a:ext cx="8229600" cy="455260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F4550547-AADC-4B72-AAE8-C8935B654D3D}" type="datetimeFigureOut">
              <a:rPr lang="en-ZA" smtClean="0"/>
              <a:t>2014/05/23</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F8C88C9-541E-4EAF-9E74-301BE3198E1D}" type="slidenum">
              <a:rPr lang="en-ZA" smtClean="0"/>
              <a:t>‹#›</a:t>
            </a:fld>
            <a:endParaRPr lang="en-ZA"/>
          </a:p>
        </p:txBody>
      </p:sp>
    </p:spTree>
    <p:extLst>
      <p:ext uri="{BB962C8B-B14F-4D97-AF65-F5344CB8AC3E}">
        <p14:creationId xmlns:p14="http://schemas.microsoft.com/office/powerpoint/2010/main" val="29075593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Z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4550547-AADC-4B72-AAE8-C8935B654D3D}" type="datetimeFigureOut">
              <a:rPr lang="en-ZA" smtClean="0"/>
              <a:t>2014/05/23</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F8C88C9-541E-4EAF-9E74-301BE3198E1D}" type="slidenum">
              <a:rPr lang="en-ZA" smtClean="0"/>
              <a:t>‹#›</a:t>
            </a:fld>
            <a:endParaRPr lang="en-ZA"/>
          </a:p>
        </p:txBody>
      </p:sp>
    </p:spTree>
    <p:extLst>
      <p:ext uri="{BB962C8B-B14F-4D97-AF65-F5344CB8AC3E}">
        <p14:creationId xmlns:p14="http://schemas.microsoft.com/office/powerpoint/2010/main" val="38073752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Date Placeholder 4"/>
          <p:cNvSpPr>
            <a:spLocks noGrp="1"/>
          </p:cNvSpPr>
          <p:nvPr>
            <p:ph type="dt" sz="half" idx="10"/>
          </p:nvPr>
        </p:nvSpPr>
        <p:spPr/>
        <p:txBody>
          <a:bodyPr/>
          <a:lstStyle/>
          <a:p>
            <a:fld id="{F4550547-AADC-4B72-AAE8-C8935B654D3D}" type="datetimeFigureOut">
              <a:rPr lang="en-ZA" smtClean="0"/>
              <a:t>2014/05/23</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F8C88C9-541E-4EAF-9E74-301BE3198E1D}" type="slidenum">
              <a:rPr lang="en-ZA" smtClean="0"/>
              <a:t>‹#›</a:t>
            </a:fld>
            <a:endParaRPr lang="en-ZA"/>
          </a:p>
        </p:txBody>
      </p:sp>
    </p:spTree>
    <p:extLst>
      <p:ext uri="{BB962C8B-B14F-4D97-AF65-F5344CB8AC3E}">
        <p14:creationId xmlns:p14="http://schemas.microsoft.com/office/powerpoint/2010/main" val="3186161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Z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7" name="Date Placeholder 6"/>
          <p:cNvSpPr>
            <a:spLocks noGrp="1"/>
          </p:cNvSpPr>
          <p:nvPr>
            <p:ph type="dt" sz="half" idx="10"/>
          </p:nvPr>
        </p:nvSpPr>
        <p:spPr/>
        <p:txBody>
          <a:bodyPr/>
          <a:lstStyle/>
          <a:p>
            <a:fld id="{F4550547-AADC-4B72-AAE8-C8935B654D3D}" type="datetimeFigureOut">
              <a:rPr lang="en-ZA" smtClean="0"/>
              <a:t>2014/05/23</a:t>
            </a:fld>
            <a:endParaRPr lang="en-ZA"/>
          </a:p>
        </p:txBody>
      </p:sp>
      <p:sp>
        <p:nvSpPr>
          <p:cNvPr id="8" name="Footer Placeholder 7"/>
          <p:cNvSpPr>
            <a:spLocks noGrp="1"/>
          </p:cNvSpPr>
          <p:nvPr>
            <p:ph type="ftr" sz="quarter" idx="11"/>
          </p:nvPr>
        </p:nvSpPr>
        <p:spPr/>
        <p:txBody>
          <a:bodyPr/>
          <a:lstStyle/>
          <a:p>
            <a:endParaRPr lang="en-ZA"/>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4F8C88C9-541E-4EAF-9E74-301BE3198E1D}" type="slidenum">
              <a:rPr lang="en-ZA" smtClean="0"/>
              <a:t>‹#›</a:t>
            </a:fld>
            <a:endParaRPr lang="en-ZA"/>
          </a:p>
        </p:txBody>
      </p:sp>
    </p:spTree>
    <p:extLst>
      <p:ext uri="{BB962C8B-B14F-4D97-AF65-F5344CB8AC3E}">
        <p14:creationId xmlns:p14="http://schemas.microsoft.com/office/powerpoint/2010/main" val="1268961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Date Placeholder 2"/>
          <p:cNvSpPr>
            <a:spLocks noGrp="1"/>
          </p:cNvSpPr>
          <p:nvPr>
            <p:ph type="dt" sz="half" idx="10"/>
          </p:nvPr>
        </p:nvSpPr>
        <p:spPr/>
        <p:txBody>
          <a:bodyPr/>
          <a:lstStyle/>
          <a:p>
            <a:fld id="{F4550547-AADC-4B72-AAE8-C8935B654D3D}" type="datetimeFigureOut">
              <a:rPr lang="en-ZA" smtClean="0"/>
              <a:t>2014/05/23</a:t>
            </a:fld>
            <a:endParaRPr lang="en-ZA"/>
          </a:p>
        </p:txBody>
      </p:sp>
      <p:sp>
        <p:nvSpPr>
          <p:cNvPr id="4" name="Footer Placeholder 3"/>
          <p:cNvSpPr>
            <a:spLocks noGrp="1"/>
          </p:cNvSpPr>
          <p:nvPr>
            <p:ph type="ftr" sz="quarter" idx="11"/>
          </p:nvPr>
        </p:nvSpPr>
        <p:spPr/>
        <p:txBody>
          <a:bodyPr/>
          <a:lstStyle/>
          <a:p>
            <a:endParaRPr lang="en-ZA"/>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4F8C88C9-541E-4EAF-9E74-301BE3198E1D}" type="slidenum">
              <a:rPr lang="en-ZA" smtClean="0"/>
              <a:t>‹#›</a:t>
            </a:fld>
            <a:endParaRPr lang="en-ZA"/>
          </a:p>
        </p:txBody>
      </p:sp>
    </p:spTree>
    <p:extLst>
      <p:ext uri="{BB962C8B-B14F-4D97-AF65-F5344CB8AC3E}">
        <p14:creationId xmlns:p14="http://schemas.microsoft.com/office/powerpoint/2010/main" val="742707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550547-AADC-4B72-AAE8-C8935B654D3D}" type="datetimeFigureOut">
              <a:rPr lang="en-ZA" smtClean="0"/>
              <a:t>2014/05/23</a:t>
            </a:fld>
            <a:endParaRPr lang="en-ZA"/>
          </a:p>
        </p:txBody>
      </p:sp>
      <p:sp>
        <p:nvSpPr>
          <p:cNvPr id="3" name="Footer Placeholder 2"/>
          <p:cNvSpPr>
            <a:spLocks noGrp="1"/>
          </p:cNvSpPr>
          <p:nvPr>
            <p:ph type="ftr" sz="quarter" idx="11"/>
          </p:nvPr>
        </p:nvSpPr>
        <p:spPr/>
        <p:txBody>
          <a:bodyPr/>
          <a:lstStyle/>
          <a:p>
            <a:endParaRPr lang="en-ZA"/>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4F8C88C9-541E-4EAF-9E74-301BE3198E1D}" type="slidenum">
              <a:rPr lang="en-ZA" smtClean="0"/>
              <a:t>‹#›</a:t>
            </a:fld>
            <a:endParaRPr lang="en-ZA"/>
          </a:p>
        </p:txBody>
      </p:sp>
    </p:spTree>
    <p:extLst>
      <p:ext uri="{BB962C8B-B14F-4D97-AF65-F5344CB8AC3E}">
        <p14:creationId xmlns:p14="http://schemas.microsoft.com/office/powerpoint/2010/main" val="2608009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Z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550547-AADC-4B72-AAE8-C8935B654D3D}" type="datetimeFigureOut">
              <a:rPr lang="en-ZA" smtClean="0"/>
              <a:t>2014/05/23</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F8C88C9-541E-4EAF-9E74-301BE3198E1D}" type="slidenum">
              <a:rPr lang="en-ZA" smtClean="0"/>
              <a:t>‹#›</a:t>
            </a:fld>
            <a:endParaRPr lang="en-ZA"/>
          </a:p>
        </p:txBody>
      </p:sp>
    </p:spTree>
    <p:extLst>
      <p:ext uri="{BB962C8B-B14F-4D97-AF65-F5344CB8AC3E}">
        <p14:creationId xmlns:p14="http://schemas.microsoft.com/office/powerpoint/2010/main" val="1011208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Z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Z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550547-AADC-4B72-AAE8-C8935B654D3D}" type="datetimeFigureOut">
              <a:rPr lang="en-ZA" smtClean="0"/>
              <a:t>2014/05/23</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F8C88C9-541E-4EAF-9E74-301BE3198E1D}" type="slidenum">
              <a:rPr lang="en-ZA" smtClean="0"/>
              <a:t>‹#›</a:t>
            </a:fld>
            <a:endParaRPr lang="en-ZA"/>
          </a:p>
        </p:txBody>
      </p:sp>
    </p:spTree>
    <p:extLst>
      <p:ext uri="{BB962C8B-B14F-4D97-AF65-F5344CB8AC3E}">
        <p14:creationId xmlns:p14="http://schemas.microsoft.com/office/powerpoint/2010/main" val="24712199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F4550547-AADC-4B72-AAE8-C8935B654D3D}" type="datetimeFigureOut">
              <a:rPr lang="en-ZA" smtClean="0"/>
              <a:t>2014/05/23</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F8C88C9-541E-4EAF-9E74-301BE3198E1D}" type="slidenum">
              <a:rPr lang="en-ZA" smtClean="0"/>
              <a:t>‹#›</a:t>
            </a:fld>
            <a:endParaRPr lang="en-ZA"/>
          </a:p>
        </p:txBody>
      </p:sp>
    </p:spTree>
    <p:extLst>
      <p:ext uri="{BB962C8B-B14F-4D97-AF65-F5344CB8AC3E}">
        <p14:creationId xmlns:p14="http://schemas.microsoft.com/office/powerpoint/2010/main" val="11832519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Z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p>
            <a:fld id="{F4550547-AADC-4B72-AAE8-C8935B654D3D}" type="datetimeFigureOut">
              <a:rPr lang="en-ZA" smtClean="0"/>
              <a:t>2014/05/23</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F8C88C9-541E-4EAF-9E74-301BE3198E1D}" type="slidenum">
              <a:rPr lang="en-ZA" smtClean="0"/>
              <a:t>‹#›</a:t>
            </a:fld>
            <a:endParaRPr lang="en-ZA"/>
          </a:p>
        </p:txBody>
      </p:sp>
    </p:spTree>
    <p:extLst>
      <p:ext uri="{BB962C8B-B14F-4D97-AF65-F5344CB8AC3E}">
        <p14:creationId xmlns:p14="http://schemas.microsoft.com/office/powerpoint/2010/main" val="1750573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w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36512" y="0"/>
            <a:ext cx="9215470" cy="6884607"/>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8" name="Freeform 7"/>
          <p:cNvSpPr>
            <a:spLocks/>
          </p:cNvSpPr>
          <p:nvPr userDrawn="1"/>
        </p:nvSpPr>
        <p:spPr bwMode="auto">
          <a:xfrm>
            <a:off x="-36512" y="4758121"/>
            <a:ext cx="9215470" cy="2126486"/>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flip="none" rotWithShape="1">
            <a:gsLst>
              <a:gs pos="0">
                <a:srgbClr val="000000"/>
              </a:gs>
              <a:gs pos="39999">
                <a:srgbClr val="0A128C"/>
              </a:gs>
              <a:gs pos="70000">
                <a:srgbClr val="181CC7"/>
              </a:gs>
              <a:gs pos="88000">
                <a:srgbClr val="7005D4"/>
              </a:gs>
              <a:gs pos="100000">
                <a:srgbClr val="8C3D91"/>
              </a:gs>
            </a:gsLst>
            <a:lin ang="18900000" scaled="1"/>
            <a:tileRect/>
          </a:gradFill>
          <a:ln w="9525" cap="flat" cmpd="sng" algn="ctr">
            <a:noFill/>
            <a:prstDash val="solid"/>
            <a:round/>
            <a:headEnd type="none" w="med" len="med"/>
            <a:tailEnd type="none" w="med" len="med"/>
          </a:ln>
          <a:effectLst/>
          <a:scene3d>
            <a:camera prst="orthographicFront">
              <a:rot lat="10800000" lon="0" rev="0"/>
            </a:camera>
            <a:lightRig rig="threePt" dir="t"/>
          </a:scene3d>
        </p:spPr>
        <p:txBody>
          <a:bodyPr/>
          <a:lstStyle/>
          <a:p>
            <a:pPr fontAlgn="auto">
              <a:spcBef>
                <a:spcPts val="0"/>
              </a:spcBef>
              <a:spcAft>
                <a:spcPts val="0"/>
              </a:spcAft>
              <a:defRPr/>
            </a:pPr>
            <a:endParaRPr lang="en-US" dirty="0">
              <a:latin typeface="+mn-lt"/>
              <a:cs typeface="Arial" pitchFamily="34" charset="0"/>
            </a:endParaRPr>
          </a:p>
        </p:txBody>
      </p:sp>
      <p:sp>
        <p:nvSpPr>
          <p:cNvPr id="9" name="Freeform 8"/>
          <p:cNvSpPr>
            <a:spLocks/>
          </p:cNvSpPr>
          <p:nvPr userDrawn="1"/>
        </p:nvSpPr>
        <p:spPr bwMode="auto">
          <a:xfrm>
            <a:off x="3896058" y="5631941"/>
            <a:ext cx="5284454" cy="1325451"/>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flip="none" rotWithShape="1">
            <a:gsLst>
              <a:gs pos="0">
                <a:srgbClr val="000000"/>
              </a:gs>
              <a:gs pos="39999">
                <a:srgbClr val="0A128C"/>
              </a:gs>
              <a:gs pos="70000">
                <a:srgbClr val="181CC7"/>
              </a:gs>
              <a:gs pos="88000">
                <a:srgbClr val="7005D4"/>
              </a:gs>
              <a:gs pos="100000">
                <a:srgbClr val="8C3D91"/>
              </a:gs>
            </a:gsLst>
            <a:lin ang="18900000" scaled="1"/>
            <a:tileRect/>
          </a:gradFill>
          <a:ln w="9525" cap="flat" cmpd="sng" algn="ctr">
            <a:noFill/>
            <a:prstDash val="solid"/>
            <a:round/>
            <a:headEnd type="none" w="med" len="med"/>
            <a:tailEnd type="none" w="med" len="med"/>
          </a:ln>
          <a:effectLst/>
          <a:scene3d>
            <a:camera prst="orthographicFront">
              <a:rot lat="10800000" lon="0" rev="0"/>
            </a:camera>
            <a:lightRig rig="threePt" dir="t"/>
          </a:scene3d>
        </p:spPr>
        <p:txBody>
          <a:bodyPr/>
          <a:lstStyle/>
          <a:p>
            <a:pPr fontAlgn="auto">
              <a:spcBef>
                <a:spcPts val="0"/>
              </a:spcBef>
              <a:spcAft>
                <a:spcPts val="0"/>
              </a:spcAft>
              <a:defRPr/>
            </a:pPr>
            <a:endParaRPr lang="en-US" dirty="0">
              <a:latin typeface="+mn-lt"/>
              <a:cs typeface="Arial" pitchFamily="34" charset="0"/>
            </a:endParaRPr>
          </a:p>
        </p:txBody>
      </p:sp>
      <p:pic>
        <p:nvPicPr>
          <p:cNvPr id="12" name="Picture 6" descr="M:\SATSA\Templates\SATSA Branding\SATSA 40th\satsawhite 40.WMF"/>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6381328" y="5718318"/>
            <a:ext cx="1143000" cy="1071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Freeform 18"/>
          <p:cNvSpPr/>
          <p:nvPr userDrawn="1"/>
        </p:nvSpPr>
        <p:spPr>
          <a:xfrm>
            <a:off x="-38100" y="-12809"/>
            <a:ext cx="9216916" cy="1308853"/>
          </a:xfrm>
          <a:custGeom>
            <a:avLst/>
            <a:gdLst>
              <a:gd name="connsiteX0" fmla="*/ 31531 w 9207062"/>
              <a:gd name="connsiteY0" fmla="*/ 740979 h 1280263"/>
              <a:gd name="connsiteX1" fmla="*/ 2790497 w 9207062"/>
              <a:gd name="connsiteY1" fmla="*/ 1277006 h 1280263"/>
              <a:gd name="connsiteX2" fmla="*/ 7062952 w 9207062"/>
              <a:gd name="connsiteY2" fmla="*/ 977462 h 1280263"/>
              <a:gd name="connsiteX3" fmla="*/ 9207062 w 9207062"/>
              <a:gd name="connsiteY3" fmla="*/ 1229710 h 1280263"/>
              <a:gd name="connsiteX4" fmla="*/ 9191297 w 9207062"/>
              <a:gd name="connsiteY4" fmla="*/ 0 h 1280263"/>
              <a:gd name="connsiteX5" fmla="*/ 0 w 9207062"/>
              <a:gd name="connsiteY5" fmla="*/ 0 h 1280263"/>
              <a:gd name="connsiteX6" fmla="*/ 31531 w 9207062"/>
              <a:gd name="connsiteY6" fmla="*/ 740979 h 1280263"/>
              <a:gd name="connsiteX0" fmla="*/ 0 w 9213631"/>
              <a:gd name="connsiteY0" fmla="*/ 740979 h 1280263"/>
              <a:gd name="connsiteX1" fmla="*/ 2797066 w 9213631"/>
              <a:gd name="connsiteY1" fmla="*/ 1277006 h 1280263"/>
              <a:gd name="connsiteX2" fmla="*/ 7069521 w 9213631"/>
              <a:gd name="connsiteY2" fmla="*/ 977462 h 1280263"/>
              <a:gd name="connsiteX3" fmla="*/ 9213631 w 9213631"/>
              <a:gd name="connsiteY3" fmla="*/ 1229710 h 1280263"/>
              <a:gd name="connsiteX4" fmla="*/ 9197866 w 9213631"/>
              <a:gd name="connsiteY4" fmla="*/ 0 h 1280263"/>
              <a:gd name="connsiteX5" fmla="*/ 6569 w 9213631"/>
              <a:gd name="connsiteY5" fmla="*/ 0 h 1280263"/>
              <a:gd name="connsiteX6" fmla="*/ 0 w 9213631"/>
              <a:gd name="connsiteY6" fmla="*/ 740979 h 1280263"/>
              <a:gd name="connsiteX0" fmla="*/ 0 w 9213631"/>
              <a:gd name="connsiteY0" fmla="*/ 740979 h 1280263"/>
              <a:gd name="connsiteX1" fmla="*/ 2797066 w 9213631"/>
              <a:gd name="connsiteY1" fmla="*/ 1277006 h 1280263"/>
              <a:gd name="connsiteX2" fmla="*/ 7069521 w 9213631"/>
              <a:gd name="connsiteY2" fmla="*/ 977462 h 1280263"/>
              <a:gd name="connsiteX3" fmla="*/ 9213631 w 9213631"/>
              <a:gd name="connsiteY3" fmla="*/ 1229710 h 1280263"/>
              <a:gd name="connsiteX4" fmla="*/ 9197866 w 9213631"/>
              <a:gd name="connsiteY4" fmla="*/ 0 h 1280263"/>
              <a:gd name="connsiteX5" fmla="*/ 6569 w 9213631"/>
              <a:gd name="connsiteY5" fmla="*/ 0 h 1280263"/>
              <a:gd name="connsiteX6" fmla="*/ 0 w 9213631"/>
              <a:gd name="connsiteY6" fmla="*/ 740979 h 1280263"/>
              <a:gd name="connsiteX0" fmla="*/ 0 w 9213631"/>
              <a:gd name="connsiteY0" fmla="*/ 740979 h 1280263"/>
              <a:gd name="connsiteX1" fmla="*/ 2797066 w 9213631"/>
              <a:gd name="connsiteY1" fmla="*/ 1277006 h 1280263"/>
              <a:gd name="connsiteX2" fmla="*/ 7069521 w 9213631"/>
              <a:gd name="connsiteY2" fmla="*/ 977462 h 1280263"/>
              <a:gd name="connsiteX3" fmla="*/ 9213631 w 9213631"/>
              <a:gd name="connsiteY3" fmla="*/ 1229710 h 1280263"/>
              <a:gd name="connsiteX4" fmla="*/ 9197866 w 9213631"/>
              <a:gd name="connsiteY4" fmla="*/ 0 h 1280263"/>
              <a:gd name="connsiteX5" fmla="*/ 6569 w 9213631"/>
              <a:gd name="connsiteY5" fmla="*/ 0 h 1280263"/>
              <a:gd name="connsiteX6" fmla="*/ 0 w 9213631"/>
              <a:gd name="connsiteY6" fmla="*/ 740979 h 1280263"/>
              <a:gd name="connsiteX0" fmla="*/ 0 w 9213631"/>
              <a:gd name="connsiteY0" fmla="*/ 740979 h 1280278"/>
              <a:gd name="connsiteX1" fmla="*/ 2797066 w 9213631"/>
              <a:gd name="connsiteY1" fmla="*/ 1277006 h 1280278"/>
              <a:gd name="connsiteX2" fmla="*/ 7069521 w 9213631"/>
              <a:gd name="connsiteY2" fmla="*/ 977462 h 1280278"/>
              <a:gd name="connsiteX3" fmla="*/ 9213631 w 9213631"/>
              <a:gd name="connsiteY3" fmla="*/ 1220185 h 1280278"/>
              <a:gd name="connsiteX4" fmla="*/ 9197866 w 9213631"/>
              <a:gd name="connsiteY4" fmla="*/ 0 h 1280278"/>
              <a:gd name="connsiteX5" fmla="*/ 6569 w 9213631"/>
              <a:gd name="connsiteY5" fmla="*/ 0 h 1280278"/>
              <a:gd name="connsiteX6" fmla="*/ 0 w 9213631"/>
              <a:gd name="connsiteY6" fmla="*/ 740979 h 1280278"/>
              <a:gd name="connsiteX0" fmla="*/ 0 w 9216916"/>
              <a:gd name="connsiteY0" fmla="*/ 760029 h 1299328"/>
              <a:gd name="connsiteX1" fmla="*/ 2797066 w 9216916"/>
              <a:gd name="connsiteY1" fmla="*/ 1296056 h 1299328"/>
              <a:gd name="connsiteX2" fmla="*/ 7069521 w 9216916"/>
              <a:gd name="connsiteY2" fmla="*/ 996512 h 1299328"/>
              <a:gd name="connsiteX3" fmla="*/ 9213631 w 9216916"/>
              <a:gd name="connsiteY3" fmla="*/ 1239235 h 1299328"/>
              <a:gd name="connsiteX4" fmla="*/ 9216916 w 9216916"/>
              <a:gd name="connsiteY4" fmla="*/ 0 h 1299328"/>
              <a:gd name="connsiteX5" fmla="*/ 6569 w 9216916"/>
              <a:gd name="connsiteY5" fmla="*/ 19050 h 1299328"/>
              <a:gd name="connsiteX6" fmla="*/ 0 w 9216916"/>
              <a:gd name="connsiteY6" fmla="*/ 760029 h 1299328"/>
              <a:gd name="connsiteX0" fmla="*/ 0 w 9216916"/>
              <a:gd name="connsiteY0" fmla="*/ 769554 h 1308853"/>
              <a:gd name="connsiteX1" fmla="*/ 2797066 w 9216916"/>
              <a:gd name="connsiteY1" fmla="*/ 1305581 h 1308853"/>
              <a:gd name="connsiteX2" fmla="*/ 7069521 w 9216916"/>
              <a:gd name="connsiteY2" fmla="*/ 1006037 h 1308853"/>
              <a:gd name="connsiteX3" fmla="*/ 9213631 w 9216916"/>
              <a:gd name="connsiteY3" fmla="*/ 1248760 h 1308853"/>
              <a:gd name="connsiteX4" fmla="*/ 9216916 w 9216916"/>
              <a:gd name="connsiteY4" fmla="*/ 9525 h 1308853"/>
              <a:gd name="connsiteX5" fmla="*/ 6569 w 9216916"/>
              <a:gd name="connsiteY5" fmla="*/ 0 h 1308853"/>
              <a:gd name="connsiteX6" fmla="*/ 0 w 9216916"/>
              <a:gd name="connsiteY6" fmla="*/ 769554 h 1308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216916" h="1308853">
                <a:moveTo>
                  <a:pt x="0" y="769554"/>
                </a:moveTo>
                <a:cubicBezTo>
                  <a:pt x="869731" y="1075010"/>
                  <a:pt x="1618813" y="1266167"/>
                  <a:pt x="2797066" y="1305581"/>
                </a:cubicBezTo>
                <a:cubicBezTo>
                  <a:pt x="3975319" y="1344995"/>
                  <a:pt x="6000094" y="1015507"/>
                  <a:pt x="7069521" y="1006037"/>
                </a:cubicBezTo>
                <a:cubicBezTo>
                  <a:pt x="8138948" y="996567"/>
                  <a:pt x="8823434" y="1151539"/>
                  <a:pt x="9213631" y="1248760"/>
                </a:cubicBezTo>
                <a:lnTo>
                  <a:pt x="9216916" y="9525"/>
                </a:lnTo>
                <a:lnTo>
                  <a:pt x="6569" y="0"/>
                </a:lnTo>
                <a:cubicBezTo>
                  <a:pt x="4379" y="246993"/>
                  <a:pt x="2190" y="522561"/>
                  <a:pt x="0" y="769554"/>
                </a:cubicBez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0" name="Freeform 19"/>
          <p:cNvSpPr/>
          <p:nvPr userDrawn="1"/>
        </p:nvSpPr>
        <p:spPr>
          <a:xfrm>
            <a:off x="-20459" y="764886"/>
            <a:ext cx="9200971" cy="576431"/>
          </a:xfrm>
          <a:custGeom>
            <a:avLst/>
            <a:gdLst>
              <a:gd name="connsiteX0" fmla="*/ 31531 w 9238594"/>
              <a:gd name="connsiteY0" fmla="*/ 47296 h 1798261"/>
              <a:gd name="connsiteX1" fmla="*/ 2554014 w 9238594"/>
              <a:gd name="connsiteY1" fmla="*/ 1560786 h 1798261"/>
              <a:gd name="connsiteX2" fmla="*/ 7094483 w 9238594"/>
              <a:gd name="connsiteY2" fmla="*/ 772510 h 1798261"/>
              <a:gd name="connsiteX3" fmla="*/ 9238594 w 9238594"/>
              <a:gd name="connsiteY3" fmla="*/ 1513489 h 1798261"/>
              <a:gd name="connsiteX4" fmla="*/ 7330966 w 9238594"/>
              <a:gd name="connsiteY4" fmla="*/ 977462 h 1798261"/>
              <a:gd name="connsiteX5" fmla="*/ 3783725 w 9238594"/>
              <a:gd name="connsiteY5" fmla="*/ 1765738 h 1798261"/>
              <a:gd name="connsiteX6" fmla="*/ 1403131 w 9238594"/>
              <a:gd name="connsiteY6" fmla="*/ 1481958 h 1798261"/>
              <a:gd name="connsiteX7" fmla="*/ 0 w 9238594"/>
              <a:gd name="connsiteY7" fmla="*/ 0 h 1798261"/>
              <a:gd name="connsiteX0" fmla="*/ 31531 w 9238594"/>
              <a:gd name="connsiteY0" fmla="*/ 47296 h 1972305"/>
              <a:gd name="connsiteX1" fmla="*/ 2554014 w 9238594"/>
              <a:gd name="connsiteY1" fmla="*/ 1560786 h 1972305"/>
              <a:gd name="connsiteX2" fmla="*/ 7094483 w 9238594"/>
              <a:gd name="connsiteY2" fmla="*/ 772510 h 1972305"/>
              <a:gd name="connsiteX3" fmla="*/ 9238594 w 9238594"/>
              <a:gd name="connsiteY3" fmla="*/ 1513489 h 1972305"/>
              <a:gd name="connsiteX4" fmla="*/ 7330966 w 9238594"/>
              <a:gd name="connsiteY4" fmla="*/ 977462 h 1972305"/>
              <a:gd name="connsiteX5" fmla="*/ 3767765 w 9238594"/>
              <a:gd name="connsiteY5" fmla="*/ 1954925 h 1972305"/>
              <a:gd name="connsiteX6" fmla="*/ 1403131 w 9238594"/>
              <a:gd name="connsiteY6" fmla="*/ 1481958 h 1972305"/>
              <a:gd name="connsiteX7" fmla="*/ 0 w 9238594"/>
              <a:gd name="connsiteY7" fmla="*/ 0 h 1972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38594" h="1972305">
                <a:moveTo>
                  <a:pt x="31531" y="47296"/>
                </a:moveTo>
                <a:cubicBezTo>
                  <a:pt x="704193" y="743606"/>
                  <a:pt x="1376855" y="1439917"/>
                  <a:pt x="2554014" y="1560786"/>
                </a:cubicBezTo>
                <a:cubicBezTo>
                  <a:pt x="3731173" y="1681655"/>
                  <a:pt x="5980386" y="780393"/>
                  <a:pt x="7094483" y="772510"/>
                </a:cubicBezTo>
                <a:cubicBezTo>
                  <a:pt x="8208580" y="764627"/>
                  <a:pt x="9186042" y="1484586"/>
                  <a:pt x="9238594" y="1513489"/>
                </a:cubicBezTo>
                <a:cubicBezTo>
                  <a:pt x="8602718" y="1334813"/>
                  <a:pt x="8242771" y="903889"/>
                  <a:pt x="7330966" y="977462"/>
                </a:cubicBezTo>
                <a:cubicBezTo>
                  <a:pt x="6419161" y="1051035"/>
                  <a:pt x="4755737" y="1870842"/>
                  <a:pt x="3767765" y="1954925"/>
                </a:cubicBezTo>
                <a:cubicBezTo>
                  <a:pt x="2779793" y="2039008"/>
                  <a:pt x="2031092" y="1807779"/>
                  <a:pt x="1403131" y="1481958"/>
                </a:cubicBezTo>
                <a:cubicBezTo>
                  <a:pt x="775170" y="1156137"/>
                  <a:pt x="386255" y="593834"/>
                  <a:pt x="0" y="0"/>
                </a:cubicBezTo>
              </a:path>
            </a:pathLst>
          </a:custGeom>
          <a:gradFill flip="none" rotWithShape="1">
            <a:gsLst>
              <a:gs pos="0">
                <a:schemeClr val="tx2">
                  <a:lumMod val="20000"/>
                  <a:lumOff val="80000"/>
                </a:schemeClr>
              </a:gs>
              <a:gs pos="50000">
                <a:schemeClr val="bg1"/>
              </a:gs>
              <a:gs pos="100000">
                <a:schemeClr val="accent2">
                  <a:lumMod val="60000"/>
                  <a:lumOff val="4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 name="Title Placeholder 1"/>
          <p:cNvSpPr>
            <a:spLocks noGrp="1"/>
          </p:cNvSpPr>
          <p:nvPr>
            <p:ph type="title"/>
          </p:nvPr>
        </p:nvSpPr>
        <p:spPr>
          <a:xfrm>
            <a:off x="457200" y="0"/>
            <a:ext cx="8229600" cy="1124744"/>
          </a:xfrm>
          <a:prstGeom prst="rect">
            <a:avLst/>
          </a:prstGeom>
        </p:spPr>
        <p:txBody>
          <a:bodyPr vert="horz" lIns="91440" tIns="45720" rIns="91440" bIns="45720" rtlCol="0" anchor="ctr">
            <a:normAutofit/>
          </a:bodyPr>
          <a:lstStyle/>
          <a:p>
            <a:r>
              <a:rPr lang="en-US" dirty="0" smtClean="0"/>
              <a:t>Click to edit Master title style</a:t>
            </a:r>
            <a:endParaRPr lang="en-ZA" dirty="0"/>
          </a:p>
        </p:txBody>
      </p:sp>
      <p:sp>
        <p:nvSpPr>
          <p:cNvPr id="3" name="Text Placeholder 2"/>
          <p:cNvSpPr>
            <a:spLocks noGrp="1"/>
          </p:cNvSpPr>
          <p:nvPr>
            <p:ph type="body" idx="1"/>
          </p:nvPr>
        </p:nvSpPr>
        <p:spPr>
          <a:xfrm>
            <a:off x="457200" y="1340768"/>
            <a:ext cx="8229600" cy="3960441"/>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ZA"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550547-AADC-4B72-AAE8-C8935B654D3D}" type="datetimeFigureOut">
              <a:rPr lang="en-ZA" smtClean="0"/>
              <a:t>2014/05/23</a:t>
            </a:fld>
            <a:endParaRPr lang="en-Z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ZA"/>
          </a:p>
        </p:txBody>
      </p:sp>
      <p:pic>
        <p:nvPicPr>
          <p:cNvPr id="16" name="Picture 15" descr="SATSA-Bonded-Logo-White.png"/>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179512" y="5949280"/>
            <a:ext cx="951755" cy="728604"/>
          </a:xfrm>
          <a:prstGeom prst="rect">
            <a:avLst/>
          </a:prstGeom>
        </p:spPr>
      </p:pic>
    </p:spTree>
    <p:extLst>
      <p:ext uri="{BB962C8B-B14F-4D97-AF65-F5344CB8AC3E}">
        <p14:creationId xmlns:p14="http://schemas.microsoft.com/office/powerpoint/2010/main" val="28425081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4">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 lvl="2">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 lvl="3">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 lvl="4">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Lst>
      </p:bldP>
    </p:bldLst>
  </p:timing>
  <p:txStyles>
    <p:titleStyle>
      <a:lvl1pPr algn="ctr" defTabSz="914400" rtl="0" eaLnBrk="1" latinLnBrk="0" hangingPunct="1">
        <a:spcBef>
          <a:spcPct val="0"/>
        </a:spcBef>
        <a:buNone/>
        <a:defRPr sz="3200" b="1" kern="1200">
          <a:solidFill>
            <a:srgbClr val="FFFF00"/>
          </a:solidFill>
          <a:latin typeface="+mn-lt"/>
          <a:ea typeface="+mj-ea"/>
          <a:cs typeface="+mj-cs"/>
        </a:defRPr>
      </a:lvl1pPr>
    </p:titleStyle>
    <p:bodyStyle>
      <a:lvl1pPr marL="342900" indent="-342900" algn="l" defTabSz="914400" rtl="0" eaLnBrk="1" latinLnBrk="0" hangingPunct="1">
        <a:spcBef>
          <a:spcPct val="20000"/>
        </a:spcBef>
        <a:buClr>
          <a:srgbClr val="FF0000"/>
        </a:buClr>
        <a:buFont typeface="Arial" panose="020B0604020202020204" pitchFamily="34" charset="0"/>
        <a:buChar char="•"/>
        <a:defRPr sz="2800" kern="1200">
          <a:solidFill>
            <a:schemeClr val="bg1"/>
          </a:solidFill>
          <a:latin typeface="Trebuchet MS" panose="020B0603020202020204" pitchFamily="34" charset="0"/>
          <a:ea typeface="+mn-ea"/>
          <a:cs typeface="+mn-cs"/>
        </a:defRPr>
      </a:lvl1pPr>
      <a:lvl2pPr marL="742950" indent="-285750" algn="l" defTabSz="914400" rtl="0" eaLnBrk="1" latinLnBrk="0" hangingPunct="1">
        <a:spcBef>
          <a:spcPct val="20000"/>
        </a:spcBef>
        <a:buClr>
          <a:srgbClr val="FF0000"/>
        </a:buClr>
        <a:buFont typeface="Arial" panose="020B0604020202020204" pitchFamily="34" charset="0"/>
        <a:buChar char="–"/>
        <a:defRPr sz="2800" kern="1200">
          <a:solidFill>
            <a:schemeClr val="bg1"/>
          </a:solidFill>
          <a:latin typeface="Trebuchet MS" panose="020B0603020202020204" pitchFamily="34" charset="0"/>
          <a:ea typeface="+mn-ea"/>
          <a:cs typeface="+mn-cs"/>
        </a:defRPr>
      </a:lvl2pPr>
      <a:lvl3pPr marL="1143000" indent="-228600" algn="l" defTabSz="914400" rtl="0" eaLnBrk="1" latinLnBrk="0" hangingPunct="1">
        <a:spcBef>
          <a:spcPct val="20000"/>
        </a:spcBef>
        <a:buClr>
          <a:srgbClr val="FF0000"/>
        </a:buClr>
        <a:buFont typeface="Arial" panose="020B0604020202020204" pitchFamily="34" charset="0"/>
        <a:buChar char="•"/>
        <a:defRPr sz="2400" kern="1200">
          <a:solidFill>
            <a:schemeClr val="bg1"/>
          </a:solidFill>
          <a:latin typeface="Trebuchet MS" panose="020B0603020202020204" pitchFamily="34" charset="0"/>
          <a:ea typeface="+mn-ea"/>
          <a:cs typeface="+mn-cs"/>
        </a:defRPr>
      </a:lvl3pPr>
      <a:lvl4pPr marL="1600200" indent="-228600" algn="l" defTabSz="914400" rtl="0" eaLnBrk="1" latinLnBrk="0" hangingPunct="1">
        <a:spcBef>
          <a:spcPct val="20000"/>
        </a:spcBef>
        <a:buClr>
          <a:srgbClr val="FF0000"/>
        </a:buClr>
        <a:buFont typeface="Arial" panose="020B0604020202020204" pitchFamily="34" charset="0"/>
        <a:buChar char="–"/>
        <a:defRPr sz="2000" kern="1200">
          <a:solidFill>
            <a:schemeClr val="bg1"/>
          </a:solidFill>
          <a:latin typeface="Trebuchet MS" panose="020B0603020202020204" pitchFamily="34" charset="0"/>
          <a:ea typeface="+mn-ea"/>
          <a:cs typeface="+mn-cs"/>
        </a:defRPr>
      </a:lvl4pPr>
      <a:lvl5pPr marL="2057400" indent="-228600" algn="l" defTabSz="914400" rtl="0" eaLnBrk="1" latinLnBrk="0" hangingPunct="1">
        <a:spcBef>
          <a:spcPct val="20000"/>
        </a:spcBef>
        <a:buClr>
          <a:srgbClr val="FF0000"/>
        </a:buClr>
        <a:buFont typeface="Arial" panose="020B0604020202020204" pitchFamily="34" charset="0"/>
        <a:buChar char="»"/>
        <a:defRPr sz="2000" kern="1200">
          <a:solidFill>
            <a:schemeClr val="bg1"/>
          </a:solidFill>
          <a:latin typeface="Trebuchet MS" panose="020B0603020202020204"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sz="3600" dirty="0"/>
              <a:t>AFRICAN RENAISSANCE CONFERENCE </a:t>
            </a:r>
            <a:r>
              <a:rPr lang="en-US" sz="3600" dirty="0" smtClean="0"/>
              <a:t>– Africa in Motion</a:t>
            </a:r>
            <a:br>
              <a:rPr lang="en-US" sz="3600" dirty="0" smtClean="0"/>
            </a:br>
            <a:r>
              <a:rPr lang="en-ZA" sz="3600" dirty="0"/>
              <a:t/>
            </a:r>
            <a:br>
              <a:rPr lang="en-ZA" sz="3600" dirty="0"/>
            </a:br>
            <a:r>
              <a:rPr lang="en-ZA" sz="3600" dirty="0" smtClean="0"/>
              <a:t>Product Diversity for Africa’s Growth</a:t>
            </a:r>
            <a:r>
              <a:rPr lang="en-ZA" sz="3600" dirty="0" smtClean="0">
                <a:solidFill>
                  <a:srgbClr val="FFFF00"/>
                </a:solidFill>
              </a:rPr>
              <a:t/>
            </a:r>
            <a:br>
              <a:rPr lang="en-ZA" sz="3600" dirty="0" smtClean="0">
                <a:solidFill>
                  <a:srgbClr val="FFFF00"/>
                </a:solidFill>
              </a:rPr>
            </a:br>
            <a:endParaRPr lang="en-ZA" sz="3600" dirty="0">
              <a:solidFill>
                <a:srgbClr val="FFFF00"/>
              </a:solidFill>
            </a:endParaRPr>
          </a:p>
        </p:txBody>
      </p:sp>
      <p:sp>
        <p:nvSpPr>
          <p:cNvPr id="4" name="TextBox 3"/>
          <p:cNvSpPr txBox="1"/>
          <p:nvPr/>
        </p:nvSpPr>
        <p:spPr>
          <a:xfrm>
            <a:off x="1579196" y="3789040"/>
            <a:ext cx="5976664" cy="2308324"/>
          </a:xfrm>
          <a:prstGeom prst="rect">
            <a:avLst/>
          </a:prstGeom>
          <a:noFill/>
        </p:spPr>
        <p:txBody>
          <a:bodyPr wrap="square" rtlCol="0">
            <a:spAutoFit/>
          </a:bodyPr>
          <a:lstStyle/>
          <a:p>
            <a:pPr algn="ctr"/>
            <a:r>
              <a:rPr lang="en-ZA" sz="3600" b="1" dirty="0">
                <a:solidFill>
                  <a:schemeClr val="bg1"/>
                </a:solidFill>
                <a:latin typeface="Trebuchet MS" panose="020B0603020202020204" pitchFamily="34" charset="0"/>
              </a:rPr>
              <a:t>David Frost</a:t>
            </a:r>
          </a:p>
          <a:p>
            <a:pPr algn="ctr"/>
            <a:endParaRPr lang="en-ZA" sz="2800" dirty="0" smtClean="0">
              <a:solidFill>
                <a:schemeClr val="bg1"/>
              </a:solidFill>
              <a:latin typeface="Trebuchet MS" panose="020B0603020202020204" pitchFamily="34" charset="0"/>
            </a:endParaRPr>
          </a:p>
          <a:p>
            <a:pPr algn="ctr"/>
            <a:r>
              <a:rPr lang="en-ZA" sz="2800" dirty="0" smtClean="0">
                <a:solidFill>
                  <a:schemeClr val="bg1"/>
                </a:solidFill>
                <a:latin typeface="Trebuchet MS" panose="020B0603020202020204" pitchFamily="34" charset="0"/>
              </a:rPr>
              <a:t>23</a:t>
            </a:r>
            <a:r>
              <a:rPr lang="en-ZA" sz="2800" baseline="30000" dirty="0" smtClean="0">
                <a:solidFill>
                  <a:schemeClr val="bg1"/>
                </a:solidFill>
                <a:latin typeface="Trebuchet MS" panose="020B0603020202020204" pitchFamily="34" charset="0"/>
              </a:rPr>
              <a:t>rd</a:t>
            </a:r>
            <a:r>
              <a:rPr lang="en-ZA" sz="2800" dirty="0" smtClean="0">
                <a:solidFill>
                  <a:schemeClr val="bg1"/>
                </a:solidFill>
                <a:latin typeface="Trebuchet MS" panose="020B0603020202020204" pitchFamily="34" charset="0"/>
              </a:rPr>
              <a:t> May 2014</a:t>
            </a:r>
            <a:endParaRPr lang="en-ZA" sz="2800" dirty="0">
              <a:solidFill>
                <a:schemeClr val="bg1"/>
              </a:solidFill>
              <a:latin typeface="Trebuchet MS" panose="020B0603020202020204" pitchFamily="34" charset="0"/>
            </a:endParaRPr>
          </a:p>
          <a:p>
            <a:pPr algn="ctr"/>
            <a:endParaRPr lang="en-ZA" sz="2400" dirty="0">
              <a:solidFill>
                <a:schemeClr val="bg1"/>
              </a:solidFill>
              <a:latin typeface="Trebuchet MS" panose="020B0603020202020204" pitchFamily="34" charset="0"/>
            </a:endParaRPr>
          </a:p>
          <a:p>
            <a:pPr algn="ctr"/>
            <a:endParaRPr lang="en-ZA" sz="2800" dirty="0">
              <a:solidFill>
                <a:schemeClr val="bg1"/>
              </a:solidFill>
              <a:latin typeface="Trebuchet MS" panose="020B0603020202020204" pitchFamily="34" charset="0"/>
            </a:endParaRPr>
          </a:p>
        </p:txBody>
      </p:sp>
    </p:spTree>
    <p:extLst>
      <p:ext uri="{BB962C8B-B14F-4D97-AF65-F5344CB8AC3E}">
        <p14:creationId xmlns:p14="http://schemas.microsoft.com/office/powerpoint/2010/main" val="2766355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ZA" sz="3600" dirty="0" smtClean="0">
                <a:solidFill>
                  <a:srgbClr val="FFFF00"/>
                </a:solidFill>
                <a:latin typeface="+mn-lt"/>
              </a:rPr>
              <a:t>Tourism in Africa</a:t>
            </a:r>
            <a:endParaRPr lang="en-ZA" sz="3600" dirty="0">
              <a:solidFill>
                <a:srgbClr val="FFFF00"/>
              </a:solidFill>
              <a:latin typeface="+mn-lt"/>
            </a:endParaRPr>
          </a:p>
        </p:txBody>
      </p:sp>
      <p:sp>
        <p:nvSpPr>
          <p:cNvPr id="4" name="Content Placeholder 2"/>
          <p:cNvSpPr txBox="1">
            <a:spLocks/>
          </p:cNvSpPr>
          <p:nvPr/>
        </p:nvSpPr>
        <p:spPr>
          <a:xfrm>
            <a:off x="467544" y="1412776"/>
            <a:ext cx="8229600" cy="4824536"/>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bg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rgbClr val="EFE74F"/>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rgbClr val="EFE74F"/>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rgbClr val="EFE74F"/>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rgbClr val="EFE74F"/>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80000"/>
              </a:lnSpc>
              <a:buNone/>
            </a:pPr>
            <a:r>
              <a:rPr lang="en-ZA" altLang="en-US" sz="2400" dirty="0" smtClean="0"/>
              <a:t>Tourism</a:t>
            </a:r>
            <a:r>
              <a:rPr lang="en-ZA" altLang="en-US" sz="2400" dirty="0"/>
              <a:t>, with its low barriers to entry and ability to create jobs quickly and in rural areas is often touted as a panacea sector. Intuitively tourism could and should be seized on by governments in Africa as priority sector that can deliver real returns.  This is especially true given the natural resource endowments many African countries posses.  Indeed, when one examines the overall economic growth strategies of many African countries, tourism is right up there, identified as a priority sector.  </a:t>
            </a:r>
          </a:p>
          <a:p>
            <a:pPr>
              <a:lnSpc>
                <a:spcPct val="80000"/>
              </a:lnSpc>
              <a:buNone/>
            </a:pPr>
            <a:r>
              <a:rPr lang="en-ZA" altLang="en-US" sz="2400" dirty="0"/>
              <a:t>Why then does Africa continue to attract such a low proportion of international tourism.  The answer lies squarely with the lack of real investment by African governments in developing and marketing their countries as tourism destinations.  Moreover, where best practice has been established and realised, this is not widely communicated and learned from.</a:t>
            </a:r>
          </a:p>
          <a:p>
            <a:pPr>
              <a:buClr>
                <a:srgbClr val="FF0000"/>
              </a:buClr>
            </a:pPr>
            <a:endParaRPr lang="en-ZA" sz="2600" b="1" dirty="0" smtClean="0">
              <a:effectLst>
                <a:outerShdw blurRad="38100" dist="38100" dir="2700000" algn="tl">
                  <a:srgbClr val="000000">
                    <a:alpha val="43137"/>
                  </a:srgbClr>
                </a:outerShdw>
              </a:effectLst>
              <a:latin typeface="Trebuchet MS" panose="020B0603020202020204" pitchFamily="34" charset="0"/>
            </a:endParaRPr>
          </a:p>
          <a:p>
            <a:pPr>
              <a:buClr>
                <a:srgbClr val="FF0000"/>
              </a:buClr>
            </a:pPr>
            <a:endParaRPr lang="en-ZA" sz="2600" b="1" dirty="0" smtClean="0">
              <a:effectLst>
                <a:outerShdw blurRad="38100" dist="38100" dir="2700000" algn="tl">
                  <a:srgbClr val="000000">
                    <a:alpha val="43137"/>
                  </a:srgbClr>
                </a:outerShdw>
              </a:effectLst>
              <a:latin typeface="Trebuchet MS" panose="020B0603020202020204" pitchFamily="34" charset="0"/>
            </a:endParaRPr>
          </a:p>
        </p:txBody>
      </p:sp>
    </p:spTree>
    <p:extLst>
      <p:ext uri="{BB962C8B-B14F-4D97-AF65-F5344CB8AC3E}">
        <p14:creationId xmlns:p14="http://schemas.microsoft.com/office/powerpoint/2010/main" val="648002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ZA" sz="3600" dirty="0" smtClean="0">
                <a:solidFill>
                  <a:srgbClr val="FFFF00"/>
                </a:solidFill>
                <a:latin typeface="+mn-lt"/>
              </a:rPr>
              <a:t>Tourism in Africa</a:t>
            </a:r>
            <a:endParaRPr lang="en-ZA" sz="3600" dirty="0">
              <a:solidFill>
                <a:srgbClr val="FFFF00"/>
              </a:solidFill>
              <a:latin typeface="+mn-lt"/>
            </a:endParaRPr>
          </a:p>
        </p:txBody>
      </p:sp>
      <p:sp>
        <p:nvSpPr>
          <p:cNvPr id="4" name="Content Placeholder 2"/>
          <p:cNvSpPr txBox="1">
            <a:spLocks/>
          </p:cNvSpPr>
          <p:nvPr/>
        </p:nvSpPr>
        <p:spPr>
          <a:xfrm>
            <a:off x="467544" y="1412776"/>
            <a:ext cx="8229600" cy="482453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bg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rgbClr val="EFE74F"/>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rgbClr val="EFE74F"/>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rgbClr val="EFE74F"/>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rgbClr val="EFE74F"/>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Clr>
                <a:srgbClr val="FF0000"/>
              </a:buClr>
            </a:pPr>
            <a:r>
              <a:rPr lang="en-ZA" sz="2700" b="1" dirty="0" smtClean="0">
                <a:effectLst>
                  <a:outerShdw blurRad="38100" dist="38100" dir="2700000" algn="tl">
                    <a:srgbClr val="000000">
                      <a:alpha val="43137"/>
                    </a:srgbClr>
                  </a:outerShdw>
                </a:effectLst>
                <a:latin typeface="Trebuchet MS" panose="020B0603020202020204" pitchFamily="34" charset="0"/>
              </a:rPr>
              <a:t>Tourism not recognised as growth sector</a:t>
            </a:r>
          </a:p>
          <a:p>
            <a:pPr>
              <a:buClr>
                <a:srgbClr val="FF0000"/>
              </a:buClr>
            </a:pPr>
            <a:r>
              <a:rPr lang="en-ZA" sz="2700" b="1" dirty="0" smtClean="0">
                <a:effectLst>
                  <a:outerShdw blurRad="38100" dist="38100" dir="2700000" algn="tl">
                    <a:srgbClr val="000000">
                      <a:alpha val="43137"/>
                    </a:srgbClr>
                  </a:outerShdw>
                </a:effectLst>
                <a:latin typeface="Trebuchet MS" panose="020B0603020202020204" pitchFamily="34" charset="0"/>
              </a:rPr>
              <a:t>Budgets of national tourism authorities</a:t>
            </a:r>
          </a:p>
          <a:p>
            <a:pPr>
              <a:buClr>
                <a:srgbClr val="FF0000"/>
              </a:buClr>
            </a:pPr>
            <a:r>
              <a:rPr lang="en-ZA" sz="2700" b="1" dirty="0" smtClean="0">
                <a:effectLst>
                  <a:outerShdw blurRad="38100" dist="38100" dir="2700000" algn="tl">
                    <a:srgbClr val="000000">
                      <a:alpha val="43137"/>
                    </a:srgbClr>
                  </a:outerShdw>
                </a:effectLst>
                <a:latin typeface="Trebuchet MS" panose="020B0603020202020204" pitchFamily="34" charset="0"/>
              </a:rPr>
              <a:t>Product development ??? </a:t>
            </a:r>
            <a:endParaRPr lang="en-ZA" sz="2700" b="1" dirty="0">
              <a:effectLst>
                <a:outerShdw blurRad="38100" dist="38100" dir="2700000" algn="tl">
                  <a:srgbClr val="000000">
                    <a:alpha val="43137"/>
                  </a:srgbClr>
                </a:outerShdw>
              </a:effectLst>
              <a:latin typeface="Trebuchet MS" panose="020B0603020202020204" pitchFamily="34" charset="0"/>
            </a:endParaRPr>
          </a:p>
          <a:p>
            <a:pPr>
              <a:buClr>
                <a:srgbClr val="FF0000"/>
              </a:buClr>
            </a:pPr>
            <a:endParaRPr lang="en-ZA" sz="2600" b="1" dirty="0" smtClean="0">
              <a:effectLst>
                <a:outerShdw blurRad="38100" dist="38100" dir="2700000" algn="tl">
                  <a:srgbClr val="000000">
                    <a:alpha val="43137"/>
                  </a:srgbClr>
                </a:outerShdw>
              </a:effectLst>
              <a:latin typeface="Trebuchet MS" panose="020B0603020202020204" pitchFamily="34" charset="0"/>
            </a:endParaRPr>
          </a:p>
          <a:p>
            <a:pPr>
              <a:buClr>
                <a:srgbClr val="FF0000"/>
              </a:buClr>
            </a:pPr>
            <a:endParaRPr lang="en-ZA" sz="2600" b="1" dirty="0" smtClean="0">
              <a:effectLst>
                <a:outerShdw blurRad="38100" dist="38100" dir="2700000" algn="tl">
                  <a:srgbClr val="000000">
                    <a:alpha val="43137"/>
                  </a:srgbClr>
                </a:outerShdw>
              </a:effectLst>
              <a:latin typeface="Trebuchet MS" panose="020B0603020202020204" pitchFamily="34" charset="0"/>
            </a:endParaRPr>
          </a:p>
        </p:txBody>
      </p:sp>
    </p:spTree>
    <p:extLst>
      <p:ext uri="{BB962C8B-B14F-4D97-AF65-F5344CB8AC3E}">
        <p14:creationId xmlns:p14="http://schemas.microsoft.com/office/powerpoint/2010/main" val="2780507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3"/>
          <p:cNvSpPr>
            <a:spLocks noChangeArrowheads="1"/>
          </p:cNvSpPr>
          <p:nvPr/>
        </p:nvSpPr>
        <p:spPr bwMode="auto">
          <a:xfrm>
            <a:off x="381000" y="381000"/>
            <a:ext cx="7696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spcBef>
                <a:spcPct val="20000"/>
              </a:spcBef>
              <a:buFont typeface="Arial" pitchFamily="34" charset="0"/>
              <a:buChar char="•"/>
              <a:defRPr sz="3200">
                <a:solidFill>
                  <a:schemeClr val="accent2"/>
                </a:solidFill>
                <a:latin typeface="Trebuchet MS" pitchFamily="34" charset="0"/>
              </a:defRPr>
            </a:lvl1pPr>
            <a:lvl2pPr marL="742950" indent="-285750" eaLnBrk="0" hangingPunct="0">
              <a:spcBef>
                <a:spcPct val="20000"/>
              </a:spcBef>
              <a:buFont typeface="Arial" pitchFamily="34" charset="0"/>
              <a:buChar char="–"/>
              <a:defRPr sz="2800">
                <a:solidFill>
                  <a:schemeClr val="accent2"/>
                </a:solidFill>
                <a:latin typeface="Trebuchet MS" pitchFamily="34" charset="0"/>
              </a:defRPr>
            </a:lvl2pPr>
            <a:lvl3pPr marL="1143000" indent="-228600" eaLnBrk="0" hangingPunct="0">
              <a:spcBef>
                <a:spcPct val="20000"/>
              </a:spcBef>
              <a:buFont typeface="Arial" pitchFamily="34" charset="0"/>
              <a:buChar char="•"/>
              <a:defRPr sz="2400">
                <a:solidFill>
                  <a:schemeClr val="accent2"/>
                </a:solidFill>
                <a:latin typeface="Trebuchet MS" pitchFamily="34" charset="0"/>
              </a:defRPr>
            </a:lvl3pPr>
            <a:lvl4pPr marL="1600200" indent="-228600" eaLnBrk="0" hangingPunct="0">
              <a:spcBef>
                <a:spcPct val="20000"/>
              </a:spcBef>
              <a:buFont typeface="Arial" pitchFamily="34" charset="0"/>
              <a:buChar char="–"/>
              <a:defRPr sz="2000">
                <a:solidFill>
                  <a:schemeClr val="accent2"/>
                </a:solidFill>
                <a:latin typeface="Trebuchet MS" pitchFamily="34" charset="0"/>
              </a:defRPr>
            </a:lvl4pPr>
            <a:lvl5pPr marL="2057400" indent="-228600" eaLnBrk="0" hangingPunct="0">
              <a:spcBef>
                <a:spcPct val="20000"/>
              </a:spcBef>
              <a:buFont typeface="Arial" pitchFamily="34" charset="0"/>
              <a:buChar char="»"/>
              <a:defRPr sz="2000">
                <a:solidFill>
                  <a:schemeClr val="accent2"/>
                </a:solidFill>
                <a:latin typeface="Trebuchet MS" pitchFamily="34" charset="0"/>
              </a:defRPr>
            </a:lvl5pPr>
            <a:lvl6pPr marL="25146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6pPr>
            <a:lvl7pPr marL="29718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7pPr>
            <a:lvl8pPr marL="34290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8pPr>
            <a:lvl9pPr marL="38862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9pPr>
          </a:lstStyle>
          <a:p>
            <a:pPr algn="ctr">
              <a:spcBef>
                <a:spcPct val="0"/>
              </a:spcBef>
              <a:buFontTx/>
              <a:buNone/>
            </a:pPr>
            <a:endParaRPr lang="en-US" altLang="en-US">
              <a:solidFill>
                <a:schemeClr val="tx1"/>
              </a:solidFill>
              <a:latin typeface="Arial" pitchFamily="34" charset="0"/>
            </a:endParaRPr>
          </a:p>
        </p:txBody>
      </p:sp>
      <p:sp>
        <p:nvSpPr>
          <p:cNvPr id="61443" name="Rectangle 4"/>
          <p:cNvSpPr>
            <a:spLocks noChangeArrowheads="1"/>
          </p:cNvSpPr>
          <p:nvPr/>
        </p:nvSpPr>
        <p:spPr bwMode="auto">
          <a:xfrm>
            <a:off x="381000" y="1752600"/>
            <a:ext cx="7620000"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81000" indent="-381000" eaLnBrk="0" hangingPunct="0">
              <a:spcBef>
                <a:spcPct val="20000"/>
              </a:spcBef>
              <a:buFont typeface="Arial" pitchFamily="34" charset="0"/>
              <a:buChar char="•"/>
              <a:defRPr sz="3200">
                <a:solidFill>
                  <a:schemeClr val="accent2"/>
                </a:solidFill>
                <a:latin typeface="Trebuchet MS" pitchFamily="34" charset="0"/>
              </a:defRPr>
            </a:lvl1pPr>
            <a:lvl2pPr marL="742950" indent="-285750" eaLnBrk="0" hangingPunct="0">
              <a:spcBef>
                <a:spcPct val="20000"/>
              </a:spcBef>
              <a:buFont typeface="Arial" pitchFamily="34" charset="0"/>
              <a:buChar char="–"/>
              <a:defRPr sz="2800">
                <a:solidFill>
                  <a:schemeClr val="accent2"/>
                </a:solidFill>
                <a:latin typeface="Trebuchet MS" pitchFamily="34" charset="0"/>
              </a:defRPr>
            </a:lvl2pPr>
            <a:lvl3pPr marL="1143000" indent="-228600" eaLnBrk="0" hangingPunct="0">
              <a:spcBef>
                <a:spcPct val="20000"/>
              </a:spcBef>
              <a:buFont typeface="Arial" pitchFamily="34" charset="0"/>
              <a:buChar char="•"/>
              <a:defRPr sz="2400">
                <a:solidFill>
                  <a:schemeClr val="accent2"/>
                </a:solidFill>
                <a:latin typeface="Trebuchet MS" pitchFamily="34" charset="0"/>
              </a:defRPr>
            </a:lvl3pPr>
            <a:lvl4pPr marL="1600200" indent="-228600" eaLnBrk="0" hangingPunct="0">
              <a:spcBef>
                <a:spcPct val="20000"/>
              </a:spcBef>
              <a:buFont typeface="Arial" pitchFamily="34" charset="0"/>
              <a:buChar char="–"/>
              <a:defRPr sz="2000">
                <a:solidFill>
                  <a:schemeClr val="accent2"/>
                </a:solidFill>
                <a:latin typeface="Trebuchet MS" pitchFamily="34" charset="0"/>
              </a:defRPr>
            </a:lvl4pPr>
            <a:lvl5pPr marL="2057400" indent="-228600" eaLnBrk="0" hangingPunct="0">
              <a:spcBef>
                <a:spcPct val="20000"/>
              </a:spcBef>
              <a:buFont typeface="Arial" pitchFamily="34" charset="0"/>
              <a:buChar char="»"/>
              <a:defRPr sz="2000">
                <a:solidFill>
                  <a:schemeClr val="accent2"/>
                </a:solidFill>
                <a:latin typeface="Trebuchet MS" pitchFamily="34" charset="0"/>
              </a:defRPr>
            </a:lvl5pPr>
            <a:lvl6pPr marL="25146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6pPr>
            <a:lvl7pPr marL="29718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7pPr>
            <a:lvl8pPr marL="34290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8pPr>
            <a:lvl9pPr marL="38862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9pPr>
          </a:lstStyle>
          <a:p>
            <a:pPr algn="ctr">
              <a:lnSpc>
                <a:spcPct val="90000"/>
              </a:lnSpc>
              <a:buFontTx/>
              <a:buNone/>
            </a:pPr>
            <a:endParaRPr lang="en-US" altLang="en-US" sz="2800">
              <a:solidFill>
                <a:schemeClr val="tx1"/>
              </a:solidFill>
              <a:latin typeface="Tahoma" pitchFamily="34" charset="0"/>
            </a:endParaRPr>
          </a:p>
        </p:txBody>
      </p:sp>
      <p:sp>
        <p:nvSpPr>
          <p:cNvPr id="47108" name="Rectangle 6"/>
          <p:cNvSpPr>
            <a:spLocks noGrp="1" noChangeArrowheads="1"/>
          </p:cNvSpPr>
          <p:nvPr>
            <p:ph type="title"/>
          </p:nvPr>
        </p:nvSpPr>
        <p:spPr/>
        <p:txBody>
          <a:bodyPr/>
          <a:lstStyle/>
          <a:p>
            <a:pPr>
              <a:defRPr/>
            </a:pPr>
            <a:r>
              <a:rPr lang="en-GB" sz="3000" dirty="0" smtClean="0">
                <a:effectLst>
                  <a:outerShdw blurRad="38100" dist="38100" dir="2700000" algn="tl">
                    <a:srgbClr val="000000">
                      <a:alpha val="43137"/>
                    </a:srgbClr>
                  </a:outerShdw>
                </a:effectLst>
                <a:cs typeface="Arial" pitchFamily="34" charset="0"/>
              </a:rPr>
              <a:t>Old School v. New School</a:t>
            </a:r>
            <a:endParaRPr lang="en-GB" sz="3000" dirty="0" smtClean="0">
              <a:effectLst>
                <a:outerShdw blurRad="38100" dist="38100" dir="2700000" algn="tl">
                  <a:srgbClr val="000000">
                    <a:alpha val="43137"/>
                  </a:srgbClr>
                </a:outerShdw>
              </a:effectLst>
              <a:cs typeface="Arial" pitchFamily="34" charset="0"/>
            </a:endParaRPr>
          </a:p>
        </p:txBody>
      </p:sp>
      <p:grpSp>
        <p:nvGrpSpPr>
          <p:cNvPr id="58373" name="Group 13"/>
          <p:cNvGrpSpPr>
            <a:grpSpLocks/>
          </p:cNvGrpSpPr>
          <p:nvPr/>
        </p:nvGrpSpPr>
        <p:grpSpPr bwMode="auto">
          <a:xfrm>
            <a:off x="380918" y="2065862"/>
            <a:ext cx="8294770" cy="2016125"/>
            <a:chOff x="618" y="1797"/>
            <a:chExt cx="4439" cy="998"/>
          </a:xfrm>
          <a:solidFill>
            <a:srgbClr val="990000"/>
          </a:solidFill>
        </p:grpSpPr>
        <p:sp>
          <p:nvSpPr>
            <p:cNvPr id="58382" name="Rectangle 7"/>
            <p:cNvSpPr>
              <a:spLocks noChangeArrowheads="1"/>
            </p:cNvSpPr>
            <p:nvPr/>
          </p:nvSpPr>
          <p:spPr bwMode="auto">
            <a:xfrm>
              <a:off x="618" y="1797"/>
              <a:ext cx="1355" cy="998"/>
            </a:xfrm>
            <a:prstGeom prst="rect">
              <a:avLst/>
            </a:prstGeom>
            <a:grpFill/>
            <a:ln w="9525">
              <a:solidFill>
                <a:schemeClr val="bg1"/>
              </a:solidFill>
              <a:miter lim="800000"/>
              <a:headEnd/>
              <a:tailEnd/>
            </a:ln>
          </p:spPr>
          <p:txBody>
            <a:bodyPr anchor="ctr"/>
            <a:lstStyle/>
            <a:p>
              <a:pPr>
                <a:defRPr/>
              </a:pPr>
              <a:r>
                <a:rPr lang="en-ZA" sz="2400" dirty="0">
                  <a:solidFill>
                    <a:schemeClr val="bg1"/>
                  </a:solidFill>
                </a:rPr>
                <a:t>Competitive Assets</a:t>
              </a:r>
            </a:p>
            <a:p>
              <a:pPr marL="355600" lvl="1" indent="-176213">
                <a:buFontTx/>
                <a:buChar char="•"/>
                <a:defRPr/>
              </a:pPr>
              <a:r>
                <a:rPr lang="en-ZA" sz="2000" dirty="0" smtClean="0">
                  <a:solidFill>
                    <a:schemeClr val="bg1"/>
                  </a:solidFill>
                </a:rPr>
                <a:t>Unspoilt beaches</a:t>
              </a:r>
            </a:p>
            <a:p>
              <a:pPr marL="355600" lvl="1" indent="-176213">
                <a:buFontTx/>
                <a:buChar char="•"/>
                <a:defRPr/>
              </a:pPr>
              <a:r>
                <a:rPr lang="en-ZA" sz="2000" dirty="0" smtClean="0">
                  <a:solidFill>
                    <a:schemeClr val="bg1"/>
                  </a:solidFill>
                </a:rPr>
                <a:t>Unique safari</a:t>
              </a:r>
              <a:endParaRPr lang="en-ZA" sz="2000" dirty="0">
                <a:solidFill>
                  <a:schemeClr val="bg1"/>
                </a:solidFill>
              </a:endParaRPr>
            </a:p>
            <a:p>
              <a:pPr marL="355600" lvl="1" indent="-176213">
                <a:buFontTx/>
                <a:buChar char="•"/>
                <a:defRPr/>
              </a:pPr>
              <a:r>
                <a:rPr lang="en-ZA" sz="2000" dirty="0">
                  <a:solidFill>
                    <a:schemeClr val="bg1"/>
                  </a:solidFill>
                </a:rPr>
                <a:t>Friendly staff</a:t>
              </a:r>
            </a:p>
            <a:p>
              <a:pPr marL="179387" lvl="1">
                <a:defRPr/>
              </a:pPr>
              <a:endParaRPr lang="en-GB" sz="2000" dirty="0">
                <a:solidFill>
                  <a:schemeClr val="accent2">
                    <a:lumMod val="60000"/>
                    <a:lumOff val="40000"/>
                  </a:schemeClr>
                </a:solidFill>
              </a:endParaRPr>
            </a:p>
          </p:txBody>
        </p:sp>
        <p:sp>
          <p:nvSpPr>
            <p:cNvPr id="58383" name="Rectangle 8"/>
            <p:cNvSpPr>
              <a:spLocks noChangeArrowheads="1"/>
            </p:cNvSpPr>
            <p:nvPr/>
          </p:nvSpPr>
          <p:spPr bwMode="auto">
            <a:xfrm>
              <a:off x="2245" y="1797"/>
              <a:ext cx="1270" cy="998"/>
            </a:xfrm>
            <a:prstGeom prst="rect">
              <a:avLst/>
            </a:prstGeom>
            <a:grpFill/>
            <a:ln w="9525">
              <a:solidFill>
                <a:schemeClr val="bg1"/>
              </a:solidFill>
              <a:miter lim="800000"/>
              <a:headEnd/>
              <a:tailEnd/>
            </a:ln>
          </p:spPr>
          <p:txBody>
            <a:bodyPr anchor="ctr"/>
            <a:lstStyle/>
            <a:p>
              <a:pPr algn="ctr">
                <a:defRPr/>
              </a:pPr>
              <a:r>
                <a:rPr lang="en-ZA" sz="2400" dirty="0">
                  <a:solidFill>
                    <a:schemeClr val="bg1"/>
                  </a:solidFill>
                </a:rPr>
                <a:t>We’ll manage those well</a:t>
              </a:r>
              <a:endParaRPr lang="en-GB" sz="2400" dirty="0">
                <a:solidFill>
                  <a:schemeClr val="bg1"/>
                </a:solidFill>
              </a:endParaRPr>
            </a:p>
          </p:txBody>
        </p:sp>
        <p:sp>
          <p:nvSpPr>
            <p:cNvPr id="58384" name="Rectangle 9"/>
            <p:cNvSpPr>
              <a:spLocks noChangeArrowheads="1"/>
            </p:cNvSpPr>
            <p:nvPr/>
          </p:nvSpPr>
          <p:spPr bwMode="auto">
            <a:xfrm>
              <a:off x="3787" y="1797"/>
              <a:ext cx="1270" cy="998"/>
            </a:xfrm>
            <a:prstGeom prst="rect">
              <a:avLst/>
            </a:prstGeom>
            <a:grpFill/>
            <a:ln w="9525">
              <a:solidFill>
                <a:schemeClr val="bg1"/>
              </a:solidFill>
              <a:miter lim="800000"/>
              <a:headEnd/>
              <a:tailEnd/>
            </a:ln>
          </p:spPr>
          <p:txBody>
            <a:bodyPr anchor="ctr"/>
            <a:lstStyle/>
            <a:p>
              <a:pPr algn="ctr">
                <a:defRPr/>
              </a:pPr>
              <a:r>
                <a:rPr lang="en-ZA" sz="2400" dirty="0">
                  <a:solidFill>
                    <a:schemeClr val="bg1"/>
                  </a:solidFill>
                </a:rPr>
                <a:t>Marketing will do the rest</a:t>
              </a:r>
              <a:endParaRPr lang="en-GB" sz="2400" dirty="0">
                <a:solidFill>
                  <a:schemeClr val="bg1"/>
                </a:solidFill>
              </a:endParaRPr>
            </a:p>
          </p:txBody>
        </p:sp>
        <p:sp>
          <p:nvSpPr>
            <p:cNvPr id="58385" name="AutoShape 10"/>
            <p:cNvSpPr>
              <a:spLocks noChangeArrowheads="1"/>
            </p:cNvSpPr>
            <p:nvPr/>
          </p:nvSpPr>
          <p:spPr bwMode="auto">
            <a:xfrm>
              <a:off x="1973" y="2114"/>
              <a:ext cx="272" cy="363"/>
            </a:xfrm>
            <a:prstGeom prst="rightArrow">
              <a:avLst>
                <a:gd name="adj1" fmla="val 49861"/>
                <a:gd name="adj2" fmla="val 52204"/>
              </a:avLst>
            </a:prstGeom>
            <a:grpFill/>
            <a:ln w="9525">
              <a:solidFill>
                <a:schemeClr val="bg1"/>
              </a:solidFill>
              <a:miter lim="800000"/>
              <a:headEnd/>
              <a:tailEnd/>
            </a:ln>
          </p:spPr>
          <p:txBody>
            <a:bodyPr wrap="none" anchor="ctr"/>
            <a:lstStyle/>
            <a:p>
              <a:pPr>
                <a:defRPr/>
              </a:pPr>
              <a:endParaRPr lang="en-ZA" dirty="0"/>
            </a:p>
          </p:txBody>
        </p:sp>
        <p:sp>
          <p:nvSpPr>
            <p:cNvPr id="58386" name="AutoShape 11"/>
            <p:cNvSpPr>
              <a:spLocks noChangeArrowheads="1"/>
            </p:cNvSpPr>
            <p:nvPr/>
          </p:nvSpPr>
          <p:spPr bwMode="auto">
            <a:xfrm>
              <a:off x="3515" y="2114"/>
              <a:ext cx="272" cy="363"/>
            </a:xfrm>
            <a:prstGeom prst="rightArrow">
              <a:avLst>
                <a:gd name="adj1" fmla="val 49861"/>
                <a:gd name="adj2" fmla="val 52204"/>
              </a:avLst>
            </a:prstGeom>
            <a:grpFill/>
            <a:ln w="9525">
              <a:solidFill>
                <a:schemeClr val="bg1"/>
              </a:solidFill>
              <a:miter lim="800000"/>
              <a:headEnd/>
              <a:tailEnd/>
            </a:ln>
          </p:spPr>
          <p:txBody>
            <a:bodyPr wrap="none" anchor="ctr"/>
            <a:lstStyle/>
            <a:p>
              <a:pPr>
                <a:defRPr/>
              </a:pPr>
              <a:endParaRPr lang="en-ZA" dirty="0"/>
            </a:p>
          </p:txBody>
        </p:sp>
      </p:grpSp>
      <p:sp>
        <p:nvSpPr>
          <p:cNvPr id="61446" name="Text Box 12"/>
          <p:cNvSpPr txBox="1">
            <a:spLocks noChangeArrowheads="1"/>
          </p:cNvSpPr>
          <p:nvPr/>
        </p:nvSpPr>
        <p:spPr bwMode="auto">
          <a:xfrm>
            <a:off x="520700" y="1548337"/>
            <a:ext cx="4392613"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accent2"/>
                </a:solidFill>
                <a:latin typeface="Trebuchet MS" pitchFamily="34" charset="0"/>
              </a:defRPr>
            </a:lvl1pPr>
            <a:lvl2pPr marL="742950" indent="-285750" eaLnBrk="0" hangingPunct="0">
              <a:spcBef>
                <a:spcPct val="20000"/>
              </a:spcBef>
              <a:buFont typeface="Arial" pitchFamily="34" charset="0"/>
              <a:buChar char="–"/>
              <a:defRPr sz="2800">
                <a:solidFill>
                  <a:schemeClr val="accent2"/>
                </a:solidFill>
                <a:latin typeface="Trebuchet MS" pitchFamily="34" charset="0"/>
              </a:defRPr>
            </a:lvl2pPr>
            <a:lvl3pPr marL="1143000" indent="-228600" eaLnBrk="0" hangingPunct="0">
              <a:spcBef>
                <a:spcPct val="20000"/>
              </a:spcBef>
              <a:buFont typeface="Arial" pitchFamily="34" charset="0"/>
              <a:buChar char="•"/>
              <a:defRPr sz="2400">
                <a:solidFill>
                  <a:schemeClr val="accent2"/>
                </a:solidFill>
                <a:latin typeface="Trebuchet MS" pitchFamily="34" charset="0"/>
              </a:defRPr>
            </a:lvl3pPr>
            <a:lvl4pPr marL="1600200" indent="-228600" eaLnBrk="0" hangingPunct="0">
              <a:spcBef>
                <a:spcPct val="20000"/>
              </a:spcBef>
              <a:buFont typeface="Arial" pitchFamily="34" charset="0"/>
              <a:buChar char="–"/>
              <a:defRPr sz="2000">
                <a:solidFill>
                  <a:schemeClr val="accent2"/>
                </a:solidFill>
                <a:latin typeface="Trebuchet MS" pitchFamily="34" charset="0"/>
              </a:defRPr>
            </a:lvl4pPr>
            <a:lvl5pPr marL="2057400" indent="-228600" eaLnBrk="0" hangingPunct="0">
              <a:spcBef>
                <a:spcPct val="20000"/>
              </a:spcBef>
              <a:buFont typeface="Arial" pitchFamily="34" charset="0"/>
              <a:buChar char="»"/>
              <a:defRPr sz="2000">
                <a:solidFill>
                  <a:schemeClr val="accent2"/>
                </a:solidFill>
                <a:latin typeface="Trebuchet MS" pitchFamily="34" charset="0"/>
              </a:defRPr>
            </a:lvl5pPr>
            <a:lvl6pPr marL="25146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6pPr>
            <a:lvl7pPr marL="29718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7pPr>
            <a:lvl8pPr marL="34290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8pPr>
            <a:lvl9pPr marL="38862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9pPr>
          </a:lstStyle>
          <a:p>
            <a:pPr eaLnBrk="1" hangingPunct="1">
              <a:spcBef>
                <a:spcPct val="50000"/>
              </a:spcBef>
              <a:buFontTx/>
              <a:buNone/>
            </a:pPr>
            <a:r>
              <a:rPr lang="en-ZA" altLang="en-US" sz="2800">
                <a:solidFill>
                  <a:schemeClr val="bg1"/>
                </a:solidFill>
                <a:latin typeface="Arial" pitchFamily="34" charset="0"/>
              </a:rPr>
              <a:t>As it used to work…</a:t>
            </a:r>
            <a:endParaRPr lang="en-GB" altLang="en-US" sz="2800">
              <a:solidFill>
                <a:schemeClr val="bg1"/>
              </a:solidFill>
              <a:latin typeface="Arial" pitchFamily="34" charset="0"/>
            </a:endParaRPr>
          </a:p>
        </p:txBody>
      </p:sp>
      <p:grpSp>
        <p:nvGrpSpPr>
          <p:cNvPr id="3" name="Group 21"/>
          <p:cNvGrpSpPr>
            <a:grpSpLocks/>
          </p:cNvGrpSpPr>
          <p:nvPr/>
        </p:nvGrpSpPr>
        <p:grpSpPr bwMode="auto">
          <a:xfrm>
            <a:off x="475861" y="4706938"/>
            <a:ext cx="8494712" cy="2016125"/>
            <a:chOff x="341" y="2840"/>
            <a:chExt cx="5351" cy="1270"/>
          </a:xfrm>
        </p:grpSpPr>
        <p:sp>
          <p:nvSpPr>
            <p:cNvPr id="61449" name="Rectangle 15"/>
            <p:cNvSpPr>
              <a:spLocks noChangeArrowheads="1"/>
            </p:cNvSpPr>
            <p:nvPr/>
          </p:nvSpPr>
          <p:spPr bwMode="auto">
            <a:xfrm>
              <a:off x="3851" y="2840"/>
              <a:ext cx="1841" cy="1270"/>
            </a:xfrm>
            <a:prstGeom prst="rect">
              <a:avLst/>
            </a:prstGeom>
            <a:solidFill>
              <a:schemeClr val="accent2"/>
            </a:solidFill>
            <a:ln w="9525">
              <a:solidFill>
                <a:schemeClr val="bg1"/>
              </a:solidFill>
              <a:miter lim="800000"/>
              <a:headEnd/>
              <a:tailEnd/>
            </a:ln>
          </p:spPr>
          <p:txBody>
            <a:bodyPr anchor="ctr"/>
            <a:lstStyle>
              <a:lvl1pPr eaLnBrk="0" hangingPunct="0">
                <a:spcBef>
                  <a:spcPct val="20000"/>
                </a:spcBef>
                <a:buFont typeface="Arial" pitchFamily="34" charset="0"/>
                <a:buChar char="•"/>
                <a:defRPr sz="3200">
                  <a:solidFill>
                    <a:schemeClr val="accent2"/>
                  </a:solidFill>
                  <a:latin typeface="Trebuchet MS" pitchFamily="34" charset="0"/>
                </a:defRPr>
              </a:lvl1pPr>
              <a:lvl2pPr marL="271463" indent="-92075" eaLnBrk="0" hangingPunct="0">
                <a:spcBef>
                  <a:spcPct val="20000"/>
                </a:spcBef>
                <a:buFont typeface="Arial" pitchFamily="34" charset="0"/>
                <a:buChar char="–"/>
                <a:defRPr sz="2800">
                  <a:solidFill>
                    <a:schemeClr val="accent2"/>
                  </a:solidFill>
                  <a:latin typeface="Trebuchet MS" pitchFamily="34" charset="0"/>
                </a:defRPr>
              </a:lvl2pPr>
              <a:lvl3pPr marL="1143000" indent="-228600" eaLnBrk="0" hangingPunct="0">
                <a:spcBef>
                  <a:spcPct val="20000"/>
                </a:spcBef>
                <a:buFont typeface="Arial" pitchFamily="34" charset="0"/>
                <a:buChar char="•"/>
                <a:defRPr sz="2400">
                  <a:solidFill>
                    <a:schemeClr val="accent2"/>
                  </a:solidFill>
                  <a:latin typeface="Trebuchet MS" pitchFamily="34" charset="0"/>
                </a:defRPr>
              </a:lvl3pPr>
              <a:lvl4pPr marL="1600200" indent="-228600" eaLnBrk="0" hangingPunct="0">
                <a:spcBef>
                  <a:spcPct val="20000"/>
                </a:spcBef>
                <a:buFont typeface="Arial" pitchFamily="34" charset="0"/>
                <a:buChar char="–"/>
                <a:defRPr sz="2000">
                  <a:solidFill>
                    <a:schemeClr val="accent2"/>
                  </a:solidFill>
                  <a:latin typeface="Trebuchet MS" pitchFamily="34" charset="0"/>
                </a:defRPr>
              </a:lvl4pPr>
              <a:lvl5pPr marL="2057400" indent="-228600" eaLnBrk="0" hangingPunct="0">
                <a:spcBef>
                  <a:spcPct val="20000"/>
                </a:spcBef>
                <a:buFont typeface="Arial" pitchFamily="34" charset="0"/>
                <a:buChar char="»"/>
                <a:defRPr sz="2000">
                  <a:solidFill>
                    <a:schemeClr val="accent2"/>
                  </a:solidFill>
                  <a:latin typeface="Trebuchet MS" pitchFamily="34" charset="0"/>
                </a:defRPr>
              </a:lvl5pPr>
              <a:lvl6pPr marL="25146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6pPr>
              <a:lvl7pPr marL="29718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7pPr>
              <a:lvl8pPr marL="34290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8pPr>
              <a:lvl9pPr marL="38862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9pPr>
            </a:lstStyle>
            <a:p>
              <a:pPr algn="ctr" eaLnBrk="1" hangingPunct="1">
                <a:spcBef>
                  <a:spcPct val="0"/>
                </a:spcBef>
                <a:buNone/>
              </a:pPr>
              <a:r>
                <a:rPr lang="en-ZA" altLang="en-US" sz="2400" dirty="0">
                  <a:solidFill>
                    <a:srgbClr val="FFFF00"/>
                  </a:solidFill>
                  <a:latin typeface="Arial" pitchFamily="34" charset="0"/>
                </a:rPr>
                <a:t>Figure out whom we can serve </a:t>
              </a:r>
            </a:p>
            <a:p>
              <a:pPr marL="342900" lvl="1" indent="-342900" eaLnBrk="1" hangingPunct="1">
                <a:spcBef>
                  <a:spcPct val="0"/>
                </a:spcBef>
              </a:pPr>
              <a:r>
                <a:rPr lang="en-ZA" altLang="en-US" sz="2400" dirty="0">
                  <a:solidFill>
                    <a:srgbClr val="FFFF00"/>
                  </a:solidFill>
                  <a:latin typeface="Arial" pitchFamily="34" charset="0"/>
                </a:rPr>
                <a:t>Desirability</a:t>
              </a:r>
            </a:p>
            <a:p>
              <a:pPr marL="342900" lvl="1" indent="-342900" eaLnBrk="1" hangingPunct="1">
                <a:spcBef>
                  <a:spcPct val="0"/>
                </a:spcBef>
              </a:pPr>
              <a:r>
                <a:rPr lang="en-ZA" altLang="en-US" sz="2400" dirty="0">
                  <a:solidFill>
                    <a:srgbClr val="FFFF00"/>
                  </a:solidFill>
                  <a:latin typeface="Arial" pitchFamily="34" charset="0"/>
                </a:rPr>
                <a:t>Competitiveness</a:t>
              </a:r>
              <a:endParaRPr lang="en-GB" altLang="en-US" sz="2400" dirty="0">
                <a:solidFill>
                  <a:srgbClr val="FFFF00"/>
                </a:solidFill>
                <a:latin typeface="Arial" pitchFamily="34" charset="0"/>
              </a:endParaRPr>
            </a:p>
          </p:txBody>
        </p:sp>
        <p:sp>
          <p:nvSpPr>
            <p:cNvPr id="61450" name="Rectangle 16"/>
            <p:cNvSpPr>
              <a:spLocks noChangeArrowheads="1"/>
            </p:cNvSpPr>
            <p:nvPr/>
          </p:nvSpPr>
          <p:spPr bwMode="auto">
            <a:xfrm flipH="1">
              <a:off x="2156" y="2840"/>
              <a:ext cx="1495" cy="1270"/>
            </a:xfrm>
            <a:prstGeom prst="rect">
              <a:avLst/>
            </a:prstGeom>
            <a:solidFill>
              <a:schemeClr val="accent2"/>
            </a:solidFill>
            <a:ln w="9525">
              <a:solidFill>
                <a:schemeClr val="bg1"/>
              </a:solidFill>
              <a:miter lim="800000"/>
              <a:headEnd/>
              <a:tailEnd/>
            </a:ln>
          </p:spPr>
          <p:txBody>
            <a:bodyPr anchor="ctr"/>
            <a:lstStyle>
              <a:lvl1pPr eaLnBrk="0" hangingPunct="0">
                <a:spcBef>
                  <a:spcPct val="20000"/>
                </a:spcBef>
                <a:buFont typeface="Arial" pitchFamily="34" charset="0"/>
                <a:buChar char="•"/>
                <a:defRPr sz="3200">
                  <a:solidFill>
                    <a:schemeClr val="accent2"/>
                  </a:solidFill>
                  <a:latin typeface="Trebuchet MS" pitchFamily="34" charset="0"/>
                </a:defRPr>
              </a:lvl1pPr>
              <a:lvl2pPr marL="742950" indent="-285750" eaLnBrk="0" hangingPunct="0">
                <a:spcBef>
                  <a:spcPct val="20000"/>
                </a:spcBef>
                <a:buFont typeface="Arial" pitchFamily="34" charset="0"/>
                <a:buChar char="–"/>
                <a:defRPr sz="2800">
                  <a:solidFill>
                    <a:schemeClr val="accent2"/>
                  </a:solidFill>
                  <a:latin typeface="Trebuchet MS" pitchFamily="34" charset="0"/>
                </a:defRPr>
              </a:lvl2pPr>
              <a:lvl3pPr marL="1143000" indent="-228600" eaLnBrk="0" hangingPunct="0">
                <a:spcBef>
                  <a:spcPct val="20000"/>
                </a:spcBef>
                <a:buFont typeface="Arial" pitchFamily="34" charset="0"/>
                <a:buChar char="•"/>
                <a:defRPr sz="2400">
                  <a:solidFill>
                    <a:schemeClr val="accent2"/>
                  </a:solidFill>
                  <a:latin typeface="Trebuchet MS" pitchFamily="34" charset="0"/>
                </a:defRPr>
              </a:lvl3pPr>
              <a:lvl4pPr marL="1600200" indent="-228600" eaLnBrk="0" hangingPunct="0">
                <a:spcBef>
                  <a:spcPct val="20000"/>
                </a:spcBef>
                <a:buFont typeface="Arial" pitchFamily="34" charset="0"/>
                <a:buChar char="–"/>
                <a:defRPr sz="2000">
                  <a:solidFill>
                    <a:schemeClr val="accent2"/>
                  </a:solidFill>
                  <a:latin typeface="Trebuchet MS" pitchFamily="34" charset="0"/>
                </a:defRPr>
              </a:lvl4pPr>
              <a:lvl5pPr marL="2057400" indent="-228600" eaLnBrk="0" hangingPunct="0">
                <a:spcBef>
                  <a:spcPct val="20000"/>
                </a:spcBef>
                <a:buFont typeface="Arial" pitchFamily="34" charset="0"/>
                <a:buChar char="»"/>
                <a:defRPr sz="2000">
                  <a:solidFill>
                    <a:schemeClr val="accent2"/>
                  </a:solidFill>
                  <a:latin typeface="Trebuchet MS" pitchFamily="34" charset="0"/>
                </a:defRPr>
              </a:lvl5pPr>
              <a:lvl6pPr marL="25146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6pPr>
              <a:lvl7pPr marL="29718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7pPr>
              <a:lvl8pPr marL="34290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8pPr>
              <a:lvl9pPr marL="38862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9pPr>
            </a:lstStyle>
            <a:p>
              <a:pPr algn="ctr" eaLnBrk="1" hangingPunct="1">
                <a:spcBef>
                  <a:spcPct val="0"/>
                </a:spcBef>
                <a:buNone/>
              </a:pPr>
              <a:r>
                <a:rPr lang="en-ZA" altLang="en-US" sz="2400" dirty="0">
                  <a:solidFill>
                    <a:srgbClr val="FFFF00"/>
                  </a:solidFill>
                  <a:latin typeface="Arial" pitchFamily="34" charset="0"/>
                </a:rPr>
                <a:t>Integrate the offering from marketing through delivery to aftercare</a:t>
              </a:r>
              <a:endParaRPr lang="en-GB" altLang="en-US" sz="2400" dirty="0">
                <a:solidFill>
                  <a:srgbClr val="FFFF00"/>
                </a:solidFill>
                <a:latin typeface="Arial" pitchFamily="34" charset="0"/>
              </a:endParaRPr>
            </a:p>
          </p:txBody>
        </p:sp>
        <p:sp>
          <p:nvSpPr>
            <p:cNvPr id="61451" name="Rectangle 17"/>
            <p:cNvSpPr>
              <a:spLocks noChangeArrowheads="1"/>
            </p:cNvSpPr>
            <p:nvPr/>
          </p:nvSpPr>
          <p:spPr bwMode="auto">
            <a:xfrm flipH="1">
              <a:off x="341" y="2840"/>
              <a:ext cx="1495" cy="1270"/>
            </a:xfrm>
            <a:prstGeom prst="rect">
              <a:avLst/>
            </a:prstGeom>
            <a:solidFill>
              <a:schemeClr val="accent2"/>
            </a:solidFill>
            <a:ln w="9525">
              <a:solidFill>
                <a:schemeClr val="bg1"/>
              </a:solidFill>
              <a:miter lim="800000"/>
              <a:headEnd/>
              <a:tailEnd/>
            </a:ln>
          </p:spPr>
          <p:txBody>
            <a:bodyPr anchor="ctr"/>
            <a:lstStyle>
              <a:lvl1pPr eaLnBrk="0" hangingPunct="0">
                <a:spcBef>
                  <a:spcPct val="20000"/>
                </a:spcBef>
                <a:buFont typeface="Arial" pitchFamily="34" charset="0"/>
                <a:buChar char="•"/>
                <a:defRPr sz="3200">
                  <a:solidFill>
                    <a:schemeClr val="accent2"/>
                  </a:solidFill>
                  <a:latin typeface="Trebuchet MS" pitchFamily="34" charset="0"/>
                </a:defRPr>
              </a:lvl1pPr>
              <a:lvl2pPr marL="742950" indent="-285750" eaLnBrk="0" hangingPunct="0">
                <a:spcBef>
                  <a:spcPct val="20000"/>
                </a:spcBef>
                <a:buFont typeface="Arial" pitchFamily="34" charset="0"/>
                <a:buChar char="–"/>
                <a:defRPr sz="2800">
                  <a:solidFill>
                    <a:schemeClr val="accent2"/>
                  </a:solidFill>
                  <a:latin typeface="Trebuchet MS" pitchFamily="34" charset="0"/>
                </a:defRPr>
              </a:lvl2pPr>
              <a:lvl3pPr marL="1143000" indent="-228600" eaLnBrk="0" hangingPunct="0">
                <a:spcBef>
                  <a:spcPct val="20000"/>
                </a:spcBef>
                <a:buFont typeface="Arial" pitchFamily="34" charset="0"/>
                <a:buChar char="•"/>
                <a:defRPr sz="2400">
                  <a:solidFill>
                    <a:schemeClr val="accent2"/>
                  </a:solidFill>
                  <a:latin typeface="Trebuchet MS" pitchFamily="34" charset="0"/>
                </a:defRPr>
              </a:lvl3pPr>
              <a:lvl4pPr marL="1600200" indent="-228600" eaLnBrk="0" hangingPunct="0">
                <a:spcBef>
                  <a:spcPct val="20000"/>
                </a:spcBef>
                <a:buFont typeface="Arial" pitchFamily="34" charset="0"/>
                <a:buChar char="–"/>
                <a:defRPr sz="2000">
                  <a:solidFill>
                    <a:schemeClr val="accent2"/>
                  </a:solidFill>
                  <a:latin typeface="Trebuchet MS" pitchFamily="34" charset="0"/>
                </a:defRPr>
              </a:lvl4pPr>
              <a:lvl5pPr marL="2057400" indent="-228600" eaLnBrk="0" hangingPunct="0">
                <a:spcBef>
                  <a:spcPct val="20000"/>
                </a:spcBef>
                <a:buFont typeface="Arial" pitchFamily="34" charset="0"/>
                <a:buChar char="»"/>
                <a:defRPr sz="2000">
                  <a:solidFill>
                    <a:schemeClr val="accent2"/>
                  </a:solidFill>
                  <a:latin typeface="Trebuchet MS" pitchFamily="34" charset="0"/>
                </a:defRPr>
              </a:lvl5pPr>
              <a:lvl6pPr marL="25146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6pPr>
              <a:lvl7pPr marL="29718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7pPr>
              <a:lvl8pPr marL="34290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8pPr>
              <a:lvl9pPr marL="38862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9pPr>
            </a:lstStyle>
            <a:p>
              <a:pPr algn="ctr" eaLnBrk="1" hangingPunct="1">
                <a:spcBef>
                  <a:spcPct val="0"/>
                </a:spcBef>
                <a:buFontTx/>
                <a:buNone/>
              </a:pPr>
              <a:r>
                <a:rPr lang="en-ZA" altLang="en-US" sz="2400" dirty="0">
                  <a:solidFill>
                    <a:srgbClr val="FFFF00"/>
                  </a:solidFill>
                  <a:latin typeface="Arial" pitchFamily="34" charset="0"/>
                </a:rPr>
                <a:t>Deliver and invest in continuous learning</a:t>
              </a:r>
              <a:endParaRPr lang="en-GB" altLang="en-US" sz="2400" dirty="0">
                <a:solidFill>
                  <a:srgbClr val="FFFF00"/>
                </a:solidFill>
                <a:latin typeface="Arial" pitchFamily="34" charset="0"/>
              </a:endParaRPr>
            </a:p>
          </p:txBody>
        </p:sp>
        <p:sp>
          <p:nvSpPr>
            <p:cNvPr id="61452" name="AutoShape 18"/>
            <p:cNvSpPr>
              <a:spLocks noChangeArrowheads="1"/>
            </p:cNvSpPr>
            <p:nvPr/>
          </p:nvSpPr>
          <p:spPr bwMode="auto">
            <a:xfrm flipH="1">
              <a:off x="3651" y="3243"/>
              <a:ext cx="320" cy="462"/>
            </a:xfrm>
            <a:prstGeom prst="rightArrow">
              <a:avLst>
                <a:gd name="adj1" fmla="val 49861"/>
                <a:gd name="adj2" fmla="val 52204"/>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Font typeface="Arial" pitchFamily="34" charset="0"/>
                <a:buChar char="•"/>
                <a:defRPr sz="3200">
                  <a:solidFill>
                    <a:schemeClr val="accent2"/>
                  </a:solidFill>
                  <a:latin typeface="Trebuchet MS" pitchFamily="34" charset="0"/>
                </a:defRPr>
              </a:lvl1pPr>
              <a:lvl2pPr marL="742950" indent="-285750" eaLnBrk="0" hangingPunct="0">
                <a:spcBef>
                  <a:spcPct val="20000"/>
                </a:spcBef>
                <a:buFont typeface="Arial" pitchFamily="34" charset="0"/>
                <a:buChar char="–"/>
                <a:defRPr sz="2800">
                  <a:solidFill>
                    <a:schemeClr val="accent2"/>
                  </a:solidFill>
                  <a:latin typeface="Trebuchet MS" pitchFamily="34" charset="0"/>
                </a:defRPr>
              </a:lvl2pPr>
              <a:lvl3pPr marL="1143000" indent="-228600" eaLnBrk="0" hangingPunct="0">
                <a:spcBef>
                  <a:spcPct val="20000"/>
                </a:spcBef>
                <a:buFont typeface="Arial" pitchFamily="34" charset="0"/>
                <a:buChar char="•"/>
                <a:defRPr sz="2400">
                  <a:solidFill>
                    <a:schemeClr val="accent2"/>
                  </a:solidFill>
                  <a:latin typeface="Trebuchet MS" pitchFamily="34" charset="0"/>
                </a:defRPr>
              </a:lvl3pPr>
              <a:lvl4pPr marL="1600200" indent="-228600" eaLnBrk="0" hangingPunct="0">
                <a:spcBef>
                  <a:spcPct val="20000"/>
                </a:spcBef>
                <a:buFont typeface="Arial" pitchFamily="34" charset="0"/>
                <a:buChar char="–"/>
                <a:defRPr sz="2000">
                  <a:solidFill>
                    <a:schemeClr val="accent2"/>
                  </a:solidFill>
                  <a:latin typeface="Trebuchet MS" pitchFamily="34" charset="0"/>
                </a:defRPr>
              </a:lvl4pPr>
              <a:lvl5pPr marL="2057400" indent="-228600" eaLnBrk="0" hangingPunct="0">
                <a:spcBef>
                  <a:spcPct val="20000"/>
                </a:spcBef>
                <a:buFont typeface="Arial" pitchFamily="34" charset="0"/>
                <a:buChar char="»"/>
                <a:defRPr sz="2000">
                  <a:solidFill>
                    <a:schemeClr val="accent2"/>
                  </a:solidFill>
                  <a:latin typeface="Trebuchet MS" pitchFamily="34" charset="0"/>
                </a:defRPr>
              </a:lvl5pPr>
              <a:lvl6pPr marL="25146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6pPr>
              <a:lvl7pPr marL="29718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7pPr>
              <a:lvl8pPr marL="34290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8pPr>
              <a:lvl9pPr marL="38862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9pPr>
            </a:lstStyle>
            <a:p>
              <a:pPr eaLnBrk="1" hangingPunct="1">
                <a:spcBef>
                  <a:spcPct val="0"/>
                </a:spcBef>
                <a:buFontTx/>
                <a:buNone/>
              </a:pPr>
              <a:endParaRPr lang="en-ZA" altLang="en-US" sz="1800">
                <a:solidFill>
                  <a:schemeClr val="tx1"/>
                </a:solidFill>
                <a:latin typeface="Arial" pitchFamily="34" charset="0"/>
              </a:endParaRPr>
            </a:p>
          </p:txBody>
        </p:sp>
        <p:sp>
          <p:nvSpPr>
            <p:cNvPr id="61453" name="AutoShape 19"/>
            <p:cNvSpPr>
              <a:spLocks noChangeArrowheads="1"/>
            </p:cNvSpPr>
            <p:nvPr/>
          </p:nvSpPr>
          <p:spPr bwMode="auto">
            <a:xfrm flipH="1">
              <a:off x="1836" y="3243"/>
              <a:ext cx="320" cy="462"/>
            </a:xfrm>
            <a:prstGeom prst="rightArrow">
              <a:avLst>
                <a:gd name="adj1" fmla="val 49861"/>
                <a:gd name="adj2" fmla="val 52204"/>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spcBef>
                  <a:spcPct val="20000"/>
                </a:spcBef>
                <a:buFont typeface="Arial" pitchFamily="34" charset="0"/>
                <a:buChar char="•"/>
                <a:defRPr sz="3200">
                  <a:solidFill>
                    <a:schemeClr val="accent2"/>
                  </a:solidFill>
                  <a:latin typeface="Trebuchet MS" pitchFamily="34" charset="0"/>
                </a:defRPr>
              </a:lvl1pPr>
              <a:lvl2pPr marL="742950" indent="-285750" eaLnBrk="0" hangingPunct="0">
                <a:spcBef>
                  <a:spcPct val="20000"/>
                </a:spcBef>
                <a:buFont typeface="Arial" pitchFamily="34" charset="0"/>
                <a:buChar char="–"/>
                <a:defRPr sz="2800">
                  <a:solidFill>
                    <a:schemeClr val="accent2"/>
                  </a:solidFill>
                  <a:latin typeface="Trebuchet MS" pitchFamily="34" charset="0"/>
                </a:defRPr>
              </a:lvl2pPr>
              <a:lvl3pPr marL="1143000" indent="-228600" eaLnBrk="0" hangingPunct="0">
                <a:spcBef>
                  <a:spcPct val="20000"/>
                </a:spcBef>
                <a:buFont typeface="Arial" pitchFamily="34" charset="0"/>
                <a:buChar char="•"/>
                <a:defRPr sz="2400">
                  <a:solidFill>
                    <a:schemeClr val="accent2"/>
                  </a:solidFill>
                  <a:latin typeface="Trebuchet MS" pitchFamily="34" charset="0"/>
                </a:defRPr>
              </a:lvl3pPr>
              <a:lvl4pPr marL="1600200" indent="-228600" eaLnBrk="0" hangingPunct="0">
                <a:spcBef>
                  <a:spcPct val="20000"/>
                </a:spcBef>
                <a:buFont typeface="Arial" pitchFamily="34" charset="0"/>
                <a:buChar char="–"/>
                <a:defRPr sz="2000">
                  <a:solidFill>
                    <a:schemeClr val="accent2"/>
                  </a:solidFill>
                  <a:latin typeface="Trebuchet MS" pitchFamily="34" charset="0"/>
                </a:defRPr>
              </a:lvl4pPr>
              <a:lvl5pPr marL="2057400" indent="-228600" eaLnBrk="0" hangingPunct="0">
                <a:spcBef>
                  <a:spcPct val="20000"/>
                </a:spcBef>
                <a:buFont typeface="Arial" pitchFamily="34" charset="0"/>
                <a:buChar char="»"/>
                <a:defRPr sz="2000">
                  <a:solidFill>
                    <a:schemeClr val="accent2"/>
                  </a:solidFill>
                  <a:latin typeface="Trebuchet MS" pitchFamily="34" charset="0"/>
                </a:defRPr>
              </a:lvl5pPr>
              <a:lvl6pPr marL="25146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6pPr>
              <a:lvl7pPr marL="29718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7pPr>
              <a:lvl8pPr marL="34290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8pPr>
              <a:lvl9pPr marL="38862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9pPr>
            </a:lstStyle>
            <a:p>
              <a:pPr eaLnBrk="1" hangingPunct="1">
                <a:spcBef>
                  <a:spcPct val="0"/>
                </a:spcBef>
                <a:buFontTx/>
                <a:buNone/>
              </a:pPr>
              <a:endParaRPr lang="en-ZA" altLang="en-US" sz="1800">
                <a:solidFill>
                  <a:schemeClr val="tx1"/>
                </a:solidFill>
                <a:latin typeface="Arial" pitchFamily="34" charset="0"/>
              </a:endParaRPr>
            </a:p>
          </p:txBody>
        </p:sp>
      </p:grpSp>
      <p:sp>
        <p:nvSpPr>
          <p:cNvPr id="61448" name="Text Box 20"/>
          <p:cNvSpPr txBox="1">
            <a:spLocks noChangeArrowheads="1"/>
          </p:cNvSpPr>
          <p:nvPr/>
        </p:nvSpPr>
        <p:spPr bwMode="auto">
          <a:xfrm>
            <a:off x="468313" y="4119563"/>
            <a:ext cx="4392612"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accent2"/>
                </a:solidFill>
                <a:latin typeface="Trebuchet MS" pitchFamily="34" charset="0"/>
              </a:defRPr>
            </a:lvl1pPr>
            <a:lvl2pPr marL="742950" indent="-285750" eaLnBrk="0" hangingPunct="0">
              <a:spcBef>
                <a:spcPct val="20000"/>
              </a:spcBef>
              <a:buFont typeface="Arial" pitchFamily="34" charset="0"/>
              <a:buChar char="–"/>
              <a:defRPr sz="2800">
                <a:solidFill>
                  <a:schemeClr val="accent2"/>
                </a:solidFill>
                <a:latin typeface="Trebuchet MS" pitchFamily="34" charset="0"/>
              </a:defRPr>
            </a:lvl2pPr>
            <a:lvl3pPr marL="1143000" indent="-228600" eaLnBrk="0" hangingPunct="0">
              <a:spcBef>
                <a:spcPct val="20000"/>
              </a:spcBef>
              <a:buFont typeface="Arial" pitchFamily="34" charset="0"/>
              <a:buChar char="•"/>
              <a:defRPr sz="2400">
                <a:solidFill>
                  <a:schemeClr val="accent2"/>
                </a:solidFill>
                <a:latin typeface="Trebuchet MS" pitchFamily="34" charset="0"/>
              </a:defRPr>
            </a:lvl3pPr>
            <a:lvl4pPr marL="1600200" indent="-228600" eaLnBrk="0" hangingPunct="0">
              <a:spcBef>
                <a:spcPct val="20000"/>
              </a:spcBef>
              <a:buFont typeface="Arial" pitchFamily="34" charset="0"/>
              <a:buChar char="–"/>
              <a:defRPr sz="2000">
                <a:solidFill>
                  <a:schemeClr val="accent2"/>
                </a:solidFill>
                <a:latin typeface="Trebuchet MS" pitchFamily="34" charset="0"/>
              </a:defRPr>
            </a:lvl4pPr>
            <a:lvl5pPr marL="2057400" indent="-228600" eaLnBrk="0" hangingPunct="0">
              <a:spcBef>
                <a:spcPct val="20000"/>
              </a:spcBef>
              <a:buFont typeface="Arial" pitchFamily="34" charset="0"/>
              <a:buChar char="»"/>
              <a:defRPr sz="2000">
                <a:solidFill>
                  <a:schemeClr val="accent2"/>
                </a:solidFill>
                <a:latin typeface="Trebuchet MS" pitchFamily="34" charset="0"/>
              </a:defRPr>
            </a:lvl5pPr>
            <a:lvl6pPr marL="25146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6pPr>
            <a:lvl7pPr marL="29718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7pPr>
            <a:lvl8pPr marL="34290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8pPr>
            <a:lvl9pPr marL="3886200" indent="-228600" eaLnBrk="0" fontAlgn="base" hangingPunct="0">
              <a:spcBef>
                <a:spcPct val="20000"/>
              </a:spcBef>
              <a:spcAft>
                <a:spcPct val="0"/>
              </a:spcAft>
              <a:buFont typeface="Arial" pitchFamily="34" charset="0"/>
              <a:buChar char="»"/>
              <a:defRPr sz="2000">
                <a:solidFill>
                  <a:schemeClr val="accent2"/>
                </a:solidFill>
                <a:latin typeface="Trebuchet MS" pitchFamily="34" charset="0"/>
              </a:defRPr>
            </a:lvl9pPr>
          </a:lstStyle>
          <a:p>
            <a:pPr eaLnBrk="1" hangingPunct="1">
              <a:spcBef>
                <a:spcPct val="50000"/>
              </a:spcBef>
              <a:buFontTx/>
              <a:buNone/>
            </a:pPr>
            <a:r>
              <a:rPr lang="en-ZA" altLang="en-US" sz="2800">
                <a:solidFill>
                  <a:schemeClr val="bg1"/>
                </a:solidFill>
                <a:latin typeface="Arial" pitchFamily="34" charset="0"/>
              </a:rPr>
              <a:t>As it needs to work…</a:t>
            </a:r>
            <a:endParaRPr lang="en-GB" altLang="en-US" sz="2800">
              <a:solidFill>
                <a:schemeClr val="bg1"/>
              </a:solidFill>
              <a:latin typeface="Arial" pitchFamily="34" charset="0"/>
            </a:endParaRPr>
          </a:p>
        </p:txBody>
      </p:sp>
    </p:spTree>
    <p:extLst>
      <p:ext uri="{BB962C8B-B14F-4D97-AF65-F5344CB8AC3E}">
        <p14:creationId xmlns:p14="http://schemas.microsoft.com/office/powerpoint/2010/main" val="2865259360"/>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ZA" sz="3600" dirty="0" smtClean="0">
                <a:solidFill>
                  <a:srgbClr val="FFFF00"/>
                </a:solidFill>
                <a:latin typeface="+mn-lt"/>
              </a:rPr>
              <a:t>Tourism in Africa</a:t>
            </a:r>
            <a:endParaRPr lang="en-ZA" sz="3600" dirty="0">
              <a:solidFill>
                <a:srgbClr val="FFFF00"/>
              </a:solidFill>
              <a:latin typeface="+mn-lt"/>
            </a:endParaRPr>
          </a:p>
        </p:txBody>
      </p:sp>
      <p:sp>
        <p:nvSpPr>
          <p:cNvPr id="4" name="Content Placeholder 2"/>
          <p:cNvSpPr txBox="1">
            <a:spLocks/>
          </p:cNvSpPr>
          <p:nvPr/>
        </p:nvSpPr>
        <p:spPr>
          <a:xfrm>
            <a:off x="467544" y="1412776"/>
            <a:ext cx="8229600" cy="4824536"/>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bg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rgbClr val="EFE74F"/>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rgbClr val="EFE74F"/>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rgbClr val="EFE74F"/>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rgbClr val="EFE74F"/>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Clr>
                <a:srgbClr val="FF0000"/>
              </a:buClr>
            </a:pPr>
            <a:r>
              <a:rPr lang="en-ZA" sz="2700" b="1" dirty="0" smtClean="0">
                <a:effectLst>
                  <a:outerShdw blurRad="38100" dist="38100" dir="2700000" algn="tl">
                    <a:srgbClr val="000000">
                      <a:alpha val="43137"/>
                    </a:srgbClr>
                  </a:outerShdw>
                </a:effectLst>
                <a:latin typeface="Trebuchet MS" panose="020B0603020202020204" pitchFamily="34" charset="0"/>
              </a:rPr>
              <a:t>Tourism not recognised as growth sector</a:t>
            </a:r>
          </a:p>
          <a:p>
            <a:pPr>
              <a:buClr>
                <a:srgbClr val="FF0000"/>
              </a:buClr>
            </a:pPr>
            <a:r>
              <a:rPr lang="en-ZA" sz="2700" b="1" dirty="0" smtClean="0">
                <a:effectLst>
                  <a:outerShdw blurRad="38100" dist="38100" dir="2700000" algn="tl">
                    <a:srgbClr val="000000">
                      <a:alpha val="43137"/>
                    </a:srgbClr>
                  </a:outerShdw>
                </a:effectLst>
                <a:latin typeface="Trebuchet MS" panose="020B0603020202020204" pitchFamily="34" charset="0"/>
              </a:rPr>
              <a:t>Budgets of national tourism authorities</a:t>
            </a:r>
          </a:p>
          <a:p>
            <a:pPr>
              <a:buClr>
                <a:srgbClr val="FF0000"/>
              </a:buClr>
            </a:pPr>
            <a:r>
              <a:rPr lang="en-ZA" sz="2700" b="1" dirty="0" smtClean="0">
                <a:effectLst>
                  <a:outerShdw blurRad="38100" dist="38100" dir="2700000" algn="tl">
                    <a:srgbClr val="000000">
                      <a:alpha val="43137"/>
                    </a:srgbClr>
                  </a:outerShdw>
                </a:effectLst>
                <a:latin typeface="Trebuchet MS" panose="020B0603020202020204" pitchFamily="34" charset="0"/>
              </a:rPr>
              <a:t>Product development ??? </a:t>
            </a:r>
            <a:endParaRPr lang="en-ZA" sz="2700" b="1" dirty="0">
              <a:effectLst>
                <a:outerShdw blurRad="38100" dist="38100" dir="2700000" algn="tl">
                  <a:srgbClr val="000000">
                    <a:alpha val="43137"/>
                  </a:srgbClr>
                </a:outerShdw>
              </a:effectLst>
              <a:latin typeface="Trebuchet MS" panose="020B0603020202020204" pitchFamily="34" charset="0"/>
            </a:endParaRPr>
          </a:p>
          <a:p>
            <a:pPr>
              <a:buClr>
                <a:srgbClr val="FF0000"/>
              </a:buClr>
            </a:pPr>
            <a:r>
              <a:rPr lang="en-ZA" sz="2700" b="1" dirty="0" smtClean="0">
                <a:effectLst>
                  <a:outerShdw blurRad="38100" dist="38100" dir="2700000" algn="tl">
                    <a:srgbClr val="000000">
                      <a:alpha val="43137"/>
                    </a:srgbClr>
                  </a:outerShdw>
                </a:effectLst>
                <a:latin typeface="Trebuchet MS" panose="020B0603020202020204" pitchFamily="34" charset="0"/>
              </a:rPr>
              <a:t>Barriers:</a:t>
            </a:r>
          </a:p>
          <a:p>
            <a:pPr lvl="1">
              <a:buClr>
                <a:srgbClr val="FF0000"/>
              </a:buClr>
              <a:buFont typeface="Trebuchet MS" panose="020B0603020202020204" pitchFamily="34" charset="0"/>
              <a:buChar char="–"/>
            </a:pPr>
            <a:r>
              <a:rPr lang="en-ZA" sz="2500" b="1" dirty="0">
                <a:effectLst>
                  <a:outerShdw blurRad="38100" dist="38100" dir="2700000" algn="tl">
                    <a:srgbClr val="000000">
                      <a:alpha val="43137"/>
                    </a:srgbClr>
                  </a:outerShdw>
                </a:effectLst>
                <a:latin typeface="Trebuchet MS" panose="020B0603020202020204" pitchFamily="34" charset="0"/>
              </a:rPr>
              <a:t>Visas &amp; transit visas</a:t>
            </a:r>
          </a:p>
          <a:p>
            <a:pPr lvl="1">
              <a:buClr>
                <a:srgbClr val="FF0000"/>
              </a:buClr>
              <a:buFont typeface="Trebuchet MS" panose="020B0603020202020204" pitchFamily="34" charset="0"/>
              <a:buChar char="–"/>
            </a:pPr>
            <a:r>
              <a:rPr lang="en-ZA" sz="2500" b="1" dirty="0">
                <a:effectLst>
                  <a:outerShdw blurRad="38100" dist="38100" dir="2700000" algn="tl">
                    <a:srgbClr val="000000">
                      <a:alpha val="43137"/>
                    </a:srgbClr>
                  </a:outerShdw>
                </a:effectLst>
                <a:latin typeface="Trebuchet MS" panose="020B0603020202020204" pitchFamily="34" charset="0"/>
              </a:rPr>
              <a:t>Cost of flights</a:t>
            </a:r>
          </a:p>
          <a:p>
            <a:pPr lvl="1">
              <a:buClr>
                <a:srgbClr val="FF0000"/>
              </a:buClr>
              <a:buFont typeface="Trebuchet MS" panose="020B0603020202020204" pitchFamily="34" charset="0"/>
              <a:buChar char="–"/>
            </a:pPr>
            <a:r>
              <a:rPr lang="en-ZA" sz="2500" b="1" dirty="0">
                <a:effectLst>
                  <a:outerShdw blurRad="38100" dist="38100" dir="2700000" algn="tl">
                    <a:srgbClr val="000000">
                      <a:alpha val="43137"/>
                    </a:srgbClr>
                  </a:outerShdw>
                </a:effectLst>
                <a:latin typeface="Trebuchet MS" panose="020B0603020202020204" pitchFamily="34" charset="0"/>
              </a:rPr>
              <a:t>Blacklisting</a:t>
            </a:r>
          </a:p>
          <a:p>
            <a:pPr lvl="1">
              <a:buClr>
                <a:srgbClr val="FF0000"/>
              </a:buClr>
              <a:buFont typeface="Trebuchet MS" panose="020B0603020202020204" pitchFamily="34" charset="0"/>
              <a:buChar char="–"/>
            </a:pPr>
            <a:r>
              <a:rPr lang="en-ZA" sz="2500" b="1" dirty="0">
                <a:effectLst>
                  <a:outerShdw blurRad="38100" dist="38100" dir="2700000" algn="tl">
                    <a:srgbClr val="000000">
                      <a:alpha val="43137"/>
                    </a:srgbClr>
                  </a:outerShdw>
                </a:effectLst>
                <a:latin typeface="Trebuchet MS" panose="020B0603020202020204" pitchFamily="34" charset="0"/>
              </a:rPr>
              <a:t>Lack of spread</a:t>
            </a:r>
          </a:p>
          <a:p>
            <a:pPr>
              <a:buClr>
                <a:srgbClr val="FF0000"/>
              </a:buClr>
            </a:pPr>
            <a:r>
              <a:rPr lang="en-ZA" sz="2700" b="1" dirty="0">
                <a:effectLst>
                  <a:outerShdw blurRad="38100" dist="38100" dir="2700000" algn="tl">
                    <a:srgbClr val="000000">
                      <a:alpha val="43137"/>
                    </a:srgbClr>
                  </a:outerShdw>
                </a:effectLst>
                <a:latin typeface="Trebuchet MS" panose="020B0603020202020204" pitchFamily="34" charset="0"/>
              </a:rPr>
              <a:t>Best practice:</a:t>
            </a:r>
          </a:p>
          <a:p>
            <a:pPr lvl="1">
              <a:buClr>
                <a:srgbClr val="FF0000"/>
              </a:buClr>
              <a:buFont typeface="Trebuchet MS" panose="020B0603020202020204" pitchFamily="34" charset="0"/>
              <a:buChar char="–"/>
            </a:pPr>
            <a:r>
              <a:rPr lang="en-ZA" sz="2500" b="1" dirty="0">
                <a:effectLst>
                  <a:outerShdw blurRad="38100" dist="38100" dir="2700000" algn="tl">
                    <a:srgbClr val="000000">
                      <a:alpha val="43137"/>
                    </a:srgbClr>
                  </a:outerShdw>
                </a:effectLst>
                <a:latin typeface="Trebuchet MS" panose="020B0603020202020204" pitchFamily="34" charset="0"/>
              </a:rPr>
              <a:t>Namibia</a:t>
            </a:r>
          </a:p>
          <a:p>
            <a:pPr lvl="1">
              <a:buClr>
                <a:srgbClr val="FF0000"/>
              </a:buClr>
              <a:buFont typeface="Trebuchet MS" panose="020B0603020202020204" pitchFamily="34" charset="0"/>
              <a:buChar char="–"/>
            </a:pPr>
            <a:r>
              <a:rPr lang="en-ZA" sz="2500" b="1" dirty="0">
                <a:effectLst>
                  <a:outerShdw blurRad="38100" dist="38100" dir="2700000" algn="tl">
                    <a:srgbClr val="000000">
                      <a:alpha val="43137"/>
                    </a:srgbClr>
                  </a:outerShdw>
                </a:effectLst>
                <a:latin typeface="Trebuchet MS" panose="020B0603020202020204" pitchFamily="34" charset="0"/>
              </a:rPr>
              <a:t>KMI – Livingston</a:t>
            </a:r>
          </a:p>
          <a:p>
            <a:pPr lvl="1">
              <a:buClr>
                <a:srgbClr val="FF0000"/>
              </a:buClr>
              <a:buFont typeface="Trebuchet MS" panose="020B0603020202020204" pitchFamily="34" charset="0"/>
              <a:buChar char="–"/>
            </a:pPr>
            <a:r>
              <a:rPr lang="en-ZA" sz="2500" b="1" dirty="0">
                <a:effectLst>
                  <a:outerShdw blurRad="38100" dist="38100" dir="2700000" algn="tl">
                    <a:srgbClr val="000000">
                      <a:alpha val="43137"/>
                    </a:srgbClr>
                  </a:outerShdw>
                </a:effectLst>
                <a:latin typeface="Trebuchet MS" panose="020B0603020202020204" pitchFamily="34" charset="0"/>
              </a:rPr>
              <a:t>New Route</a:t>
            </a:r>
          </a:p>
          <a:p>
            <a:pPr>
              <a:buClr>
                <a:srgbClr val="FF0000"/>
              </a:buClr>
            </a:pPr>
            <a:endParaRPr lang="en-ZA" sz="2600" b="1" dirty="0" smtClean="0">
              <a:effectLst>
                <a:outerShdw blurRad="38100" dist="38100" dir="2700000" algn="tl">
                  <a:srgbClr val="000000">
                    <a:alpha val="43137"/>
                  </a:srgbClr>
                </a:outerShdw>
              </a:effectLst>
              <a:latin typeface="Trebuchet MS" panose="020B0603020202020204" pitchFamily="34" charset="0"/>
            </a:endParaRPr>
          </a:p>
          <a:p>
            <a:pPr>
              <a:buClr>
                <a:srgbClr val="FF0000"/>
              </a:buClr>
            </a:pPr>
            <a:endParaRPr lang="en-ZA" sz="2600" b="1" dirty="0" smtClean="0">
              <a:effectLst>
                <a:outerShdw blurRad="38100" dist="38100" dir="2700000" algn="tl">
                  <a:srgbClr val="000000">
                    <a:alpha val="43137"/>
                  </a:srgbClr>
                </a:outerShdw>
              </a:effectLst>
              <a:latin typeface="Trebuchet MS" panose="020B0603020202020204" pitchFamily="34" charset="0"/>
            </a:endParaRPr>
          </a:p>
        </p:txBody>
      </p:sp>
    </p:spTree>
    <p:extLst>
      <p:ext uri="{BB962C8B-B14F-4D97-AF65-F5344CB8AC3E}">
        <p14:creationId xmlns:p14="http://schemas.microsoft.com/office/powerpoint/2010/main" val="1878086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0"/>
            <a:ext cx="59626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4172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0"/>
            <a:ext cx="59626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75" name="Line 3"/>
          <p:cNvSpPr>
            <a:spLocks noChangeShapeType="1"/>
          </p:cNvSpPr>
          <p:nvPr/>
        </p:nvSpPr>
        <p:spPr bwMode="auto">
          <a:xfrm>
            <a:off x="2771775" y="404813"/>
            <a:ext cx="287338" cy="792162"/>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3076" name="Line 4"/>
          <p:cNvSpPr>
            <a:spLocks noChangeShapeType="1"/>
          </p:cNvSpPr>
          <p:nvPr/>
        </p:nvSpPr>
        <p:spPr bwMode="auto">
          <a:xfrm>
            <a:off x="3059113" y="1196975"/>
            <a:ext cx="504825" cy="144463"/>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3078" name="Line 6"/>
          <p:cNvSpPr>
            <a:spLocks noChangeShapeType="1"/>
          </p:cNvSpPr>
          <p:nvPr/>
        </p:nvSpPr>
        <p:spPr bwMode="auto">
          <a:xfrm flipV="1">
            <a:off x="3563938" y="1268413"/>
            <a:ext cx="576262" cy="73025"/>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3079" name="Line 7"/>
          <p:cNvSpPr>
            <a:spLocks noChangeShapeType="1"/>
          </p:cNvSpPr>
          <p:nvPr/>
        </p:nvSpPr>
        <p:spPr bwMode="auto">
          <a:xfrm flipH="1" flipV="1">
            <a:off x="4140200" y="1268413"/>
            <a:ext cx="144463" cy="21590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3080" name="Line 8"/>
          <p:cNvSpPr>
            <a:spLocks noChangeShapeType="1"/>
          </p:cNvSpPr>
          <p:nvPr/>
        </p:nvSpPr>
        <p:spPr bwMode="auto">
          <a:xfrm flipV="1">
            <a:off x="2843213" y="1484313"/>
            <a:ext cx="1441450" cy="1728787"/>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3081" name="Line 9"/>
          <p:cNvSpPr>
            <a:spLocks noChangeShapeType="1"/>
          </p:cNvSpPr>
          <p:nvPr/>
        </p:nvSpPr>
        <p:spPr bwMode="auto">
          <a:xfrm>
            <a:off x="2843213" y="3213100"/>
            <a:ext cx="433387" cy="64770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3082" name="Line 10"/>
          <p:cNvSpPr>
            <a:spLocks noChangeShapeType="1"/>
          </p:cNvSpPr>
          <p:nvPr/>
        </p:nvSpPr>
        <p:spPr bwMode="auto">
          <a:xfrm>
            <a:off x="3276600" y="3860800"/>
            <a:ext cx="287338" cy="144463"/>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3083" name="Line 11"/>
          <p:cNvSpPr>
            <a:spLocks noChangeShapeType="1"/>
          </p:cNvSpPr>
          <p:nvPr/>
        </p:nvSpPr>
        <p:spPr bwMode="auto">
          <a:xfrm flipV="1">
            <a:off x="3563938" y="3789363"/>
            <a:ext cx="503237" cy="21590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3084" name="Line 12"/>
          <p:cNvSpPr>
            <a:spLocks noChangeShapeType="1"/>
          </p:cNvSpPr>
          <p:nvPr/>
        </p:nvSpPr>
        <p:spPr bwMode="auto">
          <a:xfrm>
            <a:off x="4067175" y="3789363"/>
            <a:ext cx="649288"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3085" name="Line 13"/>
          <p:cNvSpPr>
            <a:spLocks noChangeShapeType="1"/>
          </p:cNvSpPr>
          <p:nvPr/>
        </p:nvSpPr>
        <p:spPr bwMode="auto">
          <a:xfrm flipV="1">
            <a:off x="4716463" y="2708275"/>
            <a:ext cx="431800" cy="1081088"/>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3086" name="Line 14"/>
          <p:cNvSpPr>
            <a:spLocks noChangeShapeType="1"/>
          </p:cNvSpPr>
          <p:nvPr/>
        </p:nvSpPr>
        <p:spPr bwMode="auto">
          <a:xfrm>
            <a:off x="5219700" y="2708275"/>
            <a:ext cx="576263" cy="73025"/>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3087" name="Line 15"/>
          <p:cNvSpPr>
            <a:spLocks noChangeShapeType="1"/>
          </p:cNvSpPr>
          <p:nvPr/>
        </p:nvSpPr>
        <p:spPr bwMode="auto">
          <a:xfrm>
            <a:off x="5795963" y="2781300"/>
            <a:ext cx="144462" cy="142875"/>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3088" name="Line 16"/>
          <p:cNvSpPr>
            <a:spLocks noChangeShapeType="1"/>
          </p:cNvSpPr>
          <p:nvPr/>
        </p:nvSpPr>
        <p:spPr bwMode="auto">
          <a:xfrm flipV="1">
            <a:off x="5940425" y="2708275"/>
            <a:ext cx="215900" cy="21590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3090" name="Line 18"/>
          <p:cNvSpPr>
            <a:spLocks noChangeShapeType="1"/>
          </p:cNvSpPr>
          <p:nvPr/>
        </p:nvSpPr>
        <p:spPr bwMode="auto">
          <a:xfrm flipV="1">
            <a:off x="6156325" y="2636838"/>
            <a:ext cx="360363" cy="71437"/>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Tree>
    <p:extLst>
      <p:ext uri="{BB962C8B-B14F-4D97-AF65-F5344CB8AC3E}">
        <p14:creationId xmlns:p14="http://schemas.microsoft.com/office/powerpoint/2010/main" val="2059456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0"/>
            <a:ext cx="596265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99" name="Line 3"/>
          <p:cNvSpPr>
            <a:spLocks noChangeShapeType="1"/>
          </p:cNvSpPr>
          <p:nvPr/>
        </p:nvSpPr>
        <p:spPr bwMode="auto">
          <a:xfrm>
            <a:off x="2771775" y="404813"/>
            <a:ext cx="287338" cy="792162"/>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00" name="Line 4"/>
          <p:cNvSpPr>
            <a:spLocks noChangeShapeType="1"/>
          </p:cNvSpPr>
          <p:nvPr/>
        </p:nvSpPr>
        <p:spPr bwMode="auto">
          <a:xfrm>
            <a:off x="3059113" y="1196975"/>
            <a:ext cx="504825" cy="144463"/>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01" name="Line 5"/>
          <p:cNvSpPr>
            <a:spLocks noChangeShapeType="1"/>
          </p:cNvSpPr>
          <p:nvPr/>
        </p:nvSpPr>
        <p:spPr bwMode="auto">
          <a:xfrm flipV="1">
            <a:off x="3563938" y="1268413"/>
            <a:ext cx="576262" cy="73025"/>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02" name="Line 6"/>
          <p:cNvSpPr>
            <a:spLocks noChangeShapeType="1"/>
          </p:cNvSpPr>
          <p:nvPr/>
        </p:nvSpPr>
        <p:spPr bwMode="auto">
          <a:xfrm flipH="1" flipV="1">
            <a:off x="4140200" y="1268413"/>
            <a:ext cx="144463" cy="21590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03" name="Line 7"/>
          <p:cNvSpPr>
            <a:spLocks noChangeShapeType="1"/>
          </p:cNvSpPr>
          <p:nvPr/>
        </p:nvSpPr>
        <p:spPr bwMode="auto">
          <a:xfrm flipV="1">
            <a:off x="2843213" y="1484313"/>
            <a:ext cx="1441450" cy="1728787"/>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04" name="Line 8"/>
          <p:cNvSpPr>
            <a:spLocks noChangeShapeType="1"/>
          </p:cNvSpPr>
          <p:nvPr/>
        </p:nvSpPr>
        <p:spPr bwMode="auto">
          <a:xfrm>
            <a:off x="2843213" y="3213100"/>
            <a:ext cx="433387" cy="64770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05" name="Line 9"/>
          <p:cNvSpPr>
            <a:spLocks noChangeShapeType="1"/>
          </p:cNvSpPr>
          <p:nvPr/>
        </p:nvSpPr>
        <p:spPr bwMode="auto">
          <a:xfrm>
            <a:off x="3276600" y="3860800"/>
            <a:ext cx="287338" cy="144463"/>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06" name="Line 10"/>
          <p:cNvSpPr>
            <a:spLocks noChangeShapeType="1"/>
          </p:cNvSpPr>
          <p:nvPr/>
        </p:nvSpPr>
        <p:spPr bwMode="auto">
          <a:xfrm flipV="1">
            <a:off x="3563938" y="3789363"/>
            <a:ext cx="503237" cy="21590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07" name="Line 11"/>
          <p:cNvSpPr>
            <a:spLocks noChangeShapeType="1"/>
          </p:cNvSpPr>
          <p:nvPr/>
        </p:nvSpPr>
        <p:spPr bwMode="auto">
          <a:xfrm>
            <a:off x="4067175" y="3789363"/>
            <a:ext cx="649288"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08" name="Line 12"/>
          <p:cNvSpPr>
            <a:spLocks noChangeShapeType="1"/>
          </p:cNvSpPr>
          <p:nvPr/>
        </p:nvSpPr>
        <p:spPr bwMode="auto">
          <a:xfrm flipV="1">
            <a:off x="4716463" y="2708275"/>
            <a:ext cx="431800" cy="1081088"/>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09" name="Line 13"/>
          <p:cNvSpPr>
            <a:spLocks noChangeShapeType="1"/>
          </p:cNvSpPr>
          <p:nvPr/>
        </p:nvSpPr>
        <p:spPr bwMode="auto">
          <a:xfrm>
            <a:off x="5219700" y="2708275"/>
            <a:ext cx="576263" cy="73025"/>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10" name="Line 14"/>
          <p:cNvSpPr>
            <a:spLocks noChangeShapeType="1"/>
          </p:cNvSpPr>
          <p:nvPr/>
        </p:nvSpPr>
        <p:spPr bwMode="auto">
          <a:xfrm>
            <a:off x="5795963" y="2781300"/>
            <a:ext cx="144462" cy="142875"/>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11" name="Line 15"/>
          <p:cNvSpPr>
            <a:spLocks noChangeShapeType="1"/>
          </p:cNvSpPr>
          <p:nvPr/>
        </p:nvSpPr>
        <p:spPr bwMode="auto">
          <a:xfrm flipV="1">
            <a:off x="5940425" y="2708275"/>
            <a:ext cx="215900" cy="21590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12" name="Line 16"/>
          <p:cNvSpPr>
            <a:spLocks noChangeShapeType="1"/>
          </p:cNvSpPr>
          <p:nvPr/>
        </p:nvSpPr>
        <p:spPr bwMode="auto">
          <a:xfrm flipV="1">
            <a:off x="6156325" y="2636838"/>
            <a:ext cx="360363" cy="71437"/>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13" name="Line 17"/>
          <p:cNvSpPr>
            <a:spLocks noChangeShapeType="1"/>
          </p:cNvSpPr>
          <p:nvPr/>
        </p:nvSpPr>
        <p:spPr bwMode="auto">
          <a:xfrm flipH="1">
            <a:off x="6156325" y="2565400"/>
            <a:ext cx="360363" cy="71438"/>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14" name="Line 18"/>
          <p:cNvSpPr>
            <a:spLocks noChangeShapeType="1"/>
          </p:cNvSpPr>
          <p:nvPr/>
        </p:nvSpPr>
        <p:spPr bwMode="auto">
          <a:xfrm flipH="1">
            <a:off x="5940425" y="2636838"/>
            <a:ext cx="215900" cy="2159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15" name="Line 19"/>
          <p:cNvSpPr>
            <a:spLocks noChangeShapeType="1"/>
          </p:cNvSpPr>
          <p:nvPr/>
        </p:nvSpPr>
        <p:spPr bwMode="auto">
          <a:xfrm>
            <a:off x="5795963" y="2636838"/>
            <a:ext cx="144462" cy="2159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16" name="Line 20"/>
          <p:cNvSpPr>
            <a:spLocks noChangeShapeType="1"/>
          </p:cNvSpPr>
          <p:nvPr/>
        </p:nvSpPr>
        <p:spPr bwMode="auto">
          <a:xfrm>
            <a:off x="5724525" y="1700213"/>
            <a:ext cx="71438" cy="936625"/>
          </a:xfrm>
          <a:prstGeom prst="line">
            <a:avLst/>
          </a:prstGeom>
          <a:noFill/>
          <a:ln w="38100">
            <a:solidFill>
              <a:srgbClr val="00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17" name="Line 21"/>
          <p:cNvSpPr>
            <a:spLocks noChangeShapeType="1"/>
          </p:cNvSpPr>
          <p:nvPr/>
        </p:nvSpPr>
        <p:spPr bwMode="auto">
          <a:xfrm flipH="1">
            <a:off x="5940425" y="2636838"/>
            <a:ext cx="215900" cy="2159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18" name="Line 22"/>
          <p:cNvSpPr>
            <a:spLocks noChangeShapeType="1"/>
          </p:cNvSpPr>
          <p:nvPr/>
        </p:nvSpPr>
        <p:spPr bwMode="auto">
          <a:xfrm>
            <a:off x="5795963" y="2636838"/>
            <a:ext cx="144462" cy="2159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19" name="Line 23"/>
          <p:cNvSpPr>
            <a:spLocks noChangeShapeType="1"/>
          </p:cNvSpPr>
          <p:nvPr/>
        </p:nvSpPr>
        <p:spPr bwMode="auto">
          <a:xfrm flipH="1">
            <a:off x="6156325" y="2565400"/>
            <a:ext cx="360363" cy="71438"/>
          </a:xfrm>
          <a:prstGeom prst="line">
            <a:avLst/>
          </a:prstGeom>
          <a:noFill/>
          <a:ln w="38100">
            <a:solidFill>
              <a:srgbClr val="00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20" name="Line 24"/>
          <p:cNvSpPr>
            <a:spLocks noChangeShapeType="1"/>
          </p:cNvSpPr>
          <p:nvPr/>
        </p:nvSpPr>
        <p:spPr bwMode="auto">
          <a:xfrm flipH="1">
            <a:off x="5940425" y="2636838"/>
            <a:ext cx="215900" cy="215900"/>
          </a:xfrm>
          <a:prstGeom prst="line">
            <a:avLst/>
          </a:prstGeom>
          <a:noFill/>
          <a:ln w="38100">
            <a:solidFill>
              <a:srgbClr val="00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21" name="Line 25"/>
          <p:cNvSpPr>
            <a:spLocks noChangeShapeType="1"/>
          </p:cNvSpPr>
          <p:nvPr/>
        </p:nvSpPr>
        <p:spPr bwMode="auto">
          <a:xfrm>
            <a:off x="5795963" y="2636838"/>
            <a:ext cx="144462" cy="215900"/>
          </a:xfrm>
          <a:prstGeom prst="line">
            <a:avLst/>
          </a:prstGeom>
          <a:noFill/>
          <a:ln w="38100">
            <a:solidFill>
              <a:srgbClr val="00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22" name="Line 26"/>
          <p:cNvSpPr>
            <a:spLocks noChangeShapeType="1"/>
          </p:cNvSpPr>
          <p:nvPr/>
        </p:nvSpPr>
        <p:spPr bwMode="auto">
          <a:xfrm flipH="1" flipV="1">
            <a:off x="5219700" y="1484313"/>
            <a:ext cx="504825" cy="215900"/>
          </a:xfrm>
          <a:prstGeom prst="line">
            <a:avLst/>
          </a:prstGeom>
          <a:noFill/>
          <a:ln w="38100">
            <a:solidFill>
              <a:srgbClr val="00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23" name="Line 27"/>
          <p:cNvSpPr>
            <a:spLocks noChangeShapeType="1"/>
          </p:cNvSpPr>
          <p:nvPr/>
        </p:nvSpPr>
        <p:spPr bwMode="auto">
          <a:xfrm>
            <a:off x="5148263" y="1268413"/>
            <a:ext cx="71437" cy="215900"/>
          </a:xfrm>
          <a:prstGeom prst="line">
            <a:avLst/>
          </a:prstGeom>
          <a:noFill/>
          <a:ln w="38100">
            <a:solidFill>
              <a:srgbClr val="00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24" name="Line 28"/>
          <p:cNvSpPr>
            <a:spLocks noChangeShapeType="1"/>
          </p:cNvSpPr>
          <p:nvPr/>
        </p:nvSpPr>
        <p:spPr bwMode="auto">
          <a:xfrm flipV="1">
            <a:off x="4140200" y="1268413"/>
            <a:ext cx="1008063" cy="0"/>
          </a:xfrm>
          <a:prstGeom prst="line">
            <a:avLst/>
          </a:prstGeom>
          <a:noFill/>
          <a:ln w="38100">
            <a:solidFill>
              <a:srgbClr val="00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25" name="Line 29"/>
          <p:cNvSpPr>
            <a:spLocks noChangeShapeType="1"/>
          </p:cNvSpPr>
          <p:nvPr/>
        </p:nvSpPr>
        <p:spPr bwMode="auto">
          <a:xfrm flipV="1">
            <a:off x="3563938" y="1268413"/>
            <a:ext cx="576262" cy="144462"/>
          </a:xfrm>
          <a:prstGeom prst="line">
            <a:avLst/>
          </a:prstGeom>
          <a:noFill/>
          <a:ln w="38100">
            <a:solidFill>
              <a:srgbClr val="00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27" name="Line 31"/>
          <p:cNvSpPr>
            <a:spLocks noChangeShapeType="1"/>
          </p:cNvSpPr>
          <p:nvPr/>
        </p:nvSpPr>
        <p:spPr bwMode="auto">
          <a:xfrm>
            <a:off x="2771775" y="404813"/>
            <a:ext cx="215900" cy="792162"/>
          </a:xfrm>
          <a:prstGeom prst="line">
            <a:avLst/>
          </a:prstGeom>
          <a:noFill/>
          <a:ln w="38100">
            <a:solidFill>
              <a:srgbClr val="00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28" name="Line 32"/>
          <p:cNvSpPr>
            <a:spLocks noChangeShapeType="1"/>
          </p:cNvSpPr>
          <p:nvPr/>
        </p:nvSpPr>
        <p:spPr bwMode="auto">
          <a:xfrm>
            <a:off x="2987675" y="1196975"/>
            <a:ext cx="576263" cy="215900"/>
          </a:xfrm>
          <a:prstGeom prst="line">
            <a:avLst/>
          </a:prstGeom>
          <a:noFill/>
          <a:ln w="38100">
            <a:solidFill>
              <a:srgbClr val="00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
        <p:nvSpPr>
          <p:cNvPr id="4129" name="Line 33"/>
          <p:cNvSpPr>
            <a:spLocks noChangeShapeType="1"/>
          </p:cNvSpPr>
          <p:nvPr/>
        </p:nvSpPr>
        <p:spPr bwMode="auto">
          <a:xfrm>
            <a:off x="2771775" y="404813"/>
            <a:ext cx="215900" cy="792162"/>
          </a:xfrm>
          <a:prstGeom prst="line">
            <a:avLst/>
          </a:prstGeom>
          <a:noFill/>
          <a:ln w="38100">
            <a:solidFill>
              <a:srgbClr val="00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ZA"/>
          </a:p>
        </p:txBody>
      </p:sp>
    </p:spTree>
    <p:extLst>
      <p:ext uri="{BB962C8B-B14F-4D97-AF65-F5344CB8AC3E}">
        <p14:creationId xmlns:p14="http://schemas.microsoft.com/office/powerpoint/2010/main" val="6746784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Custom 27">
      <a:majorFont>
        <a:latin typeface="Tahoma"/>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Kilter</Template>
  <TotalTime>240</TotalTime>
  <Words>279</Words>
  <Application>Microsoft Office PowerPoint</Application>
  <PresentationFormat>On-screen Show (4:3)</PresentationFormat>
  <Paragraphs>42</Paragraphs>
  <Slides>8</Slides>
  <Notes>4</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AFRICAN RENAISSANCE CONFERENCE – Africa in Motion  Product Diversity for Africa’s Growth </vt:lpstr>
      <vt:lpstr>Tourism in Africa</vt:lpstr>
      <vt:lpstr>Tourism in Africa</vt:lpstr>
      <vt:lpstr>Old School v. New School</vt:lpstr>
      <vt:lpstr>Tourism in Africa</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Caroline</dc:creator>
  <cp:lastModifiedBy>david frost</cp:lastModifiedBy>
  <cp:revision>33</cp:revision>
  <dcterms:created xsi:type="dcterms:W3CDTF">2013-10-28T07:39:26Z</dcterms:created>
  <dcterms:modified xsi:type="dcterms:W3CDTF">2014-05-23T08:07:37Z</dcterms:modified>
</cp:coreProperties>
</file>