
<file path=[Content_Types].xml><?xml version="1.0" encoding="utf-8"?>
<Types xmlns="http://schemas.openxmlformats.org/package/2006/content-types">
  <Default Extension="png" ContentType="image/png"/>
  <Default Extension="emf" ContentType="image/x-emf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5"/>
  </p:handoutMasterIdLst>
  <p:sldIdLst>
    <p:sldId id="268" r:id="rId2"/>
    <p:sldId id="279" r:id="rId3"/>
    <p:sldId id="270" r:id="rId4"/>
    <p:sldId id="271" r:id="rId5"/>
    <p:sldId id="272" r:id="rId6"/>
    <p:sldId id="273" r:id="rId7"/>
    <p:sldId id="274" r:id="rId8"/>
    <p:sldId id="278" r:id="rId9"/>
    <p:sldId id="280" r:id="rId10"/>
    <p:sldId id="256" r:id="rId11"/>
    <p:sldId id="261" r:id="rId12"/>
    <p:sldId id="258" r:id="rId13"/>
    <p:sldId id="257" r:id="rId14"/>
    <p:sldId id="259" r:id="rId15"/>
    <p:sldId id="260" r:id="rId16"/>
    <p:sldId id="262" r:id="rId17"/>
    <p:sldId id="263" r:id="rId18"/>
    <p:sldId id="264" r:id="rId19"/>
    <p:sldId id="265" r:id="rId20"/>
    <p:sldId id="266" r:id="rId21"/>
    <p:sldId id="267" r:id="rId22"/>
    <p:sldId id="281" r:id="rId23"/>
    <p:sldId id="277" r:id="rId24"/>
    <p:sldId id="275" r:id="rId25"/>
    <p:sldId id="269" r:id="rId26"/>
    <p:sldId id="276" r:id="rId27"/>
    <p:sldId id="293" r:id="rId28"/>
    <p:sldId id="297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4" r:id="rId39"/>
    <p:sldId id="291" r:id="rId40"/>
    <p:sldId id="292" r:id="rId41"/>
    <p:sldId id="295" r:id="rId42"/>
    <p:sldId id="296" r:id="rId43"/>
    <p:sldId id="298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Treasury\Monthly%20Eco%20News%20Letters\KZN%20GDP%20Model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Desktop\Treasury\Monthly%20Eco%20News%20Letters\KZN%20GDP%20Model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Z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988407699037624E-2"/>
          <c:y val="5.1400554097404488E-2"/>
          <c:w val="0.90216382327209099"/>
          <c:h val="0.8326195683872849"/>
        </c:manualLayout>
      </c:layout>
      <c:lineChart>
        <c:grouping val="standard"/>
        <c:varyColors val="0"/>
        <c:ser>
          <c:idx val="0"/>
          <c:order val="0"/>
          <c:tx>
            <c:strRef>
              <c:f>Annual!$A$18</c:f>
              <c:strCache>
                <c:ptCount val="1"/>
                <c:pt idx="0">
                  <c:v>General government services</c:v>
                </c:pt>
              </c:strCache>
            </c:strRef>
          </c:tx>
          <c:spPr>
            <a:ln w="44450">
              <a:solidFill>
                <a:srgbClr val="00B050"/>
              </a:solidFill>
            </a:ln>
          </c:spPr>
          <c:marker>
            <c:symbol val="none"/>
          </c:marker>
          <c:cat>
            <c:strRef>
              <c:f>Annual!$B$5:$U$5</c:f>
              <c:strCache>
                <c:ptCount val="2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  <c:pt idx="19">
                  <c:v>2014</c:v>
                </c:pt>
              </c:strCache>
            </c:strRef>
          </c:cat>
          <c:val>
            <c:numRef>
              <c:f>Annual!$B$22:$U$22</c:f>
              <c:numCache>
                <c:formatCode>General</c:formatCode>
                <c:ptCount val="20"/>
                <c:pt idx="0">
                  <c:v>17.529060130838058</c:v>
                </c:pt>
                <c:pt idx="1">
                  <c:v>17.225037367274012</c:v>
                </c:pt>
                <c:pt idx="2">
                  <c:v>16.94900030030389</c:v>
                </c:pt>
                <c:pt idx="3">
                  <c:v>16.755408120434076</c:v>
                </c:pt>
                <c:pt idx="4">
                  <c:v>16.277057296378992</c:v>
                </c:pt>
                <c:pt idx="5">
                  <c:v>15.555361138417714</c:v>
                </c:pt>
                <c:pt idx="6">
                  <c:v>15.049032750362382</c:v>
                </c:pt>
                <c:pt idx="7">
                  <c:v>14.659451011332484</c:v>
                </c:pt>
                <c:pt idx="8">
                  <c:v>14.621096076972329</c:v>
                </c:pt>
                <c:pt idx="9">
                  <c:v>14.274221854454986</c:v>
                </c:pt>
                <c:pt idx="10">
                  <c:v>14.165431679415875</c:v>
                </c:pt>
                <c:pt idx="11">
                  <c:v>13.869529787128887</c:v>
                </c:pt>
                <c:pt idx="12">
                  <c:v>13.777444223193141</c:v>
                </c:pt>
                <c:pt idx="13">
                  <c:v>14.094657322954335</c:v>
                </c:pt>
                <c:pt idx="14">
                  <c:v>14.770522976550184</c:v>
                </c:pt>
                <c:pt idx="15">
                  <c:v>14.725100912103709</c:v>
                </c:pt>
                <c:pt idx="16">
                  <c:v>14.90311219023237</c:v>
                </c:pt>
                <c:pt idx="17">
                  <c:v>15.098194370019002</c:v>
                </c:pt>
                <c:pt idx="18">
                  <c:v>15.226283273491333</c:v>
                </c:pt>
                <c:pt idx="19">
                  <c:v>15.452857141574327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423680"/>
        <c:axId val="97579392"/>
      </c:lineChart>
      <c:catAx>
        <c:axId val="94423680"/>
        <c:scaling>
          <c:orientation val="minMax"/>
        </c:scaling>
        <c:delete val="0"/>
        <c:axPos val="b"/>
        <c:majorTickMark val="out"/>
        <c:minorTickMark val="none"/>
        <c:tickLblPos val="nextTo"/>
        <c:crossAx val="97579392"/>
        <c:crosses val="autoZero"/>
        <c:auto val="1"/>
        <c:lblAlgn val="ctr"/>
        <c:lblOffset val="100"/>
        <c:noMultiLvlLbl val="0"/>
      </c:catAx>
      <c:valAx>
        <c:axId val="97579392"/>
        <c:scaling>
          <c:orientation val="minMax"/>
          <c:min val="12"/>
        </c:scaling>
        <c:delete val="0"/>
        <c:axPos val="l"/>
        <c:numFmt formatCode="General" sourceLinked="1"/>
        <c:majorTickMark val="out"/>
        <c:minorTickMark val="none"/>
        <c:tickLblPos val="nextTo"/>
        <c:crossAx val="94423680"/>
        <c:crosses val="autoZero"/>
        <c:crossBetween val="between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Z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3825629529242171E-2"/>
          <c:y val="2.589867589846467E-2"/>
          <c:w val="0.922176101420489"/>
          <c:h val="0.94820264820307065"/>
        </c:manualLayout>
      </c:layout>
      <c:lineChart>
        <c:grouping val="standard"/>
        <c:varyColors val="0"/>
        <c:ser>
          <c:idx val="0"/>
          <c:order val="0"/>
          <c:spPr>
            <a:ln w="44450">
              <a:solidFill>
                <a:schemeClr val="tx1">
                  <a:lumMod val="95000"/>
                  <a:lumOff val="5000"/>
                </a:schemeClr>
              </a:solidFill>
            </a:ln>
          </c:spPr>
          <c:marker>
            <c:symbol val="none"/>
          </c:marker>
          <c:cat>
            <c:strRef>
              <c:f>Annual!$C$64:$U$64</c:f>
              <c:strCache>
                <c:ptCount val="19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</c:strCache>
            </c:strRef>
          </c:cat>
          <c:val>
            <c:numRef>
              <c:f>Annual!$C$80:$U$80</c:f>
              <c:numCache>
                <c:formatCode>#,##0.00</c:formatCode>
                <c:ptCount val="19"/>
                <c:pt idx="0">
                  <c:v>3.7302560064507087</c:v>
                </c:pt>
                <c:pt idx="1">
                  <c:v>2.4303836141404656</c:v>
                </c:pt>
                <c:pt idx="2">
                  <c:v>0.39849235975972569</c:v>
                </c:pt>
                <c:pt idx="3">
                  <c:v>2.0602248809938359</c:v>
                </c:pt>
                <c:pt idx="4">
                  <c:v>3.6702378180330535</c:v>
                </c:pt>
                <c:pt idx="5">
                  <c:v>2.3988636039188589</c:v>
                </c:pt>
                <c:pt idx="6">
                  <c:v>3.3929606402040693</c:v>
                </c:pt>
                <c:pt idx="7">
                  <c:v>3.0368577971480009</c:v>
                </c:pt>
                <c:pt idx="8">
                  <c:v>4.3899940470438787</c:v>
                </c:pt>
                <c:pt idx="9">
                  <c:v>5.109124885241596</c:v>
                </c:pt>
                <c:pt idx="10">
                  <c:v>5.2608275890481737</c:v>
                </c:pt>
                <c:pt idx="11">
                  <c:v>5.3604740546296705</c:v>
                </c:pt>
                <c:pt idx="12">
                  <c:v>3.1910438852388827</c:v>
                </c:pt>
                <c:pt idx="13">
                  <c:v>-1.5380891344565648</c:v>
                </c:pt>
                <c:pt idx="14">
                  <c:v>3.039747085247785</c:v>
                </c:pt>
                <c:pt idx="15">
                  <c:v>3.2124517571615727</c:v>
                </c:pt>
                <c:pt idx="16">
                  <c:v>2.2198240041681272</c:v>
                </c:pt>
                <c:pt idx="17">
                  <c:v>2.2123544332547445</c:v>
                </c:pt>
                <c:pt idx="18">
                  <c:v>1.5248534549403769</c:v>
                </c:pt>
              </c:numCache>
            </c:numRef>
          </c:val>
          <c:smooth val="0"/>
        </c:ser>
        <c:ser>
          <c:idx val="1"/>
          <c:order val="1"/>
          <c:spPr>
            <a:ln w="44450">
              <a:solidFill>
                <a:srgbClr val="00B050"/>
              </a:solidFill>
            </a:ln>
          </c:spPr>
          <c:marker>
            <c:symbol val="none"/>
          </c:marker>
          <c:cat>
            <c:strRef>
              <c:f>Annual!$C$64:$U$64</c:f>
              <c:strCache>
                <c:ptCount val="19"/>
                <c:pt idx="0">
                  <c:v>1996</c:v>
                </c:pt>
                <c:pt idx="1">
                  <c:v>1997</c:v>
                </c:pt>
                <c:pt idx="2">
                  <c:v>1998</c:v>
                </c:pt>
                <c:pt idx="3">
                  <c:v>1999</c:v>
                </c:pt>
                <c:pt idx="4">
                  <c:v>2000</c:v>
                </c:pt>
                <c:pt idx="5">
                  <c:v>2001</c:v>
                </c:pt>
                <c:pt idx="6">
                  <c:v>2002</c:v>
                </c:pt>
                <c:pt idx="7">
                  <c:v>2003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</c:strCache>
            </c:strRef>
          </c:cat>
          <c:val>
            <c:numRef>
              <c:f>Annual!$C$81:$U$81</c:f>
              <c:numCache>
                <c:formatCode>#,##0.00</c:formatCode>
                <c:ptCount val="19"/>
                <c:pt idx="0">
                  <c:v>4.1126496004405331</c:v>
                </c:pt>
                <c:pt idx="1">
                  <c:v>2.7719673704138019</c:v>
                </c:pt>
                <c:pt idx="2">
                  <c:v>0.6325216075935719</c:v>
                </c:pt>
                <c:pt idx="3">
                  <c:v>2.6466965252503414</c:v>
                </c:pt>
                <c:pt idx="4">
                  <c:v>4.5638807062562172</c:v>
                </c:pt>
                <c:pt idx="5">
                  <c:v>3.0128451691933158</c:v>
                </c:pt>
                <c:pt idx="6">
                  <c:v>3.8671166235172749</c:v>
                </c:pt>
                <c:pt idx="7">
                  <c:v>3.0831660523012627</c:v>
                </c:pt>
                <c:pt idx="8">
                  <c:v>4.8141058165777597</c:v>
                </c:pt>
                <c:pt idx="9">
                  <c:v>5.2425134684873411</c:v>
                </c:pt>
                <c:pt idx="10">
                  <c:v>5.6236986173145835</c:v>
                </c:pt>
                <c:pt idx="11">
                  <c:v>5.473119192243332</c:v>
                </c:pt>
                <c:pt idx="12">
                  <c:v>2.8114036553300989</c:v>
                </c:pt>
                <c:pt idx="13">
                  <c:v>-2.3127443732071433</c:v>
                </c:pt>
                <c:pt idx="14">
                  <c:v>3.0946609272201706</c:v>
                </c:pt>
                <c:pt idx="15">
                  <c:v>2.9969958533422378</c:v>
                </c:pt>
                <c:pt idx="16">
                  <c:v>1.985487983223186</c:v>
                </c:pt>
                <c:pt idx="17">
                  <c:v>2.0581496044700724</c:v>
                </c:pt>
                <c:pt idx="18">
                  <c:v>1.2535089906171308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7613312"/>
        <c:axId val="97614848"/>
      </c:lineChart>
      <c:catAx>
        <c:axId val="97613312"/>
        <c:scaling>
          <c:orientation val="minMax"/>
        </c:scaling>
        <c:delete val="0"/>
        <c:axPos val="b"/>
        <c:majorTickMark val="out"/>
        <c:minorTickMark val="none"/>
        <c:tickLblPos val="nextTo"/>
        <c:crossAx val="97614848"/>
        <c:crosses val="autoZero"/>
        <c:auto val="1"/>
        <c:lblAlgn val="ctr"/>
        <c:lblOffset val="100"/>
        <c:noMultiLvlLbl val="0"/>
      </c:catAx>
      <c:valAx>
        <c:axId val="97614848"/>
        <c:scaling>
          <c:orientation val="minMax"/>
        </c:scaling>
        <c:delete val="0"/>
        <c:axPos val="l"/>
        <c:majorGridlines/>
        <c:numFmt formatCode="#,##0.00" sourceLinked="1"/>
        <c:majorTickMark val="out"/>
        <c:minorTickMark val="none"/>
        <c:tickLblPos val="nextTo"/>
        <c:crossAx val="97613312"/>
        <c:crosses val="autoZero"/>
        <c:crossBetween val="between"/>
      </c:valAx>
    </c:plotArea>
    <c:plotVisOnly val="1"/>
    <c:dispBlanksAs val="gap"/>
    <c:showDLblsOverMax val="0"/>
  </c:chart>
  <c:spPr>
    <a:ln>
      <a:solidFill>
        <a:schemeClr val="tx1"/>
      </a:solidFill>
    </a:ln>
  </c:sp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image" Target="../media/image4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4515BD-A1CF-4392-BF47-6CA0BB1EAC77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745DF8-7EAC-486E-8F74-FA86287D53B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4040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791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088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52094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36936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0211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347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44376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43186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16930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0995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63628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C9766-68FB-4F5A-AB34-602DC791F524}" type="datetimeFigureOut">
              <a:rPr lang="en-ZA" smtClean="0"/>
              <a:t>2015/03/09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E8572-7F47-4B2F-A66B-FD21A13A5A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12195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5.emf"/><Relationship Id="rId5" Type="http://schemas.openxmlformats.org/officeDocument/2006/relationships/oleObject" Target="../embeddings/Microsoft_Excel_97-2003_Worksheet2.xls"/><Relationship Id="rId4" Type="http://schemas.openxmlformats.org/officeDocument/2006/relationships/image" Target="../media/image4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4282" y="928670"/>
            <a:ext cx="8715436" cy="1928826"/>
          </a:xfrm>
        </p:spPr>
        <p:txBody>
          <a:bodyPr rtlCol="0">
            <a:noAutofit/>
          </a:bodyPr>
          <a:lstStyle/>
          <a:p>
            <a:pPr algn="l">
              <a:defRPr/>
            </a:pPr>
            <a:r>
              <a:rPr lang="en-ZA" sz="4800" i="1" smtClean="0"/>
              <a:t>SA Budget Overview</a:t>
            </a:r>
            <a:endParaRPr lang="fr-FR" sz="4800" dirty="0" smtClean="0">
              <a:latin typeface="Bodoni MT" pitchFamily="18" charset="0"/>
            </a:endParaRPr>
          </a:p>
        </p:txBody>
      </p:sp>
      <p:sp>
        <p:nvSpPr>
          <p:cNvPr id="7" name="Flowchart: Document 6"/>
          <p:cNvSpPr/>
          <p:nvPr/>
        </p:nvSpPr>
        <p:spPr>
          <a:xfrm>
            <a:off x="4427984" y="4293096"/>
            <a:ext cx="4515414" cy="2296846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Z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Dr. Clive Coetzee</a:t>
            </a:r>
          </a:p>
          <a:p>
            <a:pPr algn="just"/>
            <a:r>
              <a:rPr lang="en-Z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General Manager: Infrastructure Management and Economic Services</a:t>
            </a:r>
          </a:p>
          <a:p>
            <a:pPr algn="just"/>
            <a:r>
              <a:rPr lang="en-ZA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KZN Provincial Treasury</a:t>
            </a:r>
            <a:endParaRPr lang="en-ZA" sz="2000" b="1" dirty="0"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412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82285" y="923366"/>
            <a:ext cx="8210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4000" smtClean="0"/>
              <a:t> </a:t>
            </a:r>
          </a:p>
          <a:p>
            <a:pPr fontAlgn="t"/>
            <a:r>
              <a:rPr lang="en-ZA" sz="4000" smtClean="0"/>
              <a:t>Budget in Context of the SA Economy</a:t>
            </a:r>
            <a:endParaRPr lang="en-ZA" sz="4000"/>
          </a:p>
        </p:txBody>
      </p:sp>
    </p:spTree>
    <p:extLst>
      <p:ext uri="{BB962C8B-B14F-4D97-AF65-F5344CB8AC3E}">
        <p14:creationId xmlns:p14="http://schemas.microsoft.com/office/powerpoint/2010/main" val="362667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the SA Economy – GDP (% pa)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9" y="2060848"/>
            <a:ext cx="8965087" cy="44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36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the SA Economy – Unemployment (% pa)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27" y="1412776"/>
            <a:ext cx="8650467" cy="469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84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the SA Economy – Inflation (% pa)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73264"/>
            <a:ext cx="8965087" cy="455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312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the SA Economy – Current Account Deficit (R’m)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11" y="1973264"/>
            <a:ext cx="8804177" cy="4553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39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the SA Economy – Household Debt (R’m)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41" y="1973264"/>
            <a:ext cx="7973260" cy="458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189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116632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the SA Economy – Confidence deficit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765423"/>
            <a:ext cx="67627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11" y="3762375"/>
            <a:ext cx="67627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861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82285" y="923366"/>
            <a:ext cx="8210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4000" smtClean="0"/>
              <a:t> </a:t>
            </a:r>
          </a:p>
          <a:p>
            <a:pPr fontAlgn="t"/>
            <a:r>
              <a:rPr lang="en-ZA" sz="4000" smtClean="0"/>
              <a:t>Budget History and Dynamics</a:t>
            </a:r>
            <a:endParaRPr lang="en-ZA" sz="4000"/>
          </a:p>
        </p:txBody>
      </p:sp>
    </p:spTree>
    <p:extLst>
      <p:ext uri="{BB962C8B-B14F-4D97-AF65-F5344CB8AC3E}">
        <p14:creationId xmlns:p14="http://schemas.microsoft.com/office/powerpoint/2010/main" val="4277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r>
              <a:rPr lang="en-ZA" smtClean="0"/>
              <a:t>%	</a:t>
            </a:r>
            <a:r>
              <a:rPr lang="en-ZA" smtClean="0">
                <a:effectLst/>
              </a:rPr>
              <a:t>National government revenue as percentage of GDP</a:t>
            </a:r>
            <a:endParaRPr lang="en-ZA" smtClean="0"/>
          </a:p>
          <a:p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66" y="1973263"/>
            <a:ext cx="8325358" cy="4789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020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r>
              <a:rPr lang="en-ZA" smtClean="0"/>
              <a:t>%	</a:t>
            </a:r>
            <a:r>
              <a:rPr lang="en-ZA" smtClean="0">
                <a:effectLst/>
              </a:rPr>
              <a:t>National government expenditure as percentage of GDP</a:t>
            </a:r>
            <a:endParaRPr lang="en-ZA" smtClean="0"/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64" y="1668464"/>
            <a:ext cx="8503052" cy="4891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692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r>
              <a:rPr lang="en-ZA" smtClean="0"/>
              <a:t>R millions       Total loan debt of national government</a:t>
            </a:r>
          </a:p>
          <a:p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83" y="1820864"/>
            <a:ext cx="8363317" cy="481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67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r>
              <a:rPr lang="en-ZA" smtClean="0"/>
              <a:t>R millions       National government deficit/surplus adjusted for cash-flows</a:t>
            </a:r>
          </a:p>
          <a:p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46984"/>
            <a:ext cx="8463880" cy="486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0459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r>
              <a:rPr lang="en-ZA" smtClean="0"/>
              <a:t>%	Total net loan debt as percentage of GDP</a:t>
            </a:r>
          </a:p>
          <a:p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90" y="1820864"/>
            <a:ext cx="8112994" cy="4667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264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r>
              <a:rPr lang="en-ZA" smtClean="0"/>
              <a:t>%	</a:t>
            </a:r>
            <a:r>
              <a:rPr lang="en-ZA" smtClean="0">
                <a:effectLst/>
              </a:rPr>
              <a:t>National government deficit / surplus as % of GDP</a:t>
            </a:r>
          </a:p>
          <a:p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07" y="1820864"/>
            <a:ext cx="8363317" cy="4811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11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R millions 	</a:t>
            </a:r>
            <a:r>
              <a:rPr lang="en-ZA" smtClean="0">
                <a:effectLst/>
              </a:rPr>
              <a:t>National government expenditure: Interest</a:t>
            </a:r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883" y="1820864"/>
            <a:ext cx="8389525" cy="4826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25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R millions 	</a:t>
            </a:r>
            <a:r>
              <a:rPr lang="en-ZA" smtClean="0">
                <a:effectLst/>
              </a:rPr>
              <a:t>Net saving by general government</a:t>
            </a:r>
            <a:r>
              <a:rPr lang="en-ZA" smtClean="0"/>
              <a:t> 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54" y="1412776"/>
            <a:ext cx="8697154" cy="5003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7022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R millions 	</a:t>
            </a:r>
            <a:r>
              <a:rPr lang="en-ZA" smtClean="0">
                <a:effectLst/>
              </a:rPr>
              <a:t>General Government: Current taxes on income and wealth</a:t>
            </a:r>
            <a:endParaRPr lang="en-ZA" smtClean="0"/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424" y="1556792"/>
            <a:ext cx="8571992" cy="493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9857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%	</a:t>
            </a:r>
            <a:r>
              <a:rPr lang="en-ZA" smtClean="0">
                <a:effectLst/>
              </a:rPr>
              <a:t>Ratio of final consumption expenditure by General government to GDP</a:t>
            </a:r>
            <a:endParaRPr lang="en-ZA" smtClean="0"/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46984"/>
            <a:ext cx="8463880" cy="4869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51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%	</a:t>
            </a:r>
            <a:r>
              <a:rPr lang="en-ZA" smtClean="0">
                <a:effectLst/>
              </a:rPr>
              <a:t>General Government Services to GDP</a:t>
            </a:r>
            <a:endParaRPr lang="en-ZA" smtClean="0"/>
          </a:p>
          <a:p>
            <a:r>
              <a:rPr lang="en-ZA" smtClean="0"/>
              <a:t> </a:t>
            </a:r>
            <a:endParaRPr lang="en-ZA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4162568"/>
              </p:ext>
            </p:extLst>
          </p:nvPr>
        </p:nvGraphicFramePr>
        <p:xfrm>
          <a:off x="251520" y="1436876"/>
          <a:ext cx="8568952" cy="50884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4458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%	</a:t>
            </a:r>
            <a:r>
              <a:rPr lang="en-ZA" smtClean="0">
                <a:effectLst/>
              </a:rPr>
              <a:t>SA GDP </a:t>
            </a:r>
            <a:r>
              <a:rPr lang="en-ZA" sz="2400" b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</a:rPr>
              <a:t>with</a:t>
            </a:r>
            <a:r>
              <a:rPr lang="en-ZA" smtClean="0">
                <a:effectLst/>
              </a:rPr>
              <a:t> and </a:t>
            </a:r>
            <a:r>
              <a:rPr lang="en-ZA" sz="2400" b="1" smtClean="0">
                <a:solidFill>
                  <a:srgbClr val="00B050"/>
                </a:solidFill>
                <a:effectLst/>
              </a:rPr>
              <a:t>witho</a:t>
            </a:r>
            <a:r>
              <a:rPr lang="en-ZA" sz="2400" b="1">
                <a:solidFill>
                  <a:srgbClr val="00B050"/>
                </a:solidFill>
              </a:rPr>
              <a:t>ut</a:t>
            </a:r>
            <a:r>
              <a:rPr lang="en-ZA" smtClean="0">
                <a:effectLst/>
              </a:rPr>
              <a:t> Government Services </a:t>
            </a:r>
            <a:endParaRPr lang="en-ZA" smtClean="0"/>
          </a:p>
          <a:p>
            <a:r>
              <a:rPr lang="en-ZA" smtClean="0"/>
              <a:t> </a:t>
            </a:r>
            <a:endParaRPr lang="en-ZA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5271114"/>
              </p:ext>
            </p:extLst>
          </p:nvPr>
        </p:nvGraphicFramePr>
        <p:xfrm>
          <a:off x="251520" y="1159877"/>
          <a:ext cx="8628789" cy="5444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31778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82285" y="923366"/>
            <a:ext cx="8210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4000" smtClean="0"/>
              <a:t> </a:t>
            </a:r>
          </a:p>
          <a:p>
            <a:pPr fontAlgn="t"/>
            <a:r>
              <a:rPr lang="en-ZA" sz="4000" smtClean="0"/>
              <a:t>Budget in Context of Current External Factors </a:t>
            </a:r>
            <a:endParaRPr lang="en-ZA" sz="4000"/>
          </a:p>
        </p:txBody>
      </p:sp>
    </p:spTree>
    <p:extLst>
      <p:ext uri="{BB962C8B-B14F-4D97-AF65-F5344CB8AC3E}">
        <p14:creationId xmlns:p14="http://schemas.microsoft.com/office/powerpoint/2010/main" val="4277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External Factors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4098" name="Picture 2" descr="SA credit rating hist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90" y="1556792"/>
            <a:ext cx="8069485" cy="4935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28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External Factors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15" y="2346324"/>
            <a:ext cx="8796766" cy="3242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881" y="314128"/>
            <a:ext cx="2706397" cy="1691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601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External Factors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174522"/>
            <a:ext cx="9001001" cy="2268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68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External Factors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135604"/>
            <a:ext cx="6480423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10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External Factors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057886"/>
            <a:ext cx="8095531" cy="5386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62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609600" y="236547"/>
            <a:ext cx="7454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mtClean="0"/>
              <a:t> </a:t>
            </a:r>
          </a:p>
          <a:p>
            <a:pPr fontAlgn="t"/>
            <a:r>
              <a:rPr lang="en-ZA" smtClean="0"/>
              <a:t>Budget in Context of External Factors </a:t>
            </a:r>
          </a:p>
          <a:p>
            <a:r>
              <a:rPr lang="en-ZA" smtClean="0"/>
              <a:t> </a:t>
            </a:r>
            <a:endParaRPr lang="en-ZA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2" y="980728"/>
            <a:ext cx="4317605" cy="332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756" y="4023050"/>
            <a:ext cx="6794329" cy="2496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20863"/>
            <a:ext cx="20193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192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6" name="Rectangle 5"/>
          <p:cNvSpPr/>
          <p:nvPr/>
        </p:nvSpPr>
        <p:spPr>
          <a:xfrm>
            <a:off x="482285" y="923366"/>
            <a:ext cx="82108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4000" smtClean="0"/>
              <a:t> </a:t>
            </a:r>
          </a:p>
          <a:p>
            <a:pPr fontAlgn="t"/>
            <a:r>
              <a:rPr lang="en-ZA" sz="4000" smtClean="0"/>
              <a:t>The 2015/16 Budget</a:t>
            </a:r>
            <a:endParaRPr lang="en-ZA" sz="4000"/>
          </a:p>
        </p:txBody>
      </p:sp>
    </p:spTree>
    <p:extLst>
      <p:ext uri="{BB962C8B-B14F-4D97-AF65-F5344CB8AC3E}">
        <p14:creationId xmlns:p14="http://schemas.microsoft.com/office/powerpoint/2010/main" val="290757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43" y="112763"/>
            <a:ext cx="8332974" cy="3218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43" y="3555231"/>
            <a:ext cx="8332974" cy="318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21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76" y="692696"/>
            <a:ext cx="7544938" cy="5658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11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62" y="836712"/>
            <a:ext cx="7860815" cy="545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8348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25" y="332655"/>
            <a:ext cx="6141099" cy="31157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96" y="3861048"/>
            <a:ext cx="8083238" cy="2080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8446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8632373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06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8793"/>
            <a:ext cx="4299670" cy="2343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512166"/>
            <a:ext cx="4553322" cy="4186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140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20688"/>
            <a:ext cx="89289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575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598191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147218"/>
            <a:ext cx="6239984" cy="252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795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334962"/>
            <a:ext cx="8765383" cy="237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783527"/>
            <a:ext cx="8712969" cy="372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076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323528" y="474345"/>
            <a:ext cx="8568952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200"/>
              <a:t>The main tax proposals include</a:t>
            </a:r>
            <a:r>
              <a:rPr lang="en-ZA" sz="2200" smtClean="0"/>
              <a:t>:</a:t>
            </a:r>
          </a:p>
          <a:p>
            <a:endParaRPr lang="en-ZA" sz="2200"/>
          </a:p>
          <a:p>
            <a:endParaRPr lang="en-ZA" sz="220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Increasing </a:t>
            </a:r>
            <a:r>
              <a:rPr lang="en-ZA" sz="2200"/>
              <a:t>marginal personal income tax rates by one percentage </a:t>
            </a:r>
            <a:r>
              <a:rPr lang="en-ZA" sz="2200" smtClean="0"/>
              <a:t>point for </a:t>
            </a:r>
            <a:r>
              <a:rPr lang="en-ZA" sz="2200"/>
              <a:t>all taxpayers earning more than R181 900, and adjusting </a:t>
            </a:r>
            <a:r>
              <a:rPr lang="en-ZA" sz="2200" smtClean="0"/>
              <a:t>tax brackets </a:t>
            </a:r>
            <a:r>
              <a:rPr lang="en-ZA" sz="2200"/>
              <a:t>and rebates to account for fiscal drag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Raising </a:t>
            </a:r>
            <a:r>
              <a:rPr lang="en-ZA" sz="2200"/>
              <a:t>the general fuel levy by 30.5 c/litre and the Road </a:t>
            </a:r>
            <a:r>
              <a:rPr lang="en-ZA" sz="2200" smtClean="0"/>
              <a:t>Accident Fund </a:t>
            </a:r>
            <a:r>
              <a:rPr lang="en-ZA" sz="2200"/>
              <a:t>(RAF) levy on fuel by 50 c/litre (a total increase of 80.5 c/litre)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Taking </a:t>
            </a:r>
            <a:r>
              <a:rPr lang="en-ZA" sz="2200"/>
              <a:t>further steps to combat base erosion and profit shifting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Providing </a:t>
            </a:r>
            <a:r>
              <a:rPr lang="en-ZA" sz="2200"/>
              <a:t>for a more generous turnover tax regime for small businesses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Increasing </a:t>
            </a:r>
            <a:r>
              <a:rPr lang="en-ZA" sz="2200"/>
              <a:t>excise duties on alcohol and tobacco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Reviewing </a:t>
            </a:r>
            <a:r>
              <a:rPr lang="en-ZA" sz="2200"/>
              <a:t>the diesel refund scheme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Strengthening </a:t>
            </a:r>
            <a:r>
              <a:rPr lang="en-ZA" sz="2200"/>
              <a:t>the energy-efficiency savings incentive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Raising </a:t>
            </a:r>
            <a:r>
              <a:rPr lang="en-ZA" sz="2200"/>
              <a:t>the electricity levy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200" smtClean="0"/>
              <a:t>Changing </a:t>
            </a:r>
            <a:r>
              <a:rPr lang="en-ZA" sz="2200"/>
              <a:t>transfer duty rates and brackets.</a:t>
            </a:r>
          </a:p>
        </p:txBody>
      </p:sp>
    </p:spTree>
    <p:extLst>
      <p:ext uri="{BB962C8B-B14F-4D97-AF65-F5344CB8AC3E}">
        <p14:creationId xmlns:p14="http://schemas.microsoft.com/office/powerpoint/2010/main" val="422419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sp>
        <p:nvSpPr>
          <p:cNvPr id="3" name="Rectangle 2"/>
          <p:cNvSpPr/>
          <p:nvPr/>
        </p:nvSpPr>
        <p:spPr>
          <a:xfrm>
            <a:off x="323528" y="474345"/>
            <a:ext cx="8568952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/>
              <a:t>B</a:t>
            </a:r>
            <a:r>
              <a:rPr lang="en-ZA" sz="2400" smtClean="0"/>
              <a:t>aseline </a:t>
            </a:r>
            <a:r>
              <a:rPr lang="en-ZA" sz="2400"/>
              <a:t>expenditure reductions of R25 </a:t>
            </a:r>
            <a:r>
              <a:rPr lang="en-ZA" sz="2400" smtClean="0"/>
              <a:t>billion over </a:t>
            </a:r>
            <a:r>
              <a:rPr lang="en-ZA" sz="2400"/>
              <a:t>two </a:t>
            </a:r>
            <a:r>
              <a:rPr lang="en-ZA" sz="2400" smtClean="0"/>
              <a:t>years:</a:t>
            </a:r>
            <a:endParaRPr lang="en-ZA" sz="2200"/>
          </a:p>
          <a:p>
            <a:endParaRPr lang="en-ZA" sz="220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200" smtClean="0"/>
              <a:t>Reductions </a:t>
            </a:r>
            <a:r>
              <a:rPr lang="en-ZA" sz="2200"/>
              <a:t>to current spending by national departments of R2.3 </a:t>
            </a:r>
            <a:r>
              <a:rPr lang="en-ZA" sz="2200" smtClean="0"/>
              <a:t>billion in </a:t>
            </a:r>
            <a:r>
              <a:rPr lang="en-ZA" sz="2200"/>
              <a:t>2015/16 and R3.9 billion in 2016/17, to be achieved mainly </a:t>
            </a:r>
            <a:r>
              <a:rPr lang="en-ZA" sz="2200" smtClean="0"/>
              <a:t>through decreases </a:t>
            </a:r>
            <a:r>
              <a:rPr lang="en-ZA" sz="2200"/>
              <a:t>in budgets for non-core goods and services.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200" smtClean="0"/>
              <a:t>Reductions </a:t>
            </a:r>
            <a:r>
              <a:rPr lang="en-ZA" sz="2200"/>
              <a:t>to capital spending of national departments by R280 </a:t>
            </a:r>
            <a:r>
              <a:rPr lang="en-ZA" sz="2200" smtClean="0"/>
              <a:t>million (2015/16</a:t>
            </a:r>
            <a:r>
              <a:rPr lang="en-ZA" sz="2200"/>
              <a:t>) and R911 million (2016/17), mainly on non-critical items </a:t>
            </a:r>
            <a:r>
              <a:rPr lang="en-ZA" sz="2200" smtClean="0"/>
              <a:t>of machinery </a:t>
            </a:r>
            <a:r>
              <a:rPr lang="en-ZA" sz="2200"/>
              <a:t>and equipment.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200" smtClean="0"/>
              <a:t>Reductions </a:t>
            </a:r>
            <a:r>
              <a:rPr lang="en-ZA" sz="2200"/>
              <a:t>in allocations to public entities of R2.4 billion (2015/16) </a:t>
            </a:r>
            <a:r>
              <a:rPr lang="en-ZA" sz="2200" smtClean="0"/>
              <a:t>and R2.6 </a:t>
            </a:r>
            <a:r>
              <a:rPr lang="en-ZA" sz="2200"/>
              <a:t>billion (2016/17</a:t>
            </a:r>
            <a:r>
              <a:rPr lang="en-ZA" sz="2200" smtClean="0"/>
              <a:t>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/>
              <a:t>Reductions in transfers to provinces of R4.4 billion (2015/16) and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/>
              <a:t>R6.6 billion (2016/17).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ZA" sz="2400" smtClean="0"/>
              <a:t>Reductions </a:t>
            </a:r>
            <a:r>
              <a:rPr lang="en-ZA" sz="2400"/>
              <a:t>in conditional allocations to local government of R921 million </a:t>
            </a:r>
            <a:r>
              <a:rPr lang="en-ZA" sz="2400" smtClean="0"/>
              <a:t>in 2015/16 </a:t>
            </a:r>
            <a:r>
              <a:rPr lang="en-ZA" sz="2400"/>
              <a:t>and R1.4 billion in 2016/17</a:t>
            </a:r>
            <a:r>
              <a:rPr lang="en-ZA" sz="2400" smtClean="0"/>
              <a:t>.</a:t>
            </a:r>
            <a:endParaRPr lang="en-ZA" sz="2200"/>
          </a:p>
        </p:txBody>
      </p:sp>
    </p:spTree>
    <p:extLst>
      <p:ext uri="{BB962C8B-B14F-4D97-AF65-F5344CB8AC3E}">
        <p14:creationId xmlns:p14="http://schemas.microsoft.com/office/powerpoint/2010/main" val="111158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8" y="723900"/>
            <a:ext cx="9077325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8774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387295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990258"/>
            <a:ext cx="6042661" cy="3733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014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1" descr="https://wwwrs.resbank.co.za/QbQuery/Reserved.ReportViewerWebControl.axd?Culture=7177&amp;CultureOverrides=True&amp;UICulture=1033&amp;UICultureOverrides=True&amp;ReportStack=2&amp;ControlID=94a419056fef463e9cdafd0fe4da9454&amp;Mode=true&amp;OpType=ReportImage&amp;IterationId=1b047940baec4edbbabae3bf31a05ef1&amp;StreamID=C_7iT0_1"/>
          <p:cNvSpPr>
            <a:spLocks noChangeAspect="1" noChangeArrowheads="1"/>
          </p:cNvSpPr>
          <p:nvPr/>
        </p:nvSpPr>
        <p:spPr bwMode="auto">
          <a:xfrm>
            <a:off x="457200" y="166846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A"/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7039761"/>
              </p:ext>
            </p:extLst>
          </p:nvPr>
        </p:nvGraphicFramePr>
        <p:xfrm>
          <a:off x="251519" y="332656"/>
          <a:ext cx="8778121" cy="27363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0" name="Worksheet" r:id="rId3" imgW="11639685" imgH="3629025" progId="Excel.Sheet.8">
                  <p:embed/>
                </p:oleObj>
              </mc:Choice>
              <mc:Fallback>
                <p:oleObj name="Worksheet" r:id="rId3" imgW="11639685" imgH="3629025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1519" y="332656"/>
                        <a:ext cx="8778121" cy="27363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4963594"/>
              </p:ext>
            </p:extLst>
          </p:nvPr>
        </p:nvGraphicFramePr>
        <p:xfrm>
          <a:off x="251520" y="3140968"/>
          <a:ext cx="8765470" cy="158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91" name="Worksheet" r:id="rId5" imgW="11639685" imgH="2105115" progId="Excel.Sheet.8">
                  <p:embed/>
                </p:oleObj>
              </mc:Choice>
              <mc:Fallback>
                <p:oleObj name="Worksheet" r:id="rId5" imgW="11639685" imgH="2105115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1520" y="3140968"/>
                        <a:ext cx="8765470" cy="15841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5508104" y="5517232"/>
            <a:ext cx="30199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/>
              <a:t>Tax revenue (% of GDP)</a:t>
            </a:r>
          </a:p>
        </p:txBody>
      </p:sp>
    </p:spTree>
    <p:extLst>
      <p:ext uri="{BB962C8B-B14F-4D97-AF65-F5344CB8AC3E}">
        <p14:creationId xmlns:p14="http://schemas.microsoft.com/office/powerpoint/2010/main" val="106716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769</TotalTime>
  <Words>466</Words>
  <Application>Microsoft Office PowerPoint</Application>
  <PresentationFormat>On-screen Show (4:3)</PresentationFormat>
  <Paragraphs>110</Paragraphs>
  <Slides>43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5" baseType="lpstr">
      <vt:lpstr>Office Theme</vt:lpstr>
      <vt:lpstr>Worksheet</vt:lpstr>
      <vt:lpstr>SA Budget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30</cp:revision>
  <cp:lastPrinted>2015-03-09T06:51:34Z</cp:lastPrinted>
  <dcterms:created xsi:type="dcterms:W3CDTF">2015-03-08T06:29:03Z</dcterms:created>
  <dcterms:modified xsi:type="dcterms:W3CDTF">2015-03-09T10:35:20Z</dcterms:modified>
</cp:coreProperties>
</file>