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0" r:id="rId6"/>
    <p:sldId id="261" r:id="rId7"/>
    <p:sldId id="262" r:id="rId8"/>
    <p:sldId id="267" r:id="rId9"/>
    <p:sldId id="263" r:id="rId10"/>
    <p:sldId id="264" r:id="rId11"/>
    <p:sldId id="265" r:id="rId12"/>
    <p:sldId id="266" r:id="rId13"/>
    <p:sldId id="269" r:id="rId14"/>
    <p:sldId id="272" r:id="rId15"/>
    <p:sldId id="273" r:id="rId16"/>
    <p:sldId id="274" r:id="rId17"/>
    <p:sldId id="275" r:id="rId18"/>
    <p:sldId id="268" r:id="rId19"/>
    <p:sldId id="287" r:id="rId20"/>
    <p:sldId id="293" r:id="rId21"/>
    <p:sldId id="295" r:id="rId22"/>
    <p:sldId id="294" r:id="rId23"/>
    <p:sldId id="286" r:id="rId24"/>
    <p:sldId id="291" r:id="rId25"/>
    <p:sldId id="292" r:id="rId26"/>
    <p:sldId id="290" r:id="rId27"/>
    <p:sldId id="278" r:id="rId28"/>
    <p:sldId id="276" r:id="rId29"/>
    <p:sldId id="277" r:id="rId30"/>
    <p:sldId id="270" r:id="rId31"/>
    <p:sldId id="288" r:id="rId32"/>
    <p:sldId id="296" r:id="rId33"/>
    <p:sldId id="271" r:id="rId34"/>
    <p:sldId id="280" r:id="rId35"/>
    <p:sldId id="279" r:id="rId36"/>
    <p:sldId id="281" r:id="rId37"/>
    <p:sldId id="283" r:id="rId38"/>
    <p:sldId id="284" r:id="rId39"/>
    <p:sldId id="285" r:id="rId40"/>
    <p:sldId id="297" r:id="rId41"/>
    <p:sldId id="298" r:id="rId42"/>
    <p:sldId id="299" r:id="rId43"/>
    <p:sldId id="300" r:id="rId44"/>
    <p:sldId id="301" r:id="rId45"/>
    <p:sldId id="302" r:id="rId46"/>
    <p:sldId id="303" r:id="rId4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6600"/>
    <a:srgbClr val="FF9900"/>
    <a:srgbClr val="FF6600"/>
    <a:srgbClr val="005024"/>
  </p:clrMru>
</p:presentationPr>
</file>

<file path=ppt/tableStyles.xml><?xml version="1.0" encoding="utf-8"?>
<a:tblStyleLst xmlns:a="http://schemas.openxmlformats.org/drawingml/2006/main" def="{5C22544A-7EE6-4342-B048-85BDC9FD1C3A}">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306799F8-075E-4A3A-A7F6-7FBC6576F1A4}" styleName="Themed Style 2 - Accent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4660"/>
  </p:normalViewPr>
  <p:slideViewPr>
    <p:cSldViewPr>
      <p:cViewPr varScale="1">
        <p:scale>
          <a:sx n="86" d="100"/>
          <a:sy n="86" d="100"/>
        </p:scale>
        <p:origin x="-1494"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oleObject" Target="file:///C:\Users\user\Desktop\Treasury\Bike%20City\Copy%20of%20CSA%20-%20Events%20-%20Breakdown.xls"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ZA"/>
  <c:chart>
    <c:autoTitleDeleted val="1"/>
    <c:plotArea>
      <c:layout>
        <c:manualLayout>
          <c:layoutTarget val="inner"/>
          <c:xMode val="edge"/>
          <c:yMode val="edge"/>
          <c:x val="0.1289513640675557"/>
          <c:y val="4.1831349028190169E-2"/>
          <c:w val="0.86064975444430136"/>
          <c:h val="0.88774744206503742"/>
        </c:manualLayout>
      </c:layout>
      <c:lineChart>
        <c:grouping val="standard"/>
        <c:ser>
          <c:idx val="0"/>
          <c:order val="0"/>
          <c:tx>
            <c:strRef>
              <c:f>'Sheet1 (2)'!$A$116:$B$116</c:f>
              <c:strCache>
                <c:ptCount val="1"/>
                <c:pt idx="0">
                  <c:v>IRR Schedule</c:v>
                </c:pt>
              </c:strCache>
            </c:strRef>
          </c:tx>
          <c:spPr>
            <a:ln w="25400">
              <a:solidFill>
                <a:srgbClr val="FF0000"/>
              </a:solidFill>
              <a:prstDash val="solid"/>
            </a:ln>
          </c:spPr>
          <c:marker>
            <c:symbol val="none"/>
          </c:marker>
          <c:cat>
            <c:numRef>
              <c:f>'[1]Capital Budgeting'!$B$119:$B$148</c:f>
              <c:numCache>
                <c:formatCode>General</c:formatCode>
                <c:ptCount val="30"/>
                <c:pt idx="0">
                  <c:v>1.0000000000000005E-2</c:v>
                </c:pt>
                <c:pt idx="1">
                  <c:v>2.0000000000000011E-2</c:v>
                </c:pt>
                <c:pt idx="2">
                  <c:v>3.0000000000000013E-2</c:v>
                </c:pt>
                <c:pt idx="3">
                  <c:v>4.0000000000000022E-2</c:v>
                </c:pt>
                <c:pt idx="4">
                  <c:v>5.0000000000000024E-2</c:v>
                </c:pt>
                <c:pt idx="5">
                  <c:v>6.0000000000000032E-2</c:v>
                </c:pt>
                <c:pt idx="6">
                  <c:v>7.0000000000000034E-2</c:v>
                </c:pt>
                <c:pt idx="7">
                  <c:v>8.0000000000000043E-2</c:v>
                </c:pt>
                <c:pt idx="8">
                  <c:v>9.0000000000000052E-2</c:v>
                </c:pt>
                <c:pt idx="9">
                  <c:v>0.10000000000000003</c:v>
                </c:pt>
                <c:pt idx="10">
                  <c:v>0.10999999999999999</c:v>
                </c:pt>
                <c:pt idx="11">
                  <c:v>0.12000000000000002</c:v>
                </c:pt>
                <c:pt idx="12">
                  <c:v>0.13</c:v>
                </c:pt>
                <c:pt idx="13">
                  <c:v>0.14000000000000001</c:v>
                </c:pt>
                <c:pt idx="14">
                  <c:v>0.15000000000000008</c:v>
                </c:pt>
                <c:pt idx="15">
                  <c:v>0.16000000000000006</c:v>
                </c:pt>
                <c:pt idx="16">
                  <c:v>0.17</c:v>
                </c:pt>
                <c:pt idx="17">
                  <c:v>0.1800000000000001</c:v>
                </c:pt>
                <c:pt idx="18">
                  <c:v>0.19000000000000009</c:v>
                </c:pt>
                <c:pt idx="19">
                  <c:v>0.20000000000000004</c:v>
                </c:pt>
                <c:pt idx="20">
                  <c:v>0.21000000000000013</c:v>
                </c:pt>
                <c:pt idx="21">
                  <c:v>0.22000000000000011</c:v>
                </c:pt>
                <c:pt idx="22">
                  <c:v>0.23000000000000009</c:v>
                </c:pt>
                <c:pt idx="23">
                  <c:v>0.24000000000000016</c:v>
                </c:pt>
                <c:pt idx="24">
                  <c:v>0.25000000000000006</c:v>
                </c:pt>
                <c:pt idx="25">
                  <c:v>0.26000000000000006</c:v>
                </c:pt>
                <c:pt idx="26">
                  <c:v>0.27000000000000007</c:v>
                </c:pt>
                <c:pt idx="27">
                  <c:v>0.28000000000000008</c:v>
                </c:pt>
                <c:pt idx="28">
                  <c:v>0.29000000000000026</c:v>
                </c:pt>
                <c:pt idx="29">
                  <c:v>0.30000000000000027</c:v>
                </c:pt>
              </c:numCache>
            </c:numRef>
          </c:cat>
          <c:val>
            <c:numRef>
              <c:f>'Sheet1 (2)'!$C$119:$C$148</c:f>
              <c:numCache>
                <c:formatCode>"R"\ #,##0.00;[Red]"R"\ \-#,##0.00</c:formatCode>
                <c:ptCount val="30"/>
                <c:pt idx="0">
                  <c:v>198685563.29153952</c:v>
                </c:pt>
                <c:pt idx="1">
                  <c:v>191265710.73747259</c:v>
                </c:pt>
                <c:pt idx="2">
                  <c:v>184220822.09536922</c:v>
                </c:pt>
                <c:pt idx="3">
                  <c:v>177527141.16019908</c:v>
                </c:pt>
                <c:pt idx="4">
                  <c:v>171162678.89532688</c:v>
                </c:pt>
                <c:pt idx="5">
                  <c:v>165107064.19936109</c:v>
                </c:pt>
                <c:pt idx="6">
                  <c:v>159341408.68428943</c:v>
                </c:pt>
                <c:pt idx="7">
                  <c:v>153848184.02329618</c:v>
                </c:pt>
                <c:pt idx="8">
                  <c:v>148611110.5874643</c:v>
                </c:pt>
                <c:pt idx="9">
                  <c:v>143615056.23209134</c:v>
                </c:pt>
                <c:pt idx="10">
                  <c:v>138845944.21805453</c:v>
                </c:pt>
                <c:pt idx="11">
                  <c:v>134290669.36368859</c:v>
                </c:pt>
                <c:pt idx="12">
                  <c:v>129937021.61982642</c:v>
                </c:pt>
                <c:pt idx="13">
                  <c:v>125773616.34661219</c:v>
                </c:pt>
                <c:pt idx="14">
                  <c:v>121789830.64679867</c:v>
                </c:pt>
                <c:pt idx="15">
                  <c:v>117975745.17770854</c:v>
                </c:pt>
                <c:pt idx="16">
                  <c:v>114322090.92391057</c:v>
                </c:pt>
                <c:pt idx="17">
                  <c:v>110820200.46585386</c:v>
                </c:pt>
                <c:pt idx="18">
                  <c:v>107461963.32701287</c:v>
                </c:pt>
                <c:pt idx="19">
                  <c:v>104239785.02421983</c:v>
                </c:pt>
                <c:pt idx="20">
                  <c:v>101146549.48340325</c:v>
                </c:pt>
                <c:pt idx="21">
                  <c:v>98175584.516451553</c:v>
                </c:pt>
                <c:pt idx="22">
                  <c:v>95320630.08483617</c:v>
                </c:pt>
                <c:pt idx="23">
                  <c:v>92575809.102377355</c:v>
                </c:pt>
                <c:pt idx="24">
                  <c:v>89935600.553471997</c:v>
                </c:pt>
                <c:pt idx="25">
                  <c:v>87394814.724544734</c:v>
                </c:pt>
                <c:pt idx="26">
                  <c:v>84948570.365708679</c:v>
                </c:pt>
                <c:pt idx="27">
                  <c:v>82592273.616875663</c:v>
                </c:pt>
                <c:pt idx="28">
                  <c:v>80321598.548057556</c:v>
                </c:pt>
                <c:pt idx="29">
                  <c:v>78132469.177533105</c:v>
                </c:pt>
              </c:numCache>
            </c:numRef>
          </c:val>
        </c:ser>
        <c:marker val="1"/>
        <c:axId val="108401792"/>
        <c:axId val="108403328"/>
      </c:lineChart>
      <c:catAx>
        <c:axId val="108401792"/>
        <c:scaling>
          <c:orientation val="minMax"/>
        </c:scaling>
        <c:axPos val="b"/>
        <c:numFmt formatCode="0%" sourceLinked="0"/>
        <c:majorTickMark val="none"/>
        <c:tickLblPos val="nextTo"/>
        <c:spPr>
          <a:ln w="3175">
            <a:solidFill>
              <a:srgbClr val="000000"/>
            </a:solidFill>
            <a:prstDash val="solid"/>
          </a:ln>
        </c:spPr>
        <c:txPr>
          <a:bodyPr rot="0" vert="horz"/>
          <a:lstStyle/>
          <a:p>
            <a:pPr>
              <a:defRPr/>
            </a:pPr>
            <a:endParaRPr lang="en-US"/>
          </a:p>
        </c:txPr>
        <c:crossAx val="108403328"/>
        <c:crosses val="autoZero"/>
        <c:auto val="1"/>
        <c:lblAlgn val="ctr"/>
        <c:lblOffset val="100"/>
        <c:tickLblSkip val="2"/>
        <c:tickMarkSkip val="1"/>
      </c:catAx>
      <c:valAx>
        <c:axId val="108403328"/>
        <c:scaling>
          <c:orientation val="minMax"/>
        </c:scaling>
        <c:axPos val="l"/>
        <c:numFmt formatCode="\R\ #,##0;[Red]\R\ \-#,##0" sourceLinked="0"/>
        <c:tickLblPos val="nextTo"/>
        <c:spPr>
          <a:solidFill>
            <a:srgbClr val="CC6600"/>
          </a:solidFill>
          <a:ln w="3175">
            <a:solidFill>
              <a:srgbClr val="000000"/>
            </a:solidFill>
            <a:prstDash val="solid"/>
          </a:ln>
        </c:spPr>
        <c:txPr>
          <a:bodyPr rot="0" vert="horz"/>
          <a:lstStyle/>
          <a:p>
            <a:pPr>
              <a:defRPr sz="1200"/>
            </a:pPr>
            <a:endParaRPr lang="en-US"/>
          </a:p>
        </c:txPr>
        <c:crossAx val="108401792"/>
        <c:crosses val="autoZero"/>
        <c:crossBetween val="between"/>
      </c:valAx>
      <c:spPr>
        <a:solidFill>
          <a:schemeClr val="accent1">
            <a:lumMod val="40000"/>
            <a:lumOff val="60000"/>
          </a:schemeClr>
        </a:solidFill>
        <a:ln w="12700">
          <a:solidFill>
            <a:srgbClr val="808080"/>
          </a:solidFill>
          <a:prstDash val="solid"/>
        </a:ln>
      </c:spPr>
    </c:plotArea>
    <c:legend>
      <c:legendPos val="r"/>
      <c:layout>
        <c:manualLayout>
          <c:xMode val="edge"/>
          <c:yMode val="edge"/>
          <c:x val="0.74498336705757662"/>
          <c:y val="6.4040001181303402E-2"/>
          <c:w val="0.23381008667525111"/>
          <c:h val="0.10007555419299401"/>
        </c:manualLayout>
      </c:layout>
      <c:spPr>
        <a:solidFill>
          <a:srgbClr val="FFFFFF"/>
        </a:solidFill>
        <a:ln w="3175">
          <a:solidFill>
            <a:srgbClr val="000000"/>
          </a:solidFill>
          <a:prstDash val="solid"/>
        </a:ln>
      </c:spPr>
      <c:txPr>
        <a:bodyPr/>
        <a:lstStyle/>
        <a:p>
          <a:pPr>
            <a:defRPr sz="2000">
              <a:latin typeface="Arial" pitchFamily="34" charset="0"/>
              <a:cs typeface="Arial" pitchFamily="34" charset="0"/>
            </a:defRPr>
          </a:pPr>
          <a:endParaRPr lang="en-US"/>
        </a:p>
      </c:txPr>
    </c:legend>
    <c:plotVisOnly val="1"/>
    <c:dispBlanksAs val="gap"/>
  </c:chart>
  <c:spPr>
    <a:gradFill rotWithShape="1">
      <a:gsLst>
        <a:gs pos="0">
          <a:schemeClr val="accent2">
            <a:shade val="60000"/>
          </a:schemeClr>
        </a:gs>
        <a:gs pos="33000">
          <a:schemeClr val="accent2">
            <a:tint val="86500"/>
          </a:schemeClr>
        </a:gs>
        <a:gs pos="46750">
          <a:schemeClr val="accent2">
            <a:tint val="71000"/>
            <a:satMod val="112000"/>
          </a:schemeClr>
        </a:gs>
        <a:gs pos="53000">
          <a:schemeClr val="accent2">
            <a:tint val="71000"/>
            <a:satMod val="112000"/>
          </a:schemeClr>
        </a:gs>
        <a:gs pos="68000">
          <a:schemeClr val="accent2">
            <a:tint val="86000"/>
          </a:schemeClr>
        </a:gs>
        <a:gs pos="100000">
          <a:schemeClr val="accent2">
            <a:shade val="60000"/>
          </a:schemeClr>
        </a:gs>
      </a:gsLst>
      <a:lin ang="8350000" scaled="1"/>
    </a:gradFill>
    <a:ln w="9525" cap="flat" cmpd="sng" algn="ctr">
      <a:solidFill>
        <a:schemeClr val="accent2">
          <a:shade val="48000"/>
          <a:satMod val="110000"/>
        </a:schemeClr>
      </a:solidFill>
      <a:prstDash val="solid"/>
    </a:ln>
    <a:effectLst>
      <a:outerShdw blurRad="190500" dist="228600" dir="2700000" sy="90000" rotWithShape="0">
        <a:srgbClr val="000000">
          <a:alpha val="25500"/>
        </a:srgbClr>
      </a:outerShdw>
    </a:effectLst>
  </c:spPr>
  <c:txPr>
    <a:bodyPr/>
    <a:lstStyle/>
    <a:p>
      <a:pPr>
        <a:defRPr>
          <a:solidFill>
            <a:schemeClr val="bg1">
              <a:lumMod val="95000"/>
              <a:lumOff val="5000"/>
            </a:schemeClr>
          </a:solidFill>
          <a:latin typeface="+mn-lt"/>
          <a:ea typeface="+mn-ea"/>
          <a:cs typeface="+mn-cs"/>
        </a:defRPr>
      </a:pPr>
      <a:endParaRPr lang="en-US"/>
    </a:p>
  </c:txPr>
  <c:externalData r:id="rId1"/>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ED793BA6-58EC-47AF-831D-25E29EC8D5CE}" type="datetimeFigureOut">
              <a:rPr lang="en-ZA" smtClean="0"/>
              <a:pPr/>
              <a:t>2011/10/06</a:t>
            </a:fld>
            <a:endParaRPr lang="en-ZA"/>
          </a:p>
        </p:txBody>
      </p:sp>
      <p:sp>
        <p:nvSpPr>
          <p:cNvPr id="17" name="Footer Placeholder 16"/>
          <p:cNvSpPr>
            <a:spLocks noGrp="1"/>
          </p:cNvSpPr>
          <p:nvPr>
            <p:ph type="ftr" sz="quarter" idx="11"/>
          </p:nvPr>
        </p:nvSpPr>
        <p:spPr/>
        <p:txBody>
          <a:bodyPr/>
          <a:lstStyle/>
          <a:p>
            <a:endParaRPr lang="en-ZA"/>
          </a:p>
        </p:txBody>
      </p:sp>
      <p:sp>
        <p:nvSpPr>
          <p:cNvPr id="29" name="Slide Number Placeholder 28"/>
          <p:cNvSpPr>
            <a:spLocks noGrp="1"/>
          </p:cNvSpPr>
          <p:nvPr>
            <p:ph type="sldNum" sz="quarter" idx="12"/>
          </p:nvPr>
        </p:nvSpPr>
        <p:spPr/>
        <p:txBody>
          <a:bodyPr/>
          <a:lstStyle/>
          <a:p>
            <a:fld id="{C9B414A4-0B6A-4DFE-B54C-F16D6F776A9C}" type="slidenum">
              <a:rPr lang="en-ZA" smtClean="0"/>
              <a:pPr/>
              <a:t>‹#›</a:t>
            </a:fld>
            <a:endParaRPr lang="en-ZA"/>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D793BA6-58EC-47AF-831D-25E29EC8D5CE}" type="datetimeFigureOut">
              <a:rPr lang="en-ZA" smtClean="0"/>
              <a:pPr/>
              <a:t>2011/10/06</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C9B414A4-0B6A-4DFE-B54C-F16D6F776A9C}" type="slidenum">
              <a:rPr lang="en-ZA" smtClean="0"/>
              <a:pPr/>
              <a:t>‹#›</a:t>
            </a:fld>
            <a:endParaRPr lang="en-Z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ED793BA6-58EC-47AF-831D-25E29EC8D5CE}" type="datetimeFigureOut">
              <a:rPr lang="en-ZA" smtClean="0"/>
              <a:pPr/>
              <a:t>2011/10/06</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a:xfrm>
            <a:off x="7924800" y="6416675"/>
            <a:ext cx="762000" cy="365125"/>
          </a:xfrm>
        </p:spPr>
        <p:txBody>
          <a:bodyPr/>
          <a:lstStyle/>
          <a:p>
            <a:fld id="{C9B414A4-0B6A-4DFE-B54C-F16D6F776A9C}" type="slidenum">
              <a:rPr lang="en-ZA" smtClean="0"/>
              <a:pPr/>
              <a:t>‹#›</a:t>
            </a:fld>
            <a:endParaRPr lang="en-Z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ED793BA6-58EC-47AF-831D-25E29EC8D5CE}" type="datetimeFigureOut">
              <a:rPr lang="en-ZA" smtClean="0"/>
              <a:pPr/>
              <a:t>2011/10/06</a:t>
            </a:fld>
            <a:endParaRPr lang="en-ZA"/>
          </a:p>
        </p:txBody>
      </p:sp>
      <p:sp>
        <p:nvSpPr>
          <p:cNvPr id="6" name="Footer Placeholder 5"/>
          <p:cNvSpPr>
            <a:spLocks noGrp="1"/>
          </p:cNvSpPr>
          <p:nvPr>
            <p:ph type="ftr" sz="quarter" idx="11"/>
          </p:nvPr>
        </p:nvSpPr>
        <p:spPr/>
        <p:txBody>
          <a:bodyPr/>
          <a:lstStyle/>
          <a:p>
            <a:endParaRPr lang="en-ZA"/>
          </a:p>
        </p:txBody>
      </p:sp>
      <p:sp>
        <p:nvSpPr>
          <p:cNvPr id="7" name="Slide Number Placeholder 6"/>
          <p:cNvSpPr>
            <a:spLocks noGrp="1"/>
          </p:cNvSpPr>
          <p:nvPr>
            <p:ph type="sldNum" sz="quarter" idx="12"/>
          </p:nvPr>
        </p:nvSpPr>
        <p:spPr/>
        <p:txBody>
          <a:bodyPr/>
          <a:lstStyle/>
          <a:p>
            <a:fld id="{C9B414A4-0B6A-4DFE-B54C-F16D6F776A9C}" type="slidenum">
              <a:rPr lang="en-ZA" smtClean="0"/>
              <a:pPr/>
              <a:t>‹#›</a:t>
            </a:fld>
            <a:endParaRPr lang="en-Z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ED793BA6-58EC-47AF-831D-25E29EC8D5CE}" type="datetimeFigureOut">
              <a:rPr lang="en-ZA" smtClean="0"/>
              <a:pPr/>
              <a:t>2011/10/06</a:t>
            </a:fld>
            <a:endParaRPr lang="en-ZA"/>
          </a:p>
        </p:txBody>
      </p:sp>
      <p:sp>
        <p:nvSpPr>
          <p:cNvPr id="8" name="Footer Placeholder 7"/>
          <p:cNvSpPr>
            <a:spLocks noGrp="1"/>
          </p:cNvSpPr>
          <p:nvPr>
            <p:ph type="ftr" sz="quarter" idx="11"/>
          </p:nvPr>
        </p:nvSpPr>
        <p:spPr/>
        <p:txBody>
          <a:bodyPr/>
          <a:lstStyle/>
          <a:p>
            <a:endParaRPr lang="en-ZA"/>
          </a:p>
        </p:txBody>
      </p:sp>
      <p:sp>
        <p:nvSpPr>
          <p:cNvPr id="9" name="Slide Number Placeholder 8"/>
          <p:cNvSpPr>
            <a:spLocks noGrp="1"/>
          </p:cNvSpPr>
          <p:nvPr>
            <p:ph type="sldNum" sz="quarter" idx="12"/>
          </p:nvPr>
        </p:nvSpPr>
        <p:spPr/>
        <p:txBody>
          <a:bodyPr/>
          <a:lstStyle/>
          <a:p>
            <a:fld id="{C9B414A4-0B6A-4DFE-B54C-F16D6F776A9C}" type="slidenum">
              <a:rPr lang="en-ZA" smtClean="0"/>
              <a:pPr/>
              <a:t>‹#›</a:t>
            </a:fld>
            <a:endParaRPr lang="en-Z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ED793BA6-58EC-47AF-831D-25E29EC8D5CE}" type="datetimeFigureOut">
              <a:rPr lang="en-ZA" smtClean="0"/>
              <a:pPr/>
              <a:t>2011/10/06</a:t>
            </a:fld>
            <a:endParaRPr lang="en-ZA"/>
          </a:p>
        </p:txBody>
      </p:sp>
      <p:sp>
        <p:nvSpPr>
          <p:cNvPr id="4" name="Footer Placeholder 3"/>
          <p:cNvSpPr>
            <a:spLocks noGrp="1"/>
          </p:cNvSpPr>
          <p:nvPr>
            <p:ph type="ftr" sz="quarter" idx="11"/>
          </p:nvPr>
        </p:nvSpPr>
        <p:spPr/>
        <p:txBody>
          <a:bodyPr/>
          <a:lstStyle/>
          <a:p>
            <a:endParaRPr lang="en-ZA"/>
          </a:p>
        </p:txBody>
      </p:sp>
      <p:sp>
        <p:nvSpPr>
          <p:cNvPr id="5" name="Slide Number Placeholder 4"/>
          <p:cNvSpPr>
            <a:spLocks noGrp="1"/>
          </p:cNvSpPr>
          <p:nvPr>
            <p:ph type="sldNum" sz="quarter" idx="12"/>
          </p:nvPr>
        </p:nvSpPr>
        <p:spPr/>
        <p:txBody>
          <a:bodyPr/>
          <a:lstStyle/>
          <a:p>
            <a:fld id="{C9B414A4-0B6A-4DFE-B54C-F16D6F776A9C}" type="slidenum">
              <a:rPr lang="en-ZA" smtClean="0"/>
              <a:pPr/>
              <a:t>‹#›</a:t>
            </a:fld>
            <a:endParaRPr lang="en-Z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D793BA6-58EC-47AF-831D-25E29EC8D5CE}" type="datetimeFigureOut">
              <a:rPr lang="en-ZA" smtClean="0"/>
              <a:pPr/>
              <a:t>2011/10/06</a:t>
            </a:fld>
            <a:endParaRPr lang="en-ZA"/>
          </a:p>
        </p:txBody>
      </p:sp>
      <p:sp>
        <p:nvSpPr>
          <p:cNvPr id="3" name="Footer Placeholder 2"/>
          <p:cNvSpPr>
            <a:spLocks noGrp="1"/>
          </p:cNvSpPr>
          <p:nvPr>
            <p:ph type="ftr" sz="quarter" idx="11"/>
          </p:nvPr>
        </p:nvSpPr>
        <p:spPr/>
        <p:txBody>
          <a:bodyPr/>
          <a:lstStyle/>
          <a:p>
            <a:endParaRPr lang="en-ZA"/>
          </a:p>
        </p:txBody>
      </p:sp>
      <p:sp>
        <p:nvSpPr>
          <p:cNvPr id="4" name="Slide Number Placeholder 3"/>
          <p:cNvSpPr>
            <a:spLocks noGrp="1"/>
          </p:cNvSpPr>
          <p:nvPr>
            <p:ph type="sldNum" sz="quarter" idx="12"/>
          </p:nvPr>
        </p:nvSpPr>
        <p:spPr/>
        <p:txBody>
          <a:bodyPr/>
          <a:lstStyle/>
          <a:p>
            <a:fld id="{C9B414A4-0B6A-4DFE-B54C-F16D6F776A9C}" type="slidenum">
              <a:rPr lang="en-ZA" smtClean="0"/>
              <a:pPr/>
              <a:t>‹#›</a:t>
            </a:fld>
            <a:endParaRPr lang="en-Z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ED793BA6-58EC-47AF-831D-25E29EC8D5CE}" type="datetimeFigureOut">
              <a:rPr lang="en-ZA" smtClean="0"/>
              <a:pPr/>
              <a:t>2011/10/06</a:t>
            </a:fld>
            <a:endParaRPr lang="en-ZA"/>
          </a:p>
        </p:txBody>
      </p:sp>
      <p:sp>
        <p:nvSpPr>
          <p:cNvPr id="6" name="Footer Placeholder 5"/>
          <p:cNvSpPr>
            <a:spLocks noGrp="1"/>
          </p:cNvSpPr>
          <p:nvPr>
            <p:ph type="ftr" sz="quarter" idx="11"/>
          </p:nvPr>
        </p:nvSpPr>
        <p:spPr/>
        <p:txBody>
          <a:bodyPr/>
          <a:lstStyle/>
          <a:p>
            <a:endParaRPr lang="en-ZA"/>
          </a:p>
        </p:txBody>
      </p:sp>
      <p:sp>
        <p:nvSpPr>
          <p:cNvPr id="7" name="Slide Number Placeholder 6"/>
          <p:cNvSpPr>
            <a:spLocks noGrp="1"/>
          </p:cNvSpPr>
          <p:nvPr>
            <p:ph type="sldNum" sz="quarter" idx="12"/>
          </p:nvPr>
        </p:nvSpPr>
        <p:spPr/>
        <p:txBody>
          <a:bodyPr/>
          <a:lstStyle/>
          <a:p>
            <a:fld id="{C9B414A4-0B6A-4DFE-B54C-F16D6F776A9C}" type="slidenum">
              <a:rPr lang="en-ZA" smtClean="0"/>
              <a:pPr/>
              <a:t>‹#›</a:t>
            </a:fld>
            <a:endParaRPr lang="en-Z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ED793BA6-58EC-47AF-831D-25E29EC8D5CE}" type="datetimeFigureOut">
              <a:rPr lang="en-ZA" smtClean="0"/>
              <a:pPr/>
              <a:t>2011/10/06</a:t>
            </a:fld>
            <a:endParaRPr lang="en-ZA"/>
          </a:p>
        </p:txBody>
      </p:sp>
      <p:sp>
        <p:nvSpPr>
          <p:cNvPr id="6" name="Footer Placeholder 5"/>
          <p:cNvSpPr>
            <a:spLocks noGrp="1"/>
          </p:cNvSpPr>
          <p:nvPr>
            <p:ph type="ftr" sz="quarter" idx="11"/>
          </p:nvPr>
        </p:nvSpPr>
        <p:spPr/>
        <p:txBody>
          <a:bodyPr/>
          <a:lstStyle/>
          <a:p>
            <a:endParaRPr lang="en-ZA"/>
          </a:p>
        </p:txBody>
      </p:sp>
      <p:sp>
        <p:nvSpPr>
          <p:cNvPr id="7" name="Slide Number Placeholder 6"/>
          <p:cNvSpPr>
            <a:spLocks noGrp="1"/>
          </p:cNvSpPr>
          <p:nvPr>
            <p:ph type="sldNum" sz="quarter" idx="12"/>
          </p:nvPr>
        </p:nvSpPr>
        <p:spPr/>
        <p:txBody>
          <a:bodyPr/>
          <a:lstStyle/>
          <a:p>
            <a:fld id="{C9B414A4-0B6A-4DFE-B54C-F16D6F776A9C}" type="slidenum">
              <a:rPr lang="en-ZA" smtClean="0"/>
              <a:pPr/>
              <a:t>‹#›</a:t>
            </a:fld>
            <a:endParaRPr lang="en-Z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D793BA6-58EC-47AF-831D-25E29EC8D5CE}" type="datetimeFigureOut">
              <a:rPr lang="en-ZA" smtClean="0"/>
              <a:pPr/>
              <a:t>2011/10/06</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C9B414A4-0B6A-4DFE-B54C-F16D6F776A9C}" type="slidenum">
              <a:rPr lang="en-ZA" smtClean="0"/>
              <a:pPr/>
              <a:t>‹#›</a:t>
            </a:fld>
            <a:endParaRPr lang="en-Z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D793BA6-58EC-47AF-831D-25E29EC8D5CE}" type="datetimeFigureOut">
              <a:rPr lang="en-ZA" smtClean="0"/>
              <a:pPr/>
              <a:t>2011/10/06</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C9B414A4-0B6A-4DFE-B54C-F16D6F776A9C}" type="slidenum">
              <a:rPr lang="en-ZA" smtClean="0"/>
              <a:pPr/>
              <a:t>‹#›</a:t>
            </a:fld>
            <a:endParaRPr lang="en-Z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ED793BA6-58EC-47AF-831D-25E29EC8D5CE}" type="datetimeFigureOut">
              <a:rPr lang="en-ZA" smtClean="0"/>
              <a:pPr/>
              <a:t>2011/10/06</a:t>
            </a:fld>
            <a:endParaRPr lang="en-ZA"/>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ZA"/>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C9B414A4-0B6A-4DFE-B54C-F16D6F776A9C}" type="slidenum">
              <a:rPr lang="en-ZA" smtClean="0"/>
              <a:pPr/>
              <a:t>‹#›</a:t>
            </a:fld>
            <a:endParaRPr lang="en-ZA"/>
          </a:p>
        </p:txBody>
      </p:sp>
    </p:spTree>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332656"/>
            <a:ext cx="8229600" cy="1828800"/>
          </a:xfrm>
        </p:spPr>
        <p:txBody>
          <a:bodyPr/>
          <a:lstStyle/>
          <a:p>
            <a:r>
              <a:rPr lang="en-US" u="sng" dirty="0" smtClean="0"/>
              <a:t>PIETERMARITZBURG “BIKE CITY” </a:t>
            </a:r>
            <a:endParaRPr lang="en-ZA" dirty="0"/>
          </a:p>
        </p:txBody>
      </p:sp>
      <p:sp>
        <p:nvSpPr>
          <p:cNvPr id="3" name="Subtitle 2"/>
          <p:cNvSpPr>
            <a:spLocks noGrp="1"/>
          </p:cNvSpPr>
          <p:nvPr>
            <p:ph type="subTitle" idx="1"/>
          </p:nvPr>
        </p:nvSpPr>
        <p:spPr>
          <a:xfrm>
            <a:off x="0" y="6093296"/>
            <a:ext cx="3816424" cy="600472"/>
          </a:xfrm>
        </p:spPr>
        <p:txBody>
          <a:bodyPr>
            <a:normAutofit fontScale="85000" lnSpcReduction="20000"/>
          </a:bodyPr>
          <a:lstStyle/>
          <a:p>
            <a:r>
              <a:rPr lang="en-ZA" sz="2000" dirty="0" smtClean="0"/>
              <a:t>Clive Coetzee</a:t>
            </a:r>
          </a:p>
          <a:p>
            <a:r>
              <a:rPr lang="en-ZA" sz="2000" dirty="0" smtClean="0"/>
              <a:t>KZN Provincial Treasury</a:t>
            </a:r>
            <a:endParaRPr lang="en-ZA" sz="2000" dirty="0"/>
          </a:p>
        </p:txBody>
      </p:sp>
      <p:pic>
        <p:nvPicPr>
          <p:cNvPr id="48130" name="Picture 2" descr="http://www.freeclipartnow.com/d/36116-1/cycling-fast-icon.jpg"/>
          <p:cNvPicPr>
            <a:picLocks noChangeAspect="1" noChangeArrowheads="1"/>
          </p:cNvPicPr>
          <p:nvPr/>
        </p:nvPicPr>
        <p:blipFill>
          <a:blip r:embed="rId2" cstate="print"/>
          <a:srcRect/>
          <a:stretch>
            <a:fillRect/>
          </a:stretch>
        </p:blipFill>
        <p:spPr bwMode="auto">
          <a:xfrm>
            <a:off x="6084168" y="3573016"/>
            <a:ext cx="2541662" cy="1633926"/>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79512" y="836712"/>
            <a:ext cx="8640960" cy="4524315"/>
          </a:xfrm>
          <a:prstGeom prst="rect">
            <a:avLst/>
          </a:prstGeom>
        </p:spPr>
        <p:txBody>
          <a:bodyPr wrap="square">
            <a:spAutoFit/>
          </a:bodyPr>
          <a:lstStyle/>
          <a:p>
            <a:pPr algn="just"/>
            <a:r>
              <a:rPr lang="en-ZA" sz="3200" b="1" dirty="0">
                <a:solidFill>
                  <a:srgbClr val="FF9900"/>
                </a:solidFill>
              </a:rPr>
              <a:t>According to a report for the Executive Committee of </a:t>
            </a:r>
            <a:r>
              <a:rPr lang="en-ZA" sz="3200" b="1" dirty="0" err="1">
                <a:solidFill>
                  <a:srgbClr val="FF9900"/>
                </a:solidFill>
              </a:rPr>
              <a:t>Msunduzi</a:t>
            </a:r>
            <a:r>
              <a:rPr lang="en-ZA" sz="3200" b="1" dirty="0">
                <a:solidFill>
                  <a:srgbClr val="FF9900"/>
                </a:solidFill>
              </a:rPr>
              <a:t> Municipality on the proposal for Pietermaritzburg (PMB) to Bid to be the Bike City of Africa, PMB Tourism received a call in 2007 from the Treble Group in Cape Town (an International Events Company) regarding the sourcing of a city in South Africa to become the “Bike City of Africa”. </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51520" y="1268760"/>
            <a:ext cx="8640960" cy="3046988"/>
          </a:xfrm>
          <a:prstGeom prst="rect">
            <a:avLst/>
          </a:prstGeom>
        </p:spPr>
        <p:txBody>
          <a:bodyPr wrap="square">
            <a:spAutoFit/>
          </a:bodyPr>
          <a:lstStyle/>
          <a:p>
            <a:pPr algn="just"/>
            <a:r>
              <a:rPr lang="en-ZA" sz="3200" b="1" dirty="0">
                <a:solidFill>
                  <a:srgbClr val="FF9900"/>
                </a:solidFill>
              </a:rPr>
              <a:t>The concept on the table at that stage was to position PMB as the “bike city” of Africa hosting at least three of the eight International Cycling Union (UCI) disciplines, i.e</a:t>
            </a:r>
            <a:r>
              <a:rPr lang="en-ZA" sz="3200" b="1" dirty="0" smtClean="0">
                <a:solidFill>
                  <a:srgbClr val="FF9900"/>
                </a:solidFill>
              </a:rPr>
              <a:t>. </a:t>
            </a:r>
            <a:r>
              <a:rPr lang="en-ZA" sz="3200" b="1" dirty="0">
                <a:solidFill>
                  <a:srgbClr val="FF9900"/>
                </a:solidFill>
              </a:rPr>
              <a:t>road, mountain biking and BMX.</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51520" y="476672"/>
            <a:ext cx="8640960" cy="5016758"/>
          </a:xfrm>
          <a:prstGeom prst="rect">
            <a:avLst/>
          </a:prstGeom>
        </p:spPr>
        <p:txBody>
          <a:bodyPr wrap="square">
            <a:spAutoFit/>
          </a:bodyPr>
          <a:lstStyle/>
          <a:p>
            <a:pPr algn="just"/>
            <a:r>
              <a:rPr lang="en-ZA" sz="3200" b="1" dirty="0" smtClean="0">
                <a:solidFill>
                  <a:srgbClr val="FF9900"/>
                </a:solidFill>
              </a:rPr>
              <a:t>Pietermaritzburg is ideal because it has </a:t>
            </a:r>
            <a:r>
              <a:rPr lang="en-ZA" sz="3200" b="1" dirty="0">
                <a:solidFill>
                  <a:srgbClr val="FF9900"/>
                </a:solidFill>
              </a:rPr>
              <a:t>a long and proud history of staging major sporting events – </a:t>
            </a:r>
            <a:r>
              <a:rPr lang="en-ZA" sz="3200" b="1" dirty="0" smtClean="0">
                <a:solidFill>
                  <a:srgbClr val="FF9900"/>
                </a:solidFill>
              </a:rPr>
              <a:t>PMB is the home </a:t>
            </a:r>
            <a:r>
              <a:rPr lang="en-ZA" sz="3200" b="1" dirty="0">
                <a:solidFill>
                  <a:srgbClr val="FF9900"/>
                </a:solidFill>
              </a:rPr>
              <a:t>to the Comrades Marathon, the </a:t>
            </a:r>
            <a:r>
              <a:rPr lang="en-ZA" sz="3200" b="1" dirty="0" err="1">
                <a:solidFill>
                  <a:srgbClr val="FF9900"/>
                </a:solidFill>
              </a:rPr>
              <a:t>Dusi</a:t>
            </a:r>
            <a:r>
              <a:rPr lang="en-ZA" sz="3200" b="1" dirty="0">
                <a:solidFill>
                  <a:srgbClr val="FF9900"/>
                </a:solidFill>
              </a:rPr>
              <a:t> Canoe Marathon and the </a:t>
            </a:r>
            <a:r>
              <a:rPr lang="en-ZA" sz="3200" b="1" dirty="0" err="1">
                <a:solidFill>
                  <a:srgbClr val="FF9900"/>
                </a:solidFill>
              </a:rPr>
              <a:t>Midmar</a:t>
            </a:r>
            <a:r>
              <a:rPr lang="en-ZA" sz="3200" b="1" dirty="0">
                <a:solidFill>
                  <a:srgbClr val="FF9900"/>
                </a:solidFill>
              </a:rPr>
              <a:t> Mile, and in more recent </a:t>
            </a:r>
            <a:r>
              <a:rPr lang="en-ZA" sz="3200" b="1" dirty="0" smtClean="0">
                <a:solidFill>
                  <a:srgbClr val="FF9900"/>
                </a:solidFill>
              </a:rPr>
              <a:t>years; </a:t>
            </a:r>
            <a:r>
              <a:rPr lang="en-ZA" sz="3200" b="1" dirty="0">
                <a:solidFill>
                  <a:srgbClr val="FF9900"/>
                </a:solidFill>
              </a:rPr>
              <a:t>the </a:t>
            </a:r>
            <a:r>
              <a:rPr lang="en-ZA" sz="3200" b="1" dirty="0" err="1">
                <a:solidFill>
                  <a:srgbClr val="FF9900"/>
                </a:solidFill>
              </a:rPr>
              <a:t>Amashova</a:t>
            </a:r>
            <a:r>
              <a:rPr lang="en-ZA" sz="3200" b="1" dirty="0">
                <a:solidFill>
                  <a:srgbClr val="FF9900"/>
                </a:solidFill>
              </a:rPr>
              <a:t> Classic and the </a:t>
            </a:r>
            <a:r>
              <a:rPr lang="en-ZA" sz="3200" b="1" dirty="0" err="1">
                <a:solidFill>
                  <a:srgbClr val="FF9900"/>
                </a:solidFill>
              </a:rPr>
              <a:t>Postnet</a:t>
            </a:r>
            <a:r>
              <a:rPr lang="en-ZA" sz="3200" b="1" dirty="0">
                <a:solidFill>
                  <a:srgbClr val="FF9900"/>
                </a:solidFill>
              </a:rPr>
              <a:t> &amp; </a:t>
            </a:r>
            <a:r>
              <a:rPr lang="en-ZA" sz="3200" b="1" dirty="0" err="1">
                <a:solidFill>
                  <a:srgbClr val="FF9900"/>
                </a:solidFill>
              </a:rPr>
              <a:t>Edendale</a:t>
            </a:r>
            <a:r>
              <a:rPr lang="en-ZA" sz="3200" b="1" dirty="0">
                <a:solidFill>
                  <a:srgbClr val="FF9900"/>
                </a:solidFill>
              </a:rPr>
              <a:t> Marathons. </a:t>
            </a:r>
            <a:r>
              <a:rPr lang="en-ZA" sz="3200" b="1" dirty="0" smtClean="0">
                <a:solidFill>
                  <a:srgbClr val="FF9900"/>
                </a:solidFill>
              </a:rPr>
              <a:t>PMB also hosts </a:t>
            </a:r>
            <a:r>
              <a:rPr lang="en-ZA" sz="3200" b="1" dirty="0">
                <a:solidFill>
                  <a:srgbClr val="FF9900"/>
                </a:solidFill>
              </a:rPr>
              <a:t>major </a:t>
            </a:r>
            <a:r>
              <a:rPr lang="en-ZA" sz="3200" b="1" dirty="0" smtClean="0">
                <a:solidFill>
                  <a:srgbClr val="FF9900"/>
                </a:solidFill>
              </a:rPr>
              <a:t>other events namely </a:t>
            </a:r>
            <a:r>
              <a:rPr lang="en-ZA" sz="3200" b="1" dirty="0">
                <a:solidFill>
                  <a:srgbClr val="FF9900"/>
                </a:solidFill>
              </a:rPr>
              <a:t>the Royal Show; the Garden &amp; Leisure Show; Art in the Park and Cars in the Park. </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51520" y="476672"/>
            <a:ext cx="8640960" cy="5016758"/>
          </a:xfrm>
          <a:prstGeom prst="rect">
            <a:avLst/>
          </a:prstGeom>
        </p:spPr>
        <p:txBody>
          <a:bodyPr wrap="square">
            <a:spAutoFit/>
          </a:bodyPr>
          <a:lstStyle/>
          <a:p>
            <a:pPr algn="just"/>
            <a:r>
              <a:rPr lang="en-ZA" sz="3200" b="1" dirty="0" smtClean="0">
                <a:solidFill>
                  <a:srgbClr val="FF9900"/>
                </a:solidFill>
              </a:rPr>
              <a:t>Pietermaritzburg fundamentally is endowed with the natural assets and/or resources to host “outdoor” events and to excel in eco tourism</a:t>
            </a:r>
          </a:p>
          <a:p>
            <a:pPr algn="just"/>
            <a:endParaRPr lang="en-ZA" sz="3200" b="1" dirty="0">
              <a:solidFill>
                <a:srgbClr val="FF9900"/>
              </a:solidFill>
            </a:endParaRPr>
          </a:p>
          <a:p>
            <a:pPr algn="just"/>
            <a:r>
              <a:rPr lang="en-US" sz="3200" b="1" dirty="0">
                <a:solidFill>
                  <a:srgbClr val="FF9900"/>
                </a:solidFill>
              </a:rPr>
              <a:t>PMB </a:t>
            </a:r>
            <a:r>
              <a:rPr lang="en-US" sz="3200" b="1" dirty="0" smtClean="0">
                <a:solidFill>
                  <a:srgbClr val="FF9900"/>
                </a:solidFill>
              </a:rPr>
              <a:t>is also centrally </a:t>
            </a:r>
            <a:r>
              <a:rPr lang="en-US" sz="3200" b="1" dirty="0">
                <a:solidFill>
                  <a:srgbClr val="FF9900"/>
                </a:solidFill>
              </a:rPr>
              <a:t>positioned within the province.  It is the ideal stepping-off point to other major provincial attractions – mountains, beach or battlefields</a:t>
            </a:r>
            <a:endParaRPr lang="en-ZA" sz="3200" b="1" dirty="0">
              <a:solidFill>
                <a:srgbClr val="FF9900"/>
              </a:solidFill>
            </a:endParaRPr>
          </a:p>
          <a:p>
            <a:pPr algn="just"/>
            <a:endParaRPr lang="en-ZA" sz="3200" b="1" dirty="0">
              <a:solidFill>
                <a:srgbClr val="FF9900"/>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51520" y="476672"/>
            <a:ext cx="8640960" cy="5016758"/>
          </a:xfrm>
          <a:prstGeom prst="rect">
            <a:avLst/>
          </a:prstGeom>
        </p:spPr>
        <p:txBody>
          <a:bodyPr wrap="square">
            <a:spAutoFit/>
          </a:bodyPr>
          <a:lstStyle/>
          <a:p>
            <a:pPr algn="just"/>
            <a:r>
              <a:rPr lang="en-ZA" sz="3200" u="sng" dirty="0" smtClean="0">
                <a:solidFill>
                  <a:schemeClr val="bg1">
                    <a:lumMod val="95000"/>
                    <a:lumOff val="5000"/>
                  </a:schemeClr>
                </a:solidFill>
              </a:rPr>
              <a:t>Why focus on events???</a:t>
            </a:r>
          </a:p>
          <a:p>
            <a:pPr algn="just"/>
            <a:endParaRPr lang="en-ZA" sz="3200" dirty="0"/>
          </a:p>
          <a:p>
            <a:pPr algn="just">
              <a:buClr>
                <a:srgbClr val="FF0000"/>
              </a:buClr>
              <a:buFont typeface="Wingdings" pitchFamily="2" charset="2"/>
              <a:buChar char="ü"/>
            </a:pPr>
            <a:r>
              <a:rPr lang="en-ZA" sz="3200" dirty="0" smtClean="0">
                <a:solidFill>
                  <a:srgbClr val="002060"/>
                </a:solidFill>
              </a:rPr>
              <a:t>To </a:t>
            </a:r>
            <a:r>
              <a:rPr lang="en-ZA" sz="3200" dirty="0">
                <a:solidFill>
                  <a:srgbClr val="002060"/>
                </a:solidFill>
              </a:rPr>
              <a:t>attract large numbers of visitors to the </a:t>
            </a:r>
            <a:r>
              <a:rPr lang="en-ZA" sz="3200" dirty="0" smtClean="0">
                <a:solidFill>
                  <a:srgbClr val="002060"/>
                </a:solidFill>
              </a:rPr>
              <a:t>City (increased expenditure)</a:t>
            </a:r>
          </a:p>
          <a:p>
            <a:pPr algn="just">
              <a:buClr>
                <a:srgbClr val="FF0000"/>
              </a:buClr>
              <a:buFont typeface="Wingdings" pitchFamily="2" charset="2"/>
              <a:buChar char="ü"/>
            </a:pPr>
            <a:r>
              <a:rPr lang="en-ZA" sz="3200" dirty="0">
                <a:solidFill>
                  <a:srgbClr val="002060"/>
                </a:solidFill>
              </a:rPr>
              <a:t>To brand Pietermaritzburg as the “City of Choice for World Class Events</a:t>
            </a:r>
            <a:r>
              <a:rPr lang="en-ZA" sz="3200" dirty="0" smtClean="0">
                <a:solidFill>
                  <a:srgbClr val="002060"/>
                </a:solidFill>
              </a:rPr>
              <a:t>”</a:t>
            </a:r>
          </a:p>
          <a:p>
            <a:pPr algn="just">
              <a:buClr>
                <a:srgbClr val="FF0000"/>
              </a:buClr>
              <a:buFont typeface="Wingdings" pitchFamily="2" charset="2"/>
              <a:buChar char="ü"/>
            </a:pPr>
            <a:r>
              <a:rPr lang="en-ZA" sz="3200" dirty="0">
                <a:solidFill>
                  <a:srgbClr val="002060"/>
                </a:solidFill>
              </a:rPr>
              <a:t>To gain </a:t>
            </a:r>
            <a:r>
              <a:rPr lang="en-ZA" sz="3200" dirty="0" smtClean="0">
                <a:solidFill>
                  <a:srgbClr val="002060"/>
                </a:solidFill>
              </a:rPr>
              <a:t>national &amp; international </a:t>
            </a:r>
            <a:r>
              <a:rPr lang="en-ZA" sz="3200" dirty="0" smtClean="0">
                <a:solidFill>
                  <a:srgbClr val="002060"/>
                </a:solidFill>
              </a:rPr>
              <a:t>media </a:t>
            </a:r>
            <a:r>
              <a:rPr lang="en-ZA" sz="3200" dirty="0">
                <a:solidFill>
                  <a:srgbClr val="002060"/>
                </a:solidFill>
              </a:rPr>
              <a:t>exposure from the </a:t>
            </a:r>
            <a:r>
              <a:rPr lang="en-ZA" sz="3200" dirty="0" smtClean="0">
                <a:solidFill>
                  <a:srgbClr val="002060"/>
                </a:solidFill>
              </a:rPr>
              <a:t>events</a:t>
            </a:r>
          </a:p>
          <a:p>
            <a:pPr algn="just">
              <a:buClr>
                <a:srgbClr val="FF0000"/>
              </a:buClr>
              <a:buFont typeface="Wingdings" pitchFamily="2" charset="2"/>
              <a:buChar char="ü"/>
            </a:pPr>
            <a:r>
              <a:rPr lang="en-ZA" sz="3200" dirty="0">
                <a:solidFill>
                  <a:srgbClr val="002060"/>
                </a:solidFill>
              </a:rPr>
              <a:t>To encourage our youth to engage in healthy pursuits and to create interest </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51520" y="476672"/>
            <a:ext cx="8640960" cy="5016758"/>
          </a:xfrm>
          <a:prstGeom prst="rect">
            <a:avLst/>
          </a:prstGeom>
        </p:spPr>
        <p:txBody>
          <a:bodyPr wrap="square">
            <a:spAutoFit/>
          </a:bodyPr>
          <a:lstStyle/>
          <a:p>
            <a:pPr algn="just"/>
            <a:r>
              <a:rPr lang="en-ZA" sz="3200" u="sng" dirty="0" smtClean="0">
                <a:solidFill>
                  <a:schemeClr val="bg1">
                    <a:lumMod val="95000"/>
                    <a:lumOff val="5000"/>
                  </a:schemeClr>
                </a:solidFill>
              </a:rPr>
              <a:t>Why focus on events???</a:t>
            </a:r>
          </a:p>
          <a:p>
            <a:pPr algn="just"/>
            <a:endParaRPr lang="en-ZA" sz="3200" dirty="0"/>
          </a:p>
          <a:p>
            <a:pPr algn="just"/>
            <a:r>
              <a:rPr lang="en-ZA" sz="3200" dirty="0">
                <a:solidFill>
                  <a:srgbClr val="002060"/>
                </a:solidFill>
              </a:rPr>
              <a:t>The feel-good factor is the biggest argument for hosting national and international sporting events. But it should be very obvious that once-off events are actually counterproductive because of the limited feel-good factor and that it’s actually the continuous infrastructure and tourism expenditure that creates lasting economic benefits.</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75656" y="1484784"/>
            <a:ext cx="5853336" cy="748680"/>
          </a:xfrm>
        </p:spPr>
        <p:txBody>
          <a:bodyPr/>
          <a:lstStyle/>
          <a:p>
            <a:r>
              <a:rPr lang="en-US" u="sng" dirty="0" smtClean="0"/>
              <a:t>2008-2010</a:t>
            </a:r>
            <a:endParaRPr lang="en-ZA"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51520" y="476672"/>
            <a:ext cx="8640960" cy="584775"/>
          </a:xfrm>
          <a:prstGeom prst="rect">
            <a:avLst/>
          </a:prstGeom>
        </p:spPr>
        <p:txBody>
          <a:bodyPr wrap="square">
            <a:spAutoFit/>
          </a:bodyPr>
          <a:lstStyle/>
          <a:p>
            <a:pPr algn="just"/>
            <a:r>
              <a:rPr lang="en-ZA" sz="3200" u="sng" dirty="0" smtClean="0">
                <a:solidFill>
                  <a:schemeClr val="bg1">
                    <a:lumMod val="95000"/>
                    <a:lumOff val="5000"/>
                  </a:schemeClr>
                </a:solidFill>
              </a:rPr>
              <a:t>Bike City in Practice</a:t>
            </a:r>
            <a:endParaRPr lang="en-ZA" sz="3200" dirty="0"/>
          </a:p>
        </p:txBody>
      </p:sp>
      <p:graphicFrame>
        <p:nvGraphicFramePr>
          <p:cNvPr id="3" name="Table 2"/>
          <p:cNvGraphicFramePr>
            <a:graphicFrameLocks noGrp="1"/>
          </p:cNvGraphicFramePr>
          <p:nvPr/>
        </p:nvGraphicFramePr>
        <p:xfrm>
          <a:off x="107504" y="1124744"/>
          <a:ext cx="8928992" cy="5599244"/>
        </p:xfrm>
        <a:graphic>
          <a:graphicData uri="http://schemas.openxmlformats.org/drawingml/2006/table">
            <a:tbl>
              <a:tblPr>
                <a:tableStyleId>{D113A9D2-9D6B-4929-AA2D-F23B5EE8CBE7}</a:tableStyleId>
              </a:tblPr>
              <a:tblGrid>
                <a:gridCol w="1922150"/>
                <a:gridCol w="2434846"/>
                <a:gridCol w="2257209"/>
                <a:gridCol w="2314787"/>
              </a:tblGrid>
              <a:tr h="360040">
                <a:tc gridSpan="4">
                  <a:txBody>
                    <a:bodyPr/>
                    <a:lstStyle/>
                    <a:p>
                      <a:pPr algn="ctr">
                        <a:spcAft>
                          <a:spcPts val="0"/>
                        </a:spcAft>
                      </a:pPr>
                      <a:r>
                        <a:rPr lang="en-ZA" sz="2000" b="1" u="sng" dirty="0">
                          <a:solidFill>
                            <a:srgbClr val="C00000"/>
                          </a:solidFill>
                        </a:rPr>
                        <a:t>International Events</a:t>
                      </a:r>
                      <a:endParaRPr lang="en-ZA" sz="2000" b="1" u="sng" dirty="0">
                        <a:solidFill>
                          <a:srgbClr val="C00000"/>
                        </a:solidFill>
                        <a:latin typeface="Times New Roman"/>
                        <a:ea typeface="Times New Roman"/>
                        <a:cs typeface="Times New Roman"/>
                      </a:endParaRPr>
                    </a:p>
                  </a:txBody>
                  <a:tcPr marL="45183" marR="45183" marT="0" marB="0" anchor="ctr"/>
                </a:tc>
                <a:tc hMerge="1">
                  <a:txBody>
                    <a:bodyPr/>
                    <a:lstStyle/>
                    <a:p>
                      <a:endParaRPr lang="en-ZA"/>
                    </a:p>
                  </a:txBody>
                  <a:tcPr/>
                </a:tc>
                <a:tc hMerge="1">
                  <a:txBody>
                    <a:bodyPr/>
                    <a:lstStyle/>
                    <a:p>
                      <a:endParaRPr lang="en-ZA"/>
                    </a:p>
                  </a:txBody>
                  <a:tcPr/>
                </a:tc>
                <a:tc hMerge="1">
                  <a:txBody>
                    <a:bodyPr/>
                    <a:lstStyle/>
                    <a:p>
                      <a:endParaRPr lang="en-ZA"/>
                    </a:p>
                  </a:txBody>
                  <a:tcPr/>
                </a:tc>
              </a:tr>
              <a:tr h="249635">
                <a:tc>
                  <a:txBody>
                    <a:bodyPr/>
                    <a:lstStyle/>
                    <a:p>
                      <a:pPr>
                        <a:spcAft>
                          <a:spcPts val="0"/>
                        </a:spcAft>
                      </a:pPr>
                      <a:r>
                        <a:rPr lang="en-ZA" sz="1200" b="1" dirty="0">
                          <a:solidFill>
                            <a:schemeClr val="bg1">
                              <a:lumMod val="95000"/>
                              <a:lumOff val="5000"/>
                            </a:schemeClr>
                          </a:solidFill>
                        </a:rPr>
                        <a:t>Cycling Discipline:</a:t>
                      </a:r>
                      <a:endParaRPr lang="en-ZA" sz="1200" b="1" dirty="0">
                        <a:solidFill>
                          <a:schemeClr val="bg1">
                            <a:lumMod val="95000"/>
                            <a:lumOff val="5000"/>
                          </a:schemeClr>
                        </a:solidFill>
                        <a:latin typeface="Times New Roman"/>
                        <a:ea typeface="Times New Roman"/>
                        <a:cs typeface="Times New Roman"/>
                      </a:endParaRPr>
                    </a:p>
                  </a:txBody>
                  <a:tcPr marL="45183" marR="45183" marT="0" marB="0" anchor="b"/>
                </a:tc>
                <a:tc>
                  <a:txBody>
                    <a:bodyPr/>
                    <a:lstStyle/>
                    <a:p>
                      <a:pPr algn="ctr">
                        <a:spcAft>
                          <a:spcPts val="0"/>
                        </a:spcAft>
                      </a:pPr>
                      <a:r>
                        <a:rPr lang="en-ZA" sz="1200" b="1">
                          <a:solidFill>
                            <a:schemeClr val="bg1">
                              <a:lumMod val="95000"/>
                              <a:lumOff val="5000"/>
                            </a:schemeClr>
                          </a:solidFill>
                        </a:rPr>
                        <a:t>Road</a:t>
                      </a:r>
                      <a:endParaRPr lang="en-ZA" sz="1200" b="1">
                        <a:solidFill>
                          <a:schemeClr val="bg1">
                            <a:lumMod val="95000"/>
                            <a:lumOff val="5000"/>
                          </a:schemeClr>
                        </a:solidFill>
                        <a:latin typeface="Times New Roman"/>
                        <a:ea typeface="Times New Roman"/>
                        <a:cs typeface="Times New Roman"/>
                      </a:endParaRPr>
                    </a:p>
                  </a:txBody>
                  <a:tcPr marL="45183" marR="45183" marT="0" marB="0" anchor="ctr"/>
                </a:tc>
                <a:tc>
                  <a:txBody>
                    <a:bodyPr/>
                    <a:lstStyle/>
                    <a:p>
                      <a:pPr algn="ctr">
                        <a:spcAft>
                          <a:spcPts val="0"/>
                        </a:spcAft>
                      </a:pPr>
                      <a:r>
                        <a:rPr lang="en-ZA" sz="1200" b="1">
                          <a:solidFill>
                            <a:schemeClr val="bg1">
                              <a:lumMod val="95000"/>
                              <a:lumOff val="5000"/>
                            </a:schemeClr>
                          </a:solidFill>
                        </a:rPr>
                        <a:t>Mountain Biking</a:t>
                      </a:r>
                      <a:endParaRPr lang="en-ZA" sz="1200" b="1">
                        <a:solidFill>
                          <a:schemeClr val="bg1">
                            <a:lumMod val="95000"/>
                            <a:lumOff val="5000"/>
                          </a:schemeClr>
                        </a:solidFill>
                        <a:latin typeface="Times New Roman"/>
                        <a:ea typeface="Times New Roman"/>
                        <a:cs typeface="Times New Roman"/>
                      </a:endParaRPr>
                    </a:p>
                  </a:txBody>
                  <a:tcPr marL="45183" marR="45183" marT="0" marB="0" anchor="ctr"/>
                </a:tc>
                <a:tc>
                  <a:txBody>
                    <a:bodyPr/>
                    <a:lstStyle/>
                    <a:p>
                      <a:pPr algn="ctr">
                        <a:spcAft>
                          <a:spcPts val="0"/>
                        </a:spcAft>
                      </a:pPr>
                      <a:r>
                        <a:rPr lang="en-ZA" sz="1200" b="1">
                          <a:solidFill>
                            <a:schemeClr val="bg1">
                              <a:lumMod val="95000"/>
                              <a:lumOff val="5000"/>
                            </a:schemeClr>
                          </a:solidFill>
                        </a:rPr>
                        <a:t>BMX</a:t>
                      </a:r>
                      <a:endParaRPr lang="en-ZA" sz="1200" b="1">
                        <a:solidFill>
                          <a:schemeClr val="bg1">
                            <a:lumMod val="95000"/>
                            <a:lumOff val="5000"/>
                          </a:schemeClr>
                        </a:solidFill>
                        <a:latin typeface="Times New Roman"/>
                        <a:ea typeface="Times New Roman"/>
                        <a:cs typeface="Times New Roman"/>
                      </a:endParaRPr>
                    </a:p>
                  </a:txBody>
                  <a:tcPr marL="45183" marR="45183" marT="0" marB="0" anchor="ctr"/>
                </a:tc>
              </a:tr>
              <a:tr h="249635">
                <a:tc>
                  <a:txBody>
                    <a:bodyPr/>
                    <a:lstStyle/>
                    <a:p>
                      <a:pPr>
                        <a:spcAft>
                          <a:spcPts val="0"/>
                        </a:spcAft>
                      </a:pPr>
                      <a:r>
                        <a:rPr lang="en-ZA" sz="1200" b="1">
                          <a:solidFill>
                            <a:schemeClr val="bg1">
                              <a:lumMod val="95000"/>
                              <a:lumOff val="5000"/>
                            </a:schemeClr>
                          </a:solidFill>
                        </a:rPr>
                        <a:t> </a:t>
                      </a:r>
                      <a:endParaRPr lang="en-ZA" sz="1200" b="1">
                        <a:solidFill>
                          <a:schemeClr val="bg1">
                            <a:lumMod val="95000"/>
                            <a:lumOff val="5000"/>
                          </a:schemeClr>
                        </a:solidFill>
                        <a:latin typeface="Times New Roman"/>
                        <a:ea typeface="Times New Roman"/>
                        <a:cs typeface="Times New Roman"/>
                      </a:endParaRPr>
                    </a:p>
                  </a:txBody>
                  <a:tcPr marL="45183" marR="45183" marT="0" marB="0" anchor="b"/>
                </a:tc>
                <a:tc>
                  <a:txBody>
                    <a:bodyPr/>
                    <a:lstStyle/>
                    <a:p>
                      <a:pPr algn="ctr">
                        <a:spcAft>
                          <a:spcPts val="0"/>
                        </a:spcAft>
                      </a:pPr>
                      <a:r>
                        <a:rPr lang="en-ZA" sz="1200" b="1" u="sng" dirty="0" err="1">
                          <a:solidFill>
                            <a:schemeClr val="bg1">
                              <a:lumMod val="95000"/>
                              <a:lumOff val="5000"/>
                            </a:schemeClr>
                          </a:solidFill>
                        </a:rPr>
                        <a:t>Intakatech</a:t>
                      </a:r>
                      <a:r>
                        <a:rPr lang="en-ZA" sz="1200" b="1" u="sng" dirty="0">
                          <a:solidFill>
                            <a:schemeClr val="bg1">
                              <a:lumMod val="95000"/>
                              <a:lumOff val="5000"/>
                            </a:schemeClr>
                          </a:solidFill>
                        </a:rPr>
                        <a:t> Worlds View Challenge</a:t>
                      </a:r>
                      <a:endParaRPr lang="en-ZA" sz="1200" b="1" dirty="0">
                        <a:solidFill>
                          <a:schemeClr val="bg1">
                            <a:lumMod val="95000"/>
                            <a:lumOff val="5000"/>
                          </a:schemeClr>
                        </a:solidFill>
                        <a:latin typeface="Times New Roman"/>
                        <a:ea typeface="Times New Roman"/>
                        <a:cs typeface="Times New Roman"/>
                      </a:endParaRPr>
                    </a:p>
                  </a:txBody>
                  <a:tcPr marL="45183" marR="45183" marT="0" marB="0" anchor="ctr"/>
                </a:tc>
                <a:tc>
                  <a:txBody>
                    <a:bodyPr/>
                    <a:lstStyle/>
                    <a:p>
                      <a:pPr algn="ctr">
                        <a:spcAft>
                          <a:spcPts val="0"/>
                        </a:spcAft>
                      </a:pPr>
                      <a:r>
                        <a:rPr lang="en-ZA" sz="1200" b="1" u="sng">
                          <a:solidFill>
                            <a:schemeClr val="bg1">
                              <a:lumMod val="95000"/>
                              <a:lumOff val="5000"/>
                            </a:schemeClr>
                          </a:solidFill>
                        </a:rPr>
                        <a:t>UCI MTB World Cup</a:t>
                      </a:r>
                      <a:endParaRPr lang="en-ZA" sz="1200" b="1">
                        <a:solidFill>
                          <a:schemeClr val="bg1">
                            <a:lumMod val="95000"/>
                            <a:lumOff val="5000"/>
                          </a:schemeClr>
                        </a:solidFill>
                        <a:latin typeface="Times New Roman"/>
                        <a:ea typeface="Times New Roman"/>
                        <a:cs typeface="Times New Roman"/>
                      </a:endParaRPr>
                    </a:p>
                  </a:txBody>
                  <a:tcPr marL="45183" marR="45183" marT="0" marB="0" anchor="ctr"/>
                </a:tc>
                <a:tc>
                  <a:txBody>
                    <a:bodyPr/>
                    <a:lstStyle/>
                    <a:p>
                      <a:pPr algn="ctr">
                        <a:spcAft>
                          <a:spcPts val="0"/>
                        </a:spcAft>
                      </a:pPr>
                      <a:r>
                        <a:rPr lang="en-ZA" sz="1200" b="1" u="sng">
                          <a:solidFill>
                            <a:schemeClr val="bg1">
                              <a:lumMod val="95000"/>
                              <a:lumOff val="5000"/>
                            </a:schemeClr>
                          </a:solidFill>
                        </a:rPr>
                        <a:t>UCI BMX World Cup Supercross</a:t>
                      </a:r>
                      <a:endParaRPr lang="en-ZA" sz="1200" b="1">
                        <a:solidFill>
                          <a:schemeClr val="bg1">
                            <a:lumMod val="95000"/>
                            <a:lumOff val="5000"/>
                          </a:schemeClr>
                        </a:solidFill>
                        <a:latin typeface="Times New Roman"/>
                        <a:ea typeface="Times New Roman"/>
                        <a:cs typeface="Times New Roman"/>
                      </a:endParaRPr>
                    </a:p>
                  </a:txBody>
                  <a:tcPr marL="45183" marR="45183" marT="0" marB="0" anchor="ctr"/>
                </a:tc>
              </a:tr>
              <a:tr h="249635">
                <a:tc>
                  <a:txBody>
                    <a:bodyPr/>
                    <a:lstStyle/>
                    <a:p>
                      <a:pPr>
                        <a:spcAft>
                          <a:spcPts val="0"/>
                        </a:spcAft>
                      </a:pPr>
                      <a:r>
                        <a:rPr lang="en-ZA" sz="1200" b="1">
                          <a:solidFill>
                            <a:schemeClr val="bg1">
                              <a:lumMod val="95000"/>
                              <a:lumOff val="5000"/>
                            </a:schemeClr>
                          </a:solidFill>
                        </a:rPr>
                        <a:t> </a:t>
                      </a:r>
                      <a:endParaRPr lang="en-ZA" sz="1200" b="1">
                        <a:solidFill>
                          <a:schemeClr val="bg1">
                            <a:lumMod val="95000"/>
                            <a:lumOff val="5000"/>
                          </a:schemeClr>
                        </a:solidFill>
                        <a:latin typeface="Times New Roman"/>
                        <a:ea typeface="Times New Roman"/>
                        <a:cs typeface="Times New Roman"/>
                      </a:endParaRPr>
                    </a:p>
                  </a:txBody>
                  <a:tcPr marL="45183" marR="45183" marT="0" marB="0" anchor="b"/>
                </a:tc>
                <a:tc>
                  <a:txBody>
                    <a:bodyPr/>
                    <a:lstStyle/>
                    <a:p>
                      <a:pPr algn="ctr">
                        <a:spcAft>
                          <a:spcPts val="0"/>
                        </a:spcAft>
                      </a:pPr>
                      <a:r>
                        <a:rPr lang="en-ZA" sz="1200" b="1">
                          <a:solidFill>
                            <a:schemeClr val="bg1">
                              <a:lumMod val="95000"/>
                              <a:lumOff val="5000"/>
                            </a:schemeClr>
                          </a:solidFill>
                        </a:rPr>
                        <a:t>Feb-08</a:t>
                      </a:r>
                      <a:endParaRPr lang="en-ZA" sz="1200" b="1">
                        <a:solidFill>
                          <a:schemeClr val="bg1">
                            <a:lumMod val="95000"/>
                            <a:lumOff val="5000"/>
                          </a:schemeClr>
                        </a:solidFill>
                        <a:latin typeface="Times New Roman"/>
                        <a:ea typeface="Times New Roman"/>
                        <a:cs typeface="Times New Roman"/>
                      </a:endParaRPr>
                    </a:p>
                  </a:txBody>
                  <a:tcPr marL="45183" marR="45183" marT="0" marB="0" anchor="ctr"/>
                </a:tc>
                <a:tc>
                  <a:txBody>
                    <a:bodyPr/>
                    <a:lstStyle/>
                    <a:p>
                      <a:pPr algn="ctr">
                        <a:spcAft>
                          <a:spcPts val="0"/>
                        </a:spcAft>
                      </a:pPr>
                      <a:r>
                        <a:rPr lang="en-ZA" sz="1200" b="1" dirty="0">
                          <a:solidFill>
                            <a:schemeClr val="bg1">
                              <a:lumMod val="95000"/>
                              <a:lumOff val="5000"/>
                            </a:schemeClr>
                          </a:solidFill>
                        </a:rPr>
                        <a:t>Apr-09</a:t>
                      </a:r>
                      <a:endParaRPr lang="en-ZA" sz="1200" b="1" dirty="0">
                        <a:solidFill>
                          <a:schemeClr val="bg1">
                            <a:lumMod val="95000"/>
                            <a:lumOff val="5000"/>
                          </a:schemeClr>
                        </a:solidFill>
                        <a:latin typeface="Times New Roman"/>
                        <a:ea typeface="Times New Roman"/>
                        <a:cs typeface="Times New Roman"/>
                      </a:endParaRPr>
                    </a:p>
                  </a:txBody>
                  <a:tcPr marL="45183" marR="45183" marT="0" marB="0" anchor="ctr"/>
                </a:tc>
                <a:tc>
                  <a:txBody>
                    <a:bodyPr/>
                    <a:lstStyle/>
                    <a:p>
                      <a:pPr algn="ctr">
                        <a:spcAft>
                          <a:spcPts val="0"/>
                        </a:spcAft>
                      </a:pPr>
                      <a:r>
                        <a:rPr lang="en-ZA" sz="1200" b="1" dirty="0">
                          <a:solidFill>
                            <a:schemeClr val="bg1">
                              <a:lumMod val="95000"/>
                              <a:lumOff val="5000"/>
                            </a:schemeClr>
                          </a:solidFill>
                        </a:rPr>
                        <a:t>Aug-09</a:t>
                      </a:r>
                      <a:endParaRPr lang="en-ZA" sz="1200" b="1" dirty="0">
                        <a:solidFill>
                          <a:schemeClr val="bg1">
                            <a:lumMod val="95000"/>
                            <a:lumOff val="5000"/>
                          </a:schemeClr>
                        </a:solidFill>
                        <a:latin typeface="Times New Roman"/>
                        <a:ea typeface="Times New Roman"/>
                        <a:cs typeface="Times New Roman"/>
                      </a:endParaRPr>
                    </a:p>
                  </a:txBody>
                  <a:tcPr marL="45183" marR="45183" marT="0" marB="0" anchor="ctr"/>
                </a:tc>
              </a:tr>
              <a:tr h="418434">
                <a:tc>
                  <a:txBody>
                    <a:bodyPr/>
                    <a:lstStyle/>
                    <a:p>
                      <a:pPr>
                        <a:spcAft>
                          <a:spcPts val="0"/>
                        </a:spcAft>
                      </a:pPr>
                      <a:r>
                        <a:rPr lang="en-ZA" sz="1200" b="1">
                          <a:solidFill>
                            <a:schemeClr val="bg1">
                              <a:lumMod val="95000"/>
                              <a:lumOff val="5000"/>
                            </a:schemeClr>
                          </a:solidFill>
                        </a:rPr>
                        <a:t> </a:t>
                      </a:r>
                      <a:endParaRPr lang="en-ZA" sz="1200" b="1">
                        <a:solidFill>
                          <a:schemeClr val="bg1">
                            <a:lumMod val="95000"/>
                            <a:lumOff val="5000"/>
                          </a:schemeClr>
                        </a:solidFill>
                        <a:latin typeface="Times New Roman"/>
                        <a:ea typeface="Times New Roman"/>
                        <a:cs typeface="Times New Roman"/>
                      </a:endParaRPr>
                    </a:p>
                  </a:txBody>
                  <a:tcPr marL="45183" marR="45183" marT="0" marB="0" anchor="b"/>
                </a:tc>
                <a:tc>
                  <a:txBody>
                    <a:bodyPr/>
                    <a:lstStyle/>
                    <a:p>
                      <a:endParaRPr lang="en-ZA" sz="1200" b="1">
                        <a:solidFill>
                          <a:schemeClr val="bg1">
                            <a:lumMod val="95000"/>
                            <a:lumOff val="5000"/>
                          </a:schemeClr>
                        </a:solidFill>
                        <a:latin typeface="Calibri"/>
                        <a:ea typeface="Times New Roman"/>
                        <a:cs typeface="Times New Roman"/>
                      </a:endParaRPr>
                    </a:p>
                  </a:txBody>
                  <a:tcPr marL="45183" marR="45183" marT="0" marB="0" anchor="ctr"/>
                </a:tc>
                <a:tc>
                  <a:txBody>
                    <a:bodyPr/>
                    <a:lstStyle/>
                    <a:p>
                      <a:pPr algn="ctr">
                        <a:spcAft>
                          <a:spcPts val="0"/>
                        </a:spcAft>
                      </a:pPr>
                      <a:r>
                        <a:rPr lang="en-ZA" sz="1200" b="1">
                          <a:solidFill>
                            <a:schemeClr val="bg1">
                              <a:lumMod val="95000"/>
                              <a:lumOff val="5000"/>
                            </a:schemeClr>
                          </a:solidFill>
                        </a:rPr>
                        <a:t>3 Disciplines: X-Country; D/Hill &amp; 4X</a:t>
                      </a:r>
                      <a:endParaRPr lang="en-ZA" sz="1200" b="1">
                        <a:solidFill>
                          <a:schemeClr val="bg1">
                            <a:lumMod val="95000"/>
                            <a:lumOff val="5000"/>
                          </a:schemeClr>
                        </a:solidFill>
                        <a:latin typeface="Times New Roman"/>
                        <a:ea typeface="Times New Roman"/>
                        <a:cs typeface="Times New Roman"/>
                      </a:endParaRPr>
                    </a:p>
                  </a:txBody>
                  <a:tcPr marL="45183" marR="45183" marT="0" marB="0" anchor="ctr"/>
                </a:tc>
                <a:tc>
                  <a:txBody>
                    <a:bodyPr/>
                    <a:lstStyle/>
                    <a:p>
                      <a:pPr algn="ctr">
                        <a:spcAft>
                          <a:spcPts val="0"/>
                        </a:spcAft>
                      </a:pPr>
                      <a:r>
                        <a:rPr lang="en-ZA" sz="1200" b="1" dirty="0">
                          <a:solidFill>
                            <a:schemeClr val="bg1">
                              <a:lumMod val="95000"/>
                              <a:lumOff val="5000"/>
                            </a:schemeClr>
                          </a:solidFill>
                        </a:rPr>
                        <a:t>1 Discipline: </a:t>
                      </a:r>
                      <a:r>
                        <a:rPr lang="en-ZA" sz="1200" b="1" dirty="0" err="1">
                          <a:solidFill>
                            <a:schemeClr val="bg1">
                              <a:lumMod val="95000"/>
                              <a:lumOff val="5000"/>
                            </a:schemeClr>
                          </a:solidFill>
                        </a:rPr>
                        <a:t>Supercross</a:t>
                      </a:r>
                      <a:endParaRPr lang="en-ZA" sz="1200" b="1" dirty="0">
                        <a:solidFill>
                          <a:schemeClr val="bg1">
                            <a:lumMod val="95000"/>
                            <a:lumOff val="5000"/>
                          </a:schemeClr>
                        </a:solidFill>
                        <a:latin typeface="Times New Roman"/>
                        <a:ea typeface="Times New Roman"/>
                        <a:cs typeface="Times New Roman"/>
                      </a:endParaRPr>
                    </a:p>
                  </a:txBody>
                  <a:tcPr marL="45183" marR="45183" marT="0" marB="0" anchor="ctr"/>
                </a:tc>
              </a:tr>
              <a:tr h="249635">
                <a:tc>
                  <a:txBody>
                    <a:bodyPr/>
                    <a:lstStyle/>
                    <a:p>
                      <a:pPr>
                        <a:spcAft>
                          <a:spcPts val="0"/>
                        </a:spcAft>
                      </a:pPr>
                      <a:r>
                        <a:rPr lang="en-ZA" sz="1200" b="1" dirty="0">
                          <a:solidFill>
                            <a:schemeClr val="bg1">
                              <a:lumMod val="95000"/>
                              <a:lumOff val="5000"/>
                            </a:schemeClr>
                          </a:solidFill>
                        </a:rPr>
                        <a:t>Investment by </a:t>
                      </a:r>
                      <a:r>
                        <a:rPr lang="en-ZA" sz="1200" b="1" dirty="0" err="1">
                          <a:solidFill>
                            <a:schemeClr val="bg1">
                              <a:lumMod val="95000"/>
                              <a:lumOff val="5000"/>
                            </a:schemeClr>
                          </a:solidFill>
                        </a:rPr>
                        <a:t>Msunduzi</a:t>
                      </a:r>
                      <a:endParaRPr lang="en-ZA" sz="1200" b="1" dirty="0">
                        <a:solidFill>
                          <a:schemeClr val="bg1">
                            <a:lumMod val="95000"/>
                            <a:lumOff val="5000"/>
                          </a:schemeClr>
                        </a:solidFill>
                        <a:latin typeface="Times New Roman"/>
                        <a:ea typeface="Times New Roman"/>
                        <a:cs typeface="Times New Roman"/>
                      </a:endParaRPr>
                    </a:p>
                  </a:txBody>
                  <a:tcPr marL="45183" marR="45183" marT="0" marB="0" anchor="ctr"/>
                </a:tc>
                <a:tc>
                  <a:txBody>
                    <a:bodyPr/>
                    <a:lstStyle/>
                    <a:p>
                      <a:pPr algn="ctr">
                        <a:spcAft>
                          <a:spcPts val="0"/>
                        </a:spcAft>
                      </a:pPr>
                      <a:r>
                        <a:rPr lang="en-ZA" sz="1200" b="1">
                          <a:solidFill>
                            <a:schemeClr val="bg1">
                              <a:lumMod val="95000"/>
                              <a:lumOff val="5000"/>
                            </a:schemeClr>
                          </a:solidFill>
                        </a:rPr>
                        <a:t>R 250,000</a:t>
                      </a:r>
                      <a:endParaRPr lang="en-ZA" sz="1200" b="1">
                        <a:solidFill>
                          <a:schemeClr val="bg1">
                            <a:lumMod val="95000"/>
                            <a:lumOff val="5000"/>
                          </a:schemeClr>
                        </a:solidFill>
                        <a:latin typeface="Times New Roman"/>
                        <a:ea typeface="Times New Roman"/>
                        <a:cs typeface="Times New Roman"/>
                      </a:endParaRPr>
                    </a:p>
                  </a:txBody>
                  <a:tcPr marL="45183" marR="45183" marT="0" marB="0" anchor="ctr"/>
                </a:tc>
                <a:tc>
                  <a:txBody>
                    <a:bodyPr/>
                    <a:lstStyle/>
                    <a:p>
                      <a:pPr algn="ctr">
                        <a:spcAft>
                          <a:spcPts val="0"/>
                        </a:spcAft>
                      </a:pPr>
                      <a:r>
                        <a:rPr lang="en-ZA" sz="1200" b="1">
                          <a:solidFill>
                            <a:schemeClr val="bg1">
                              <a:lumMod val="95000"/>
                              <a:lumOff val="5000"/>
                            </a:schemeClr>
                          </a:solidFill>
                        </a:rPr>
                        <a:t>R 300,000</a:t>
                      </a:r>
                      <a:endParaRPr lang="en-ZA" sz="1200" b="1">
                        <a:solidFill>
                          <a:schemeClr val="bg1">
                            <a:lumMod val="95000"/>
                            <a:lumOff val="5000"/>
                          </a:schemeClr>
                        </a:solidFill>
                        <a:latin typeface="Times New Roman"/>
                        <a:ea typeface="Times New Roman"/>
                        <a:cs typeface="Times New Roman"/>
                      </a:endParaRPr>
                    </a:p>
                  </a:txBody>
                  <a:tcPr marL="45183" marR="45183" marT="0" marB="0" anchor="ctr"/>
                </a:tc>
                <a:tc>
                  <a:txBody>
                    <a:bodyPr/>
                    <a:lstStyle/>
                    <a:p>
                      <a:pPr algn="ctr">
                        <a:spcAft>
                          <a:spcPts val="0"/>
                        </a:spcAft>
                      </a:pPr>
                      <a:r>
                        <a:rPr lang="en-ZA" sz="1200" b="1" dirty="0">
                          <a:solidFill>
                            <a:schemeClr val="bg1">
                              <a:lumMod val="95000"/>
                              <a:lumOff val="5000"/>
                            </a:schemeClr>
                          </a:solidFill>
                        </a:rPr>
                        <a:t>R 350,000</a:t>
                      </a:r>
                      <a:endParaRPr lang="en-ZA" sz="1200" b="1" dirty="0">
                        <a:solidFill>
                          <a:schemeClr val="bg1">
                            <a:lumMod val="95000"/>
                            <a:lumOff val="5000"/>
                          </a:schemeClr>
                        </a:solidFill>
                        <a:latin typeface="Times New Roman"/>
                        <a:ea typeface="Times New Roman"/>
                        <a:cs typeface="Times New Roman"/>
                      </a:endParaRPr>
                    </a:p>
                  </a:txBody>
                  <a:tcPr marL="45183" marR="45183" marT="0" marB="0" anchor="ctr"/>
                </a:tc>
              </a:tr>
              <a:tr h="249635">
                <a:tc>
                  <a:txBody>
                    <a:bodyPr/>
                    <a:lstStyle/>
                    <a:p>
                      <a:pPr>
                        <a:spcAft>
                          <a:spcPts val="0"/>
                        </a:spcAft>
                      </a:pPr>
                      <a:r>
                        <a:rPr lang="en-ZA" sz="1200" b="1">
                          <a:solidFill>
                            <a:schemeClr val="bg1">
                              <a:lumMod val="95000"/>
                              <a:lumOff val="5000"/>
                            </a:schemeClr>
                          </a:solidFill>
                        </a:rPr>
                        <a:t> </a:t>
                      </a:r>
                      <a:endParaRPr lang="en-ZA" sz="1200" b="1">
                        <a:solidFill>
                          <a:schemeClr val="bg1">
                            <a:lumMod val="95000"/>
                            <a:lumOff val="5000"/>
                          </a:schemeClr>
                        </a:solidFill>
                        <a:latin typeface="Times New Roman"/>
                        <a:ea typeface="Times New Roman"/>
                        <a:cs typeface="Times New Roman"/>
                      </a:endParaRPr>
                    </a:p>
                  </a:txBody>
                  <a:tcPr marL="45183" marR="45183" marT="0" marB="0" anchor="ctr"/>
                </a:tc>
                <a:tc>
                  <a:txBody>
                    <a:bodyPr/>
                    <a:lstStyle/>
                    <a:p>
                      <a:endParaRPr lang="en-ZA" sz="1200" b="1">
                        <a:solidFill>
                          <a:schemeClr val="bg1">
                            <a:lumMod val="95000"/>
                            <a:lumOff val="5000"/>
                          </a:schemeClr>
                        </a:solidFill>
                        <a:latin typeface="Calibri"/>
                        <a:ea typeface="Times New Roman"/>
                        <a:cs typeface="Times New Roman"/>
                      </a:endParaRPr>
                    </a:p>
                  </a:txBody>
                  <a:tcPr marL="45183" marR="45183" marT="0" marB="0" anchor="ctr"/>
                </a:tc>
                <a:tc>
                  <a:txBody>
                    <a:bodyPr/>
                    <a:lstStyle/>
                    <a:p>
                      <a:endParaRPr lang="en-ZA" sz="1200" b="1">
                        <a:solidFill>
                          <a:schemeClr val="bg1">
                            <a:lumMod val="95000"/>
                            <a:lumOff val="5000"/>
                          </a:schemeClr>
                        </a:solidFill>
                        <a:latin typeface="Calibri"/>
                        <a:ea typeface="Times New Roman"/>
                        <a:cs typeface="Times New Roman"/>
                      </a:endParaRPr>
                    </a:p>
                  </a:txBody>
                  <a:tcPr marL="45183" marR="45183" marT="0" marB="0" anchor="ctr"/>
                </a:tc>
                <a:tc>
                  <a:txBody>
                    <a:bodyPr/>
                    <a:lstStyle/>
                    <a:p>
                      <a:endParaRPr lang="en-ZA" sz="1200" b="1">
                        <a:solidFill>
                          <a:schemeClr val="bg1">
                            <a:lumMod val="95000"/>
                            <a:lumOff val="5000"/>
                          </a:schemeClr>
                        </a:solidFill>
                        <a:latin typeface="Calibri"/>
                        <a:ea typeface="Times New Roman"/>
                        <a:cs typeface="Times New Roman"/>
                      </a:endParaRPr>
                    </a:p>
                  </a:txBody>
                  <a:tcPr marL="45183" marR="45183" marT="0" marB="0" anchor="ctr"/>
                </a:tc>
              </a:tr>
              <a:tr h="418434">
                <a:tc>
                  <a:txBody>
                    <a:bodyPr/>
                    <a:lstStyle/>
                    <a:p>
                      <a:pPr>
                        <a:spcAft>
                          <a:spcPts val="0"/>
                        </a:spcAft>
                      </a:pPr>
                      <a:r>
                        <a:rPr lang="en-ZA" sz="1200" b="1">
                          <a:solidFill>
                            <a:schemeClr val="bg1">
                              <a:lumMod val="95000"/>
                              <a:lumOff val="5000"/>
                            </a:schemeClr>
                          </a:solidFill>
                        </a:rPr>
                        <a:t>No of Visitors: International</a:t>
                      </a:r>
                      <a:endParaRPr lang="en-ZA" sz="1200" b="1">
                        <a:solidFill>
                          <a:schemeClr val="bg1">
                            <a:lumMod val="95000"/>
                            <a:lumOff val="5000"/>
                          </a:schemeClr>
                        </a:solidFill>
                        <a:latin typeface="Times New Roman"/>
                        <a:ea typeface="Times New Roman"/>
                        <a:cs typeface="Times New Roman"/>
                      </a:endParaRPr>
                    </a:p>
                  </a:txBody>
                  <a:tcPr marL="45183" marR="45183" marT="0" marB="0" anchor="ctr"/>
                </a:tc>
                <a:tc>
                  <a:txBody>
                    <a:bodyPr/>
                    <a:lstStyle/>
                    <a:p>
                      <a:pPr algn="ctr">
                        <a:spcAft>
                          <a:spcPts val="0"/>
                        </a:spcAft>
                      </a:pPr>
                      <a:r>
                        <a:rPr lang="en-ZA" sz="1200" b="1">
                          <a:solidFill>
                            <a:schemeClr val="bg1">
                              <a:lumMod val="95000"/>
                              <a:lumOff val="5000"/>
                            </a:schemeClr>
                          </a:solidFill>
                        </a:rPr>
                        <a:t>117 Top International Riders + 87 crew</a:t>
                      </a:r>
                      <a:endParaRPr lang="en-ZA" sz="1200" b="1">
                        <a:solidFill>
                          <a:schemeClr val="bg1">
                            <a:lumMod val="95000"/>
                            <a:lumOff val="5000"/>
                          </a:schemeClr>
                        </a:solidFill>
                        <a:latin typeface="Times New Roman"/>
                        <a:ea typeface="Times New Roman"/>
                        <a:cs typeface="Times New Roman"/>
                      </a:endParaRPr>
                    </a:p>
                  </a:txBody>
                  <a:tcPr marL="45183" marR="45183" marT="0" marB="0" anchor="ctr"/>
                </a:tc>
                <a:tc>
                  <a:txBody>
                    <a:bodyPr/>
                    <a:lstStyle/>
                    <a:p>
                      <a:pPr algn="ctr">
                        <a:spcAft>
                          <a:spcPts val="0"/>
                        </a:spcAft>
                      </a:pPr>
                      <a:r>
                        <a:rPr lang="en-ZA" sz="1200" b="1">
                          <a:solidFill>
                            <a:schemeClr val="bg1">
                              <a:lumMod val="95000"/>
                              <a:lumOff val="5000"/>
                            </a:schemeClr>
                          </a:solidFill>
                        </a:rPr>
                        <a:t>340 Competitors + 386 Crew + 94 Press</a:t>
                      </a:r>
                      <a:endParaRPr lang="en-ZA" sz="1200" b="1">
                        <a:solidFill>
                          <a:schemeClr val="bg1">
                            <a:lumMod val="95000"/>
                            <a:lumOff val="5000"/>
                          </a:schemeClr>
                        </a:solidFill>
                        <a:latin typeface="Times New Roman"/>
                        <a:ea typeface="Times New Roman"/>
                        <a:cs typeface="Times New Roman"/>
                      </a:endParaRPr>
                    </a:p>
                  </a:txBody>
                  <a:tcPr marL="45183" marR="45183" marT="0" marB="0" anchor="ctr"/>
                </a:tc>
                <a:tc>
                  <a:txBody>
                    <a:bodyPr/>
                    <a:lstStyle/>
                    <a:p>
                      <a:pPr algn="ctr">
                        <a:spcAft>
                          <a:spcPts val="0"/>
                        </a:spcAft>
                      </a:pPr>
                      <a:r>
                        <a:rPr lang="en-ZA" sz="1200" b="1" dirty="0">
                          <a:solidFill>
                            <a:schemeClr val="bg1">
                              <a:lumMod val="95000"/>
                              <a:lumOff val="5000"/>
                            </a:schemeClr>
                          </a:solidFill>
                        </a:rPr>
                        <a:t>70 Competitors + 34 Crew</a:t>
                      </a:r>
                      <a:endParaRPr lang="en-ZA" sz="1200" b="1" dirty="0">
                        <a:solidFill>
                          <a:schemeClr val="bg1">
                            <a:lumMod val="95000"/>
                            <a:lumOff val="5000"/>
                          </a:schemeClr>
                        </a:solidFill>
                        <a:latin typeface="Times New Roman"/>
                        <a:ea typeface="Times New Roman"/>
                        <a:cs typeface="Times New Roman"/>
                      </a:endParaRPr>
                    </a:p>
                  </a:txBody>
                  <a:tcPr marL="45183" marR="45183" marT="0" marB="0" anchor="ctr"/>
                </a:tc>
              </a:tr>
              <a:tr h="418434">
                <a:tc>
                  <a:txBody>
                    <a:bodyPr/>
                    <a:lstStyle/>
                    <a:p>
                      <a:pPr>
                        <a:spcAft>
                          <a:spcPts val="0"/>
                        </a:spcAft>
                      </a:pPr>
                      <a:r>
                        <a:rPr lang="en-ZA" sz="1200" b="1">
                          <a:solidFill>
                            <a:schemeClr val="bg1">
                              <a:lumMod val="95000"/>
                              <a:lumOff val="5000"/>
                            </a:schemeClr>
                          </a:solidFill>
                        </a:rPr>
                        <a:t>Ticket Sales to Event</a:t>
                      </a:r>
                      <a:endParaRPr lang="en-ZA" sz="1200" b="1">
                        <a:solidFill>
                          <a:schemeClr val="bg1">
                            <a:lumMod val="95000"/>
                            <a:lumOff val="5000"/>
                          </a:schemeClr>
                        </a:solidFill>
                        <a:latin typeface="Times New Roman"/>
                        <a:ea typeface="Times New Roman"/>
                        <a:cs typeface="Times New Roman"/>
                      </a:endParaRPr>
                    </a:p>
                  </a:txBody>
                  <a:tcPr marL="45183" marR="45183" marT="0" marB="0" anchor="ctr"/>
                </a:tc>
                <a:tc>
                  <a:txBody>
                    <a:bodyPr/>
                    <a:lstStyle/>
                    <a:p>
                      <a:pPr algn="ctr">
                        <a:spcAft>
                          <a:spcPts val="0"/>
                        </a:spcAft>
                      </a:pPr>
                      <a:r>
                        <a:rPr lang="en-ZA" sz="1200" b="1" dirty="0">
                          <a:solidFill>
                            <a:schemeClr val="bg1">
                              <a:lumMod val="95000"/>
                              <a:lumOff val="5000"/>
                            </a:schemeClr>
                          </a:solidFill>
                        </a:rPr>
                        <a:t>Free to 263 </a:t>
                      </a:r>
                      <a:r>
                        <a:rPr lang="en-ZA" sz="1200" b="1" dirty="0" err="1">
                          <a:solidFill>
                            <a:schemeClr val="bg1">
                              <a:lumMod val="95000"/>
                              <a:lumOff val="5000"/>
                            </a:schemeClr>
                          </a:solidFill>
                        </a:rPr>
                        <a:t>Rec</a:t>
                      </a:r>
                      <a:r>
                        <a:rPr lang="en-ZA" sz="1200" b="1" dirty="0">
                          <a:solidFill>
                            <a:schemeClr val="bg1">
                              <a:lumMod val="95000"/>
                              <a:lumOff val="5000"/>
                            </a:schemeClr>
                          </a:solidFill>
                        </a:rPr>
                        <a:t> Riders + </a:t>
                      </a:r>
                      <a:r>
                        <a:rPr lang="en-ZA" sz="1200" b="1" dirty="0" smtClean="0">
                          <a:solidFill>
                            <a:schemeClr val="bg1">
                              <a:lumMod val="95000"/>
                              <a:lumOff val="5000"/>
                            </a:schemeClr>
                          </a:solidFill>
                        </a:rPr>
                        <a:t>1’500 </a:t>
                      </a:r>
                      <a:r>
                        <a:rPr lang="en-ZA" sz="1200" b="1" dirty="0">
                          <a:solidFill>
                            <a:schemeClr val="bg1">
                              <a:lumMod val="95000"/>
                              <a:lumOff val="5000"/>
                            </a:schemeClr>
                          </a:solidFill>
                        </a:rPr>
                        <a:t>Spectators</a:t>
                      </a:r>
                      <a:endParaRPr lang="en-ZA" sz="1200" b="1" dirty="0">
                        <a:solidFill>
                          <a:schemeClr val="bg1">
                            <a:lumMod val="95000"/>
                            <a:lumOff val="5000"/>
                          </a:schemeClr>
                        </a:solidFill>
                        <a:latin typeface="Times New Roman"/>
                        <a:ea typeface="Times New Roman"/>
                        <a:cs typeface="Times New Roman"/>
                      </a:endParaRPr>
                    </a:p>
                  </a:txBody>
                  <a:tcPr marL="45183" marR="45183" marT="0" marB="0" anchor="ctr"/>
                </a:tc>
                <a:tc>
                  <a:txBody>
                    <a:bodyPr/>
                    <a:lstStyle/>
                    <a:p>
                      <a:pPr algn="ctr">
                        <a:spcAft>
                          <a:spcPts val="0"/>
                        </a:spcAft>
                      </a:pPr>
                      <a:r>
                        <a:rPr lang="en-ZA" sz="1200" b="1" dirty="0" smtClean="0">
                          <a:solidFill>
                            <a:schemeClr val="bg1">
                              <a:lumMod val="95000"/>
                              <a:lumOff val="5000"/>
                            </a:schemeClr>
                          </a:solidFill>
                        </a:rPr>
                        <a:t>17’000</a:t>
                      </a:r>
                      <a:endParaRPr lang="en-ZA" sz="1200" b="1" dirty="0">
                        <a:solidFill>
                          <a:schemeClr val="bg1">
                            <a:lumMod val="95000"/>
                            <a:lumOff val="5000"/>
                          </a:schemeClr>
                        </a:solidFill>
                        <a:latin typeface="Times New Roman"/>
                        <a:ea typeface="Times New Roman"/>
                        <a:cs typeface="Times New Roman"/>
                      </a:endParaRPr>
                    </a:p>
                  </a:txBody>
                  <a:tcPr marL="45183" marR="45183" marT="0" marB="0" anchor="ctr"/>
                </a:tc>
                <a:tc>
                  <a:txBody>
                    <a:bodyPr/>
                    <a:lstStyle/>
                    <a:p>
                      <a:pPr algn="ctr">
                        <a:spcAft>
                          <a:spcPts val="0"/>
                        </a:spcAft>
                      </a:pPr>
                      <a:r>
                        <a:rPr lang="en-ZA" sz="1200" b="1" dirty="0" smtClean="0">
                          <a:solidFill>
                            <a:schemeClr val="bg1">
                              <a:lumMod val="95000"/>
                              <a:lumOff val="5000"/>
                            </a:schemeClr>
                          </a:solidFill>
                        </a:rPr>
                        <a:t>2’000</a:t>
                      </a:r>
                      <a:endParaRPr lang="en-ZA" sz="1200" b="1" dirty="0">
                        <a:solidFill>
                          <a:schemeClr val="bg1">
                            <a:lumMod val="95000"/>
                            <a:lumOff val="5000"/>
                          </a:schemeClr>
                        </a:solidFill>
                        <a:latin typeface="Times New Roman"/>
                        <a:ea typeface="Times New Roman"/>
                        <a:cs typeface="Times New Roman"/>
                      </a:endParaRPr>
                    </a:p>
                  </a:txBody>
                  <a:tcPr marL="45183" marR="45183" marT="0" marB="0" anchor="ctr"/>
                </a:tc>
              </a:tr>
              <a:tr h="249635">
                <a:tc>
                  <a:txBody>
                    <a:bodyPr/>
                    <a:lstStyle/>
                    <a:p>
                      <a:pPr>
                        <a:spcAft>
                          <a:spcPts val="0"/>
                        </a:spcAft>
                      </a:pPr>
                      <a:r>
                        <a:rPr lang="en-ZA" sz="1200" b="1">
                          <a:solidFill>
                            <a:schemeClr val="bg1">
                              <a:lumMod val="95000"/>
                              <a:lumOff val="5000"/>
                            </a:schemeClr>
                          </a:solidFill>
                        </a:rPr>
                        <a:t> </a:t>
                      </a:r>
                      <a:endParaRPr lang="en-ZA" sz="1200" b="1">
                        <a:solidFill>
                          <a:schemeClr val="bg1">
                            <a:lumMod val="95000"/>
                            <a:lumOff val="5000"/>
                          </a:schemeClr>
                        </a:solidFill>
                        <a:latin typeface="Times New Roman"/>
                        <a:ea typeface="Times New Roman"/>
                        <a:cs typeface="Times New Roman"/>
                      </a:endParaRPr>
                    </a:p>
                  </a:txBody>
                  <a:tcPr marL="45183" marR="45183" marT="0" marB="0" anchor="ctr"/>
                </a:tc>
                <a:tc>
                  <a:txBody>
                    <a:bodyPr/>
                    <a:lstStyle/>
                    <a:p>
                      <a:endParaRPr lang="en-ZA" sz="1200" b="1">
                        <a:solidFill>
                          <a:schemeClr val="bg1">
                            <a:lumMod val="95000"/>
                            <a:lumOff val="5000"/>
                          </a:schemeClr>
                        </a:solidFill>
                        <a:latin typeface="Calibri"/>
                        <a:ea typeface="Times New Roman"/>
                        <a:cs typeface="Times New Roman"/>
                      </a:endParaRPr>
                    </a:p>
                  </a:txBody>
                  <a:tcPr marL="45183" marR="45183" marT="0" marB="0" anchor="ctr"/>
                </a:tc>
                <a:tc>
                  <a:txBody>
                    <a:bodyPr/>
                    <a:lstStyle/>
                    <a:p>
                      <a:endParaRPr lang="en-ZA" sz="1200" b="1">
                        <a:solidFill>
                          <a:schemeClr val="bg1">
                            <a:lumMod val="95000"/>
                            <a:lumOff val="5000"/>
                          </a:schemeClr>
                        </a:solidFill>
                        <a:latin typeface="Calibri"/>
                        <a:ea typeface="Times New Roman"/>
                        <a:cs typeface="Times New Roman"/>
                      </a:endParaRPr>
                    </a:p>
                  </a:txBody>
                  <a:tcPr marL="45183" marR="45183" marT="0" marB="0" anchor="ctr"/>
                </a:tc>
                <a:tc>
                  <a:txBody>
                    <a:bodyPr/>
                    <a:lstStyle/>
                    <a:p>
                      <a:endParaRPr lang="en-ZA" sz="1200" b="1">
                        <a:solidFill>
                          <a:schemeClr val="bg1">
                            <a:lumMod val="95000"/>
                            <a:lumOff val="5000"/>
                          </a:schemeClr>
                        </a:solidFill>
                        <a:latin typeface="Calibri"/>
                        <a:ea typeface="Times New Roman"/>
                        <a:cs typeface="Times New Roman"/>
                      </a:endParaRPr>
                    </a:p>
                  </a:txBody>
                  <a:tcPr marL="45183" marR="45183" marT="0" marB="0" anchor="ctr"/>
                </a:tc>
              </a:tr>
              <a:tr h="249635">
                <a:tc>
                  <a:txBody>
                    <a:bodyPr/>
                    <a:lstStyle/>
                    <a:p>
                      <a:pPr>
                        <a:spcAft>
                          <a:spcPts val="0"/>
                        </a:spcAft>
                      </a:pPr>
                      <a:r>
                        <a:rPr lang="en-ZA" sz="1200" b="1">
                          <a:solidFill>
                            <a:schemeClr val="bg1">
                              <a:lumMod val="95000"/>
                              <a:lumOff val="5000"/>
                            </a:schemeClr>
                          </a:solidFill>
                        </a:rPr>
                        <a:t>Economic Benefit:</a:t>
                      </a:r>
                      <a:endParaRPr lang="en-ZA" sz="1200" b="1">
                        <a:solidFill>
                          <a:schemeClr val="bg1">
                            <a:lumMod val="95000"/>
                            <a:lumOff val="5000"/>
                          </a:schemeClr>
                        </a:solidFill>
                        <a:latin typeface="Times New Roman"/>
                        <a:ea typeface="Times New Roman"/>
                        <a:cs typeface="Times New Roman"/>
                      </a:endParaRPr>
                    </a:p>
                  </a:txBody>
                  <a:tcPr marL="45183" marR="45183" marT="0" marB="0" anchor="ctr"/>
                </a:tc>
                <a:tc>
                  <a:txBody>
                    <a:bodyPr/>
                    <a:lstStyle/>
                    <a:p>
                      <a:pPr algn="ctr">
                        <a:spcAft>
                          <a:spcPts val="0"/>
                        </a:spcAft>
                      </a:pPr>
                      <a:r>
                        <a:rPr lang="en-ZA" sz="1200" b="1" dirty="0" err="1">
                          <a:solidFill>
                            <a:schemeClr val="bg1">
                              <a:lumMod val="95000"/>
                              <a:lumOff val="5000"/>
                            </a:schemeClr>
                          </a:solidFill>
                        </a:rPr>
                        <a:t>Rands</a:t>
                      </a:r>
                      <a:endParaRPr lang="en-ZA" sz="1200" b="1" dirty="0">
                        <a:solidFill>
                          <a:schemeClr val="bg1">
                            <a:lumMod val="95000"/>
                            <a:lumOff val="5000"/>
                          </a:schemeClr>
                        </a:solidFill>
                        <a:latin typeface="Times New Roman"/>
                        <a:ea typeface="Times New Roman"/>
                        <a:cs typeface="Times New Roman"/>
                      </a:endParaRPr>
                    </a:p>
                  </a:txBody>
                  <a:tcPr marL="45183" marR="45183" marT="0" marB="0" anchor="ctr"/>
                </a:tc>
                <a:tc>
                  <a:txBody>
                    <a:bodyPr/>
                    <a:lstStyle/>
                    <a:p>
                      <a:pPr algn="ctr">
                        <a:spcAft>
                          <a:spcPts val="0"/>
                        </a:spcAft>
                      </a:pPr>
                      <a:r>
                        <a:rPr lang="en-ZA" sz="1200" b="1">
                          <a:solidFill>
                            <a:schemeClr val="bg1">
                              <a:lumMod val="95000"/>
                              <a:lumOff val="5000"/>
                            </a:schemeClr>
                          </a:solidFill>
                        </a:rPr>
                        <a:t>Rands</a:t>
                      </a:r>
                      <a:endParaRPr lang="en-ZA" sz="1200" b="1">
                        <a:solidFill>
                          <a:schemeClr val="bg1">
                            <a:lumMod val="95000"/>
                            <a:lumOff val="5000"/>
                          </a:schemeClr>
                        </a:solidFill>
                        <a:latin typeface="Times New Roman"/>
                        <a:ea typeface="Times New Roman"/>
                        <a:cs typeface="Times New Roman"/>
                      </a:endParaRPr>
                    </a:p>
                  </a:txBody>
                  <a:tcPr marL="45183" marR="45183" marT="0" marB="0" anchor="ctr"/>
                </a:tc>
                <a:tc>
                  <a:txBody>
                    <a:bodyPr/>
                    <a:lstStyle/>
                    <a:p>
                      <a:pPr algn="ctr">
                        <a:spcAft>
                          <a:spcPts val="0"/>
                        </a:spcAft>
                      </a:pPr>
                      <a:r>
                        <a:rPr lang="en-ZA" sz="1200" b="1" dirty="0" err="1">
                          <a:solidFill>
                            <a:schemeClr val="bg1">
                              <a:lumMod val="95000"/>
                              <a:lumOff val="5000"/>
                            </a:schemeClr>
                          </a:solidFill>
                        </a:rPr>
                        <a:t>Rands</a:t>
                      </a:r>
                      <a:endParaRPr lang="en-ZA" sz="1200" b="1" dirty="0">
                        <a:solidFill>
                          <a:schemeClr val="bg1">
                            <a:lumMod val="95000"/>
                            <a:lumOff val="5000"/>
                          </a:schemeClr>
                        </a:solidFill>
                        <a:latin typeface="Times New Roman"/>
                        <a:ea typeface="Times New Roman"/>
                        <a:cs typeface="Times New Roman"/>
                      </a:endParaRPr>
                    </a:p>
                  </a:txBody>
                  <a:tcPr marL="45183" marR="45183" marT="0" marB="0" anchor="ctr"/>
                </a:tc>
              </a:tr>
              <a:tr h="249635">
                <a:tc>
                  <a:txBody>
                    <a:bodyPr/>
                    <a:lstStyle/>
                    <a:p>
                      <a:pPr>
                        <a:spcAft>
                          <a:spcPts val="0"/>
                        </a:spcAft>
                      </a:pPr>
                      <a:r>
                        <a:rPr lang="en-ZA" sz="1200" b="1">
                          <a:solidFill>
                            <a:schemeClr val="bg1">
                              <a:lumMod val="95000"/>
                              <a:lumOff val="5000"/>
                            </a:schemeClr>
                          </a:solidFill>
                        </a:rPr>
                        <a:t>Visitor Spend</a:t>
                      </a:r>
                      <a:endParaRPr lang="en-ZA" sz="1200" b="1">
                        <a:solidFill>
                          <a:schemeClr val="bg1">
                            <a:lumMod val="95000"/>
                            <a:lumOff val="5000"/>
                          </a:schemeClr>
                        </a:solidFill>
                        <a:latin typeface="Times New Roman"/>
                        <a:ea typeface="Times New Roman"/>
                        <a:cs typeface="Times New Roman"/>
                      </a:endParaRPr>
                    </a:p>
                  </a:txBody>
                  <a:tcPr marL="45183" marR="45183" marT="0" marB="0" anchor="ctr"/>
                </a:tc>
                <a:tc>
                  <a:txBody>
                    <a:bodyPr/>
                    <a:lstStyle/>
                    <a:p>
                      <a:pPr algn="ctr">
                        <a:spcAft>
                          <a:spcPts val="0"/>
                        </a:spcAft>
                      </a:pPr>
                      <a:r>
                        <a:rPr lang="en-ZA" sz="1200" b="1">
                          <a:solidFill>
                            <a:schemeClr val="bg1">
                              <a:lumMod val="95000"/>
                              <a:lumOff val="5000"/>
                            </a:schemeClr>
                          </a:solidFill>
                        </a:rPr>
                        <a:t>R 5,982,400</a:t>
                      </a:r>
                      <a:endParaRPr lang="en-ZA" sz="1200" b="1">
                        <a:solidFill>
                          <a:schemeClr val="bg1">
                            <a:lumMod val="95000"/>
                            <a:lumOff val="5000"/>
                          </a:schemeClr>
                        </a:solidFill>
                        <a:latin typeface="Times New Roman"/>
                        <a:ea typeface="Times New Roman"/>
                        <a:cs typeface="Times New Roman"/>
                      </a:endParaRPr>
                    </a:p>
                  </a:txBody>
                  <a:tcPr marL="45183" marR="45183" marT="0" marB="0" anchor="ctr"/>
                </a:tc>
                <a:tc>
                  <a:txBody>
                    <a:bodyPr/>
                    <a:lstStyle/>
                    <a:p>
                      <a:pPr algn="ctr">
                        <a:spcAft>
                          <a:spcPts val="0"/>
                        </a:spcAft>
                      </a:pPr>
                      <a:r>
                        <a:rPr lang="en-ZA" sz="1200" b="1">
                          <a:solidFill>
                            <a:schemeClr val="bg1">
                              <a:lumMod val="95000"/>
                              <a:lumOff val="5000"/>
                            </a:schemeClr>
                          </a:solidFill>
                        </a:rPr>
                        <a:t>R 12,427,000</a:t>
                      </a:r>
                      <a:endParaRPr lang="en-ZA" sz="1200" b="1">
                        <a:solidFill>
                          <a:schemeClr val="bg1">
                            <a:lumMod val="95000"/>
                            <a:lumOff val="5000"/>
                          </a:schemeClr>
                        </a:solidFill>
                        <a:latin typeface="Times New Roman"/>
                        <a:ea typeface="Times New Roman"/>
                        <a:cs typeface="Times New Roman"/>
                      </a:endParaRPr>
                    </a:p>
                  </a:txBody>
                  <a:tcPr marL="45183" marR="45183" marT="0" marB="0" anchor="ctr"/>
                </a:tc>
                <a:tc>
                  <a:txBody>
                    <a:bodyPr/>
                    <a:lstStyle/>
                    <a:p>
                      <a:pPr algn="ctr">
                        <a:spcAft>
                          <a:spcPts val="0"/>
                        </a:spcAft>
                      </a:pPr>
                      <a:r>
                        <a:rPr lang="en-ZA" sz="1200" b="1" dirty="0">
                          <a:solidFill>
                            <a:schemeClr val="bg1">
                              <a:lumMod val="95000"/>
                              <a:lumOff val="5000"/>
                            </a:schemeClr>
                          </a:solidFill>
                        </a:rPr>
                        <a:t>R 825,000</a:t>
                      </a:r>
                      <a:endParaRPr lang="en-ZA" sz="1200" b="1" dirty="0">
                        <a:solidFill>
                          <a:schemeClr val="bg1">
                            <a:lumMod val="95000"/>
                            <a:lumOff val="5000"/>
                          </a:schemeClr>
                        </a:solidFill>
                        <a:latin typeface="Times New Roman"/>
                        <a:ea typeface="Times New Roman"/>
                        <a:cs typeface="Times New Roman"/>
                      </a:endParaRPr>
                    </a:p>
                  </a:txBody>
                  <a:tcPr marL="45183" marR="45183" marT="0" marB="0" anchor="ctr"/>
                </a:tc>
              </a:tr>
              <a:tr h="418434">
                <a:tc>
                  <a:txBody>
                    <a:bodyPr/>
                    <a:lstStyle/>
                    <a:p>
                      <a:pPr>
                        <a:spcAft>
                          <a:spcPts val="0"/>
                        </a:spcAft>
                      </a:pPr>
                      <a:r>
                        <a:rPr lang="en-ZA" sz="1200" b="1">
                          <a:solidFill>
                            <a:schemeClr val="bg1">
                              <a:lumMod val="95000"/>
                              <a:lumOff val="5000"/>
                            </a:schemeClr>
                          </a:solidFill>
                        </a:rPr>
                        <a:t>Direct Spend by Event Organisers</a:t>
                      </a:r>
                      <a:endParaRPr lang="en-ZA" sz="1200" b="1">
                        <a:solidFill>
                          <a:schemeClr val="bg1">
                            <a:lumMod val="95000"/>
                            <a:lumOff val="5000"/>
                          </a:schemeClr>
                        </a:solidFill>
                        <a:latin typeface="Times New Roman"/>
                        <a:ea typeface="Times New Roman"/>
                        <a:cs typeface="Times New Roman"/>
                      </a:endParaRPr>
                    </a:p>
                  </a:txBody>
                  <a:tcPr marL="45183" marR="45183" marT="0" marB="0" anchor="ctr"/>
                </a:tc>
                <a:tc>
                  <a:txBody>
                    <a:bodyPr/>
                    <a:lstStyle/>
                    <a:p>
                      <a:pPr algn="ctr">
                        <a:spcAft>
                          <a:spcPts val="0"/>
                        </a:spcAft>
                      </a:pPr>
                      <a:r>
                        <a:rPr lang="en-ZA" sz="1200" b="1">
                          <a:solidFill>
                            <a:schemeClr val="bg1">
                              <a:lumMod val="95000"/>
                              <a:lumOff val="5000"/>
                            </a:schemeClr>
                          </a:solidFill>
                        </a:rPr>
                        <a:t>R 2,038,978</a:t>
                      </a:r>
                      <a:endParaRPr lang="en-ZA" sz="1200" b="1">
                        <a:solidFill>
                          <a:schemeClr val="bg1">
                            <a:lumMod val="95000"/>
                            <a:lumOff val="5000"/>
                          </a:schemeClr>
                        </a:solidFill>
                        <a:latin typeface="Times New Roman"/>
                        <a:ea typeface="Times New Roman"/>
                        <a:cs typeface="Times New Roman"/>
                      </a:endParaRPr>
                    </a:p>
                  </a:txBody>
                  <a:tcPr marL="45183" marR="45183" marT="0" marB="0" anchor="ctr"/>
                </a:tc>
                <a:tc>
                  <a:txBody>
                    <a:bodyPr/>
                    <a:lstStyle/>
                    <a:p>
                      <a:pPr algn="ctr">
                        <a:spcAft>
                          <a:spcPts val="0"/>
                        </a:spcAft>
                      </a:pPr>
                      <a:r>
                        <a:rPr lang="en-ZA" sz="1200" b="1">
                          <a:solidFill>
                            <a:schemeClr val="bg1">
                              <a:lumMod val="95000"/>
                              <a:lumOff val="5000"/>
                            </a:schemeClr>
                          </a:solidFill>
                        </a:rPr>
                        <a:t>R 1,957,130</a:t>
                      </a:r>
                      <a:endParaRPr lang="en-ZA" sz="1200" b="1">
                        <a:solidFill>
                          <a:schemeClr val="bg1">
                            <a:lumMod val="95000"/>
                            <a:lumOff val="5000"/>
                          </a:schemeClr>
                        </a:solidFill>
                        <a:latin typeface="Times New Roman"/>
                        <a:ea typeface="Times New Roman"/>
                        <a:cs typeface="Times New Roman"/>
                      </a:endParaRPr>
                    </a:p>
                  </a:txBody>
                  <a:tcPr marL="45183" marR="45183" marT="0" marB="0" anchor="ctr"/>
                </a:tc>
                <a:tc>
                  <a:txBody>
                    <a:bodyPr/>
                    <a:lstStyle/>
                    <a:p>
                      <a:pPr algn="ctr">
                        <a:spcAft>
                          <a:spcPts val="0"/>
                        </a:spcAft>
                      </a:pPr>
                      <a:r>
                        <a:rPr lang="en-ZA" sz="1200" b="1" dirty="0">
                          <a:solidFill>
                            <a:schemeClr val="bg1">
                              <a:lumMod val="95000"/>
                              <a:lumOff val="5000"/>
                            </a:schemeClr>
                          </a:solidFill>
                        </a:rPr>
                        <a:t>R 1,703,111</a:t>
                      </a:r>
                      <a:endParaRPr lang="en-ZA" sz="1200" b="1" dirty="0">
                        <a:solidFill>
                          <a:schemeClr val="bg1">
                            <a:lumMod val="95000"/>
                            <a:lumOff val="5000"/>
                          </a:schemeClr>
                        </a:solidFill>
                        <a:latin typeface="Times New Roman"/>
                        <a:ea typeface="Times New Roman"/>
                        <a:cs typeface="Times New Roman"/>
                      </a:endParaRPr>
                    </a:p>
                  </a:txBody>
                  <a:tcPr marL="45183" marR="45183" marT="0" marB="0" anchor="ctr"/>
                </a:tc>
              </a:tr>
              <a:tr h="249635">
                <a:tc>
                  <a:txBody>
                    <a:bodyPr/>
                    <a:lstStyle/>
                    <a:p>
                      <a:pPr>
                        <a:spcAft>
                          <a:spcPts val="0"/>
                        </a:spcAft>
                      </a:pPr>
                      <a:r>
                        <a:rPr lang="en-ZA" sz="1200" b="1">
                          <a:solidFill>
                            <a:schemeClr val="bg1">
                              <a:lumMod val="95000"/>
                              <a:lumOff val="5000"/>
                            </a:schemeClr>
                          </a:solidFill>
                        </a:rPr>
                        <a:t>Total Spend in the Economy</a:t>
                      </a:r>
                      <a:endParaRPr lang="en-ZA" sz="1200" b="1">
                        <a:solidFill>
                          <a:schemeClr val="bg1">
                            <a:lumMod val="95000"/>
                            <a:lumOff val="5000"/>
                          </a:schemeClr>
                        </a:solidFill>
                        <a:latin typeface="Times New Roman"/>
                        <a:ea typeface="Times New Roman"/>
                        <a:cs typeface="Times New Roman"/>
                      </a:endParaRPr>
                    </a:p>
                  </a:txBody>
                  <a:tcPr marL="45183" marR="45183" marT="0" marB="0" anchor="ctr"/>
                </a:tc>
                <a:tc>
                  <a:txBody>
                    <a:bodyPr/>
                    <a:lstStyle/>
                    <a:p>
                      <a:pPr algn="ctr">
                        <a:spcAft>
                          <a:spcPts val="0"/>
                        </a:spcAft>
                      </a:pPr>
                      <a:r>
                        <a:rPr lang="en-ZA" sz="1200" b="1">
                          <a:solidFill>
                            <a:schemeClr val="bg1">
                              <a:lumMod val="95000"/>
                              <a:lumOff val="5000"/>
                            </a:schemeClr>
                          </a:solidFill>
                        </a:rPr>
                        <a:t>R 8,021,378</a:t>
                      </a:r>
                      <a:endParaRPr lang="en-ZA" sz="1200" b="1">
                        <a:solidFill>
                          <a:schemeClr val="bg1">
                            <a:lumMod val="95000"/>
                            <a:lumOff val="5000"/>
                          </a:schemeClr>
                        </a:solidFill>
                        <a:latin typeface="Times New Roman"/>
                        <a:ea typeface="Times New Roman"/>
                        <a:cs typeface="Times New Roman"/>
                      </a:endParaRPr>
                    </a:p>
                  </a:txBody>
                  <a:tcPr marL="45183" marR="45183" marT="0" marB="0" anchor="ctr"/>
                </a:tc>
                <a:tc>
                  <a:txBody>
                    <a:bodyPr/>
                    <a:lstStyle/>
                    <a:p>
                      <a:pPr algn="ctr">
                        <a:spcAft>
                          <a:spcPts val="0"/>
                        </a:spcAft>
                      </a:pPr>
                      <a:r>
                        <a:rPr lang="en-ZA" sz="1200" b="1">
                          <a:solidFill>
                            <a:schemeClr val="bg1">
                              <a:lumMod val="95000"/>
                              <a:lumOff val="5000"/>
                            </a:schemeClr>
                          </a:solidFill>
                        </a:rPr>
                        <a:t>R 14,384,130</a:t>
                      </a:r>
                      <a:endParaRPr lang="en-ZA" sz="1200" b="1">
                        <a:solidFill>
                          <a:schemeClr val="bg1">
                            <a:lumMod val="95000"/>
                            <a:lumOff val="5000"/>
                          </a:schemeClr>
                        </a:solidFill>
                        <a:latin typeface="Times New Roman"/>
                        <a:ea typeface="Times New Roman"/>
                        <a:cs typeface="Times New Roman"/>
                      </a:endParaRPr>
                    </a:p>
                  </a:txBody>
                  <a:tcPr marL="45183" marR="45183" marT="0" marB="0" anchor="ctr"/>
                </a:tc>
                <a:tc>
                  <a:txBody>
                    <a:bodyPr/>
                    <a:lstStyle/>
                    <a:p>
                      <a:pPr algn="ctr">
                        <a:spcAft>
                          <a:spcPts val="0"/>
                        </a:spcAft>
                      </a:pPr>
                      <a:r>
                        <a:rPr lang="en-ZA" sz="1200" b="1" dirty="0">
                          <a:solidFill>
                            <a:schemeClr val="bg1">
                              <a:lumMod val="95000"/>
                              <a:lumOff val="5000"/>
                            </a:schemeClr>
                          </a:solidFill>
                        </a:rPr>
                        <a:t>R 2,528,111</a:t>
                      </a:r>
                      <a:endParaRPr lang="en-ZA" sz="1200" b="1" dirty="0">
                        <a:solidFill>
                          <a:schemeClr val="bg1">
                            <a:lumMod val="95000"/>
                            <a:lumOff val="5000"/>
                          </a:schemeClr>
                        </a:solidFill>
                        <a:latin typeface="Times New Roman"/>
                        <a:ea typeface="Times New Roman"/>
                        <a:cs typeface="Times New Roman"/>
                      </a:endParaRPr>
                    </a:p>
                  </a:txBody>
                  <a:tcPr marL="45183" marR="45183" marT="0" marB="0" anchor="ctr"/>
                </a:tc>
              </a:tr>
              <a:tr h="249635">
                <a:tc>
                  <a:txBody>
                    <a:bodyPr/>
                    <a:lstStyle/>
                    <a:p>
                      <a:pPr>
                        <a:spcAft>
                          <a:spcPts val="0"/>
                        </a:spcAft>
                      </a:pPr>
                      <a:r>
                        <a:rPr lang="en-ZA" sz="1200" b="1">
                          <a:solidFill>
                            <a:schemeClr val="bg1">
                              <a:lumMod val="95000"/>
                              <a:lumOff val="5000"/>
                            </a:schemeClr>
                          </a:solidFill>
                        </a:rPr>
                        <a:t> </a:t>
                      </a:r>
                      <a:endParaRPr lang="en-ZA" sz="1200" b="1">
                        <a:solidFill>
                          <a:schemeClr val="bg1">
                            <a:lumMod val="95000"/>
                            <a:lumOff val="5000"/>
                          </a:schemeClr>
                        </a:solidFill>
                        <a:latin typeface="Times New Roman"/>
                        <a:ea typeface="Times New Roman"/>
                        <a:cs typeface="Times New Roman"/>
                      </a:endParaRPr>
                    </a:p>
                  </a:txBody>
                  <a:tcPr marL="45183" marR="45183" marT="0" marB="0" anchor="ctr"/>
                </a:tc>
                <a:tc>
                  <a:txBody>
                    <a:bodyPr/>
                    <a:lstStyle/>
                    <a:p>
                      <a:endParaRPr lang="en-ZA" sz="1200" b="1">
                        <a:solidFill>
                          <a:schemeClr val="bg1">
                            <a:lumMod val="95000"/>
                            <a:lumOff val="5000"/>
                          </a:schemeClr>
                        </a:solidFill>
                        <a:latin typeface="Calibri"/>
                        <a:ea typeface="Times New Roman"/>
                        <a:cs typeface="Times New Roman"/>
                      </a:endParaRPr>
                    </a:p>
                  </a:txBody>
                  <a:tcPr marL="45183" marR="45183" marT="0" marB="0" anchor="ctr"/>
                </a:tc>
                <a:tc>
                  <a:txBody>
                    <a:bodyPr/>
                    <a:lstStyle/>
                    <a:p>
                      <a:endParaRPr lang="en-ZA" sz="1200" b="1">
                        <a:solidFill>
                          <a:schemeClr val="bg1">
                            <a:lumMod val="95000"/>
                            <a:lumOff val="5000"/>
                          </a:schemeClr>
                        </a:solidFill>
                        <a:latin typeface="Calibri"/>
                        <a:ea typeface="Times New Roman"/>
                        <a:cs typeface="Times New Roman"/>
                      </a:endParaRPr>
                    </a:p>
                  </a:txBody>
                  <a:tcPr marL="45183" marR="45183" marT="0" marB="0" anchor="ctr"/>
                </a:tc>
                <a:tc>
                  <a:txBody>
                    <a:bodyPr/>
                    <a:lstStyle/>
                    <a:p>
                      <a:endParaRPr lang="en-ZA" sz="1200" b="1" dirty="0">
                        <a:solidFill>
                          <a:schemeClr val="bg1">
                            <a:lumMod val="95000"/>
                            <a:lumOff val="5000"/>
                          </a:schemeClr>
                        </a:solidFill>
                        <a:latin typeface="Calibri"/>
                        <a:ea typeface="Times New Roman"/>
                        <a:cs typeface="Times New Roman"/>
                      </a:endParaRPr>
                    </a:p>
                  </a:txBody>
                  <a:tcPr marL="45183" marR="45183" marT="0" marB="0" anchor="ctr"/>
                </a:tc>
              </a:tr>
              <a:tr h="418434">
                <a:tc>
                  <a:txBody>
                    <a:bodyPr/>
                    <a:lstStyle/>
                    <a:p>
                      <a:pPr>
                        <a:spcAft>
                          <a:spcPts val="0"/>
                        </a:spcAft>
                      </a:pPr>
                      <a:r>
                        <a:rPr lang="en-ZA" sz="1200" b="1">
                          <a:solidFill>
                            <a:schemeClr val="bg1">
                              <a:lumMod val="95000"/>
                              <a:lumOff val="5000"/>
                            </a:schemeClr>
                          </a:solidFill>
                        </a:rPr>
                        <a:t>No of TV Viewers: Local &amp; International</a:t>
                      </a:r>
                      <a:endParaRPr lang="en-ZA" sz="1200" b="1">
                        <a:solidFill>
                          <a:schemeClr val="bg1">
                            <a:lumMod val="95000"/>
                            <a:lumOff val="5000"/>
                          </a:schemeClr>
                        </a:solidFill>
                        <a:latin typeface="Times New Roman"/>
                        <a:ea typeface="Times New Roman"/>
                        <a:cs typeface="Times New Roman"/>
                      </a:endParaRPr>
                    </a:p>
                  </a:txBody>
                  <a:tcPr marL="45183" marR="45183" marT="0" marB="0"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kumimoji="0" lang="en-ZA" sz="1200" b="1" kern="1200" dirty="0" smtClean="0">
                          <a:solidFill>
                            <a:schemeClr val="bg1">
                              <a:lumMod val="95000"/>
                              <a:lumOff val="5000"/>
                            </a:schemeClr>
                          </a:solidFill>
                          <a:latin typeface="+mn-lt"/>
                          <a:ea typeface="+mn-ea"/>
                          <a:cs typeface="+mn-cs"/>
                        </a:rPr>
                        <a:t>Highlights packages nationally &amp; internationally</a:t>
                      </a:r>
                    </a:p>
                  </a:txBody>
                  <a:tcPr marL="45183" marR="45183" marT="0" marB="0" anchor="ctr"/>
                </a:tc>
                <a:tc>
                  <a:txBody>
                    <a:bodyPr/>
                    <a:lstStyle/>
                    <a:p>
                      <a:pPr algn="ctr">
                        <a:spcAft>
                          <a:spcPts val="0"/>
                        </a:spcAft>
                      </a:pPr>
                      <a:r>
                        <a:rPr lang="en-ZA" sz="1200" b="1" dirty="0">
                          <a:solidFill>
                            <a:schemeClr val="bg1">
                              <a:lumMod val="95000"/>
                              <a:lumOff val="5000"/>
                            </a:schemeClr>
                          </a:solidFill>
                        </a:rPr>
                        <a:t>2,134 </a:t>
                      </a:r>
                      <a:r>
                        <a:rPr kumimoji="0" lang="en-ZA" sz="1200" b="1" kern="1200" dirty="0">
                          <a:solidFill>
                            <a:schemeClr val="bg1">
                              <a:lumMod val="95000"/>
                              <a:lumOff val="5000"/>
                            </a:schemeClr>
                          </a:solidFill>
                          <a:latin typeface="+mn-lt"/>
                          <a:ea typeface="+mn-ea"/>
                          <a:cs typeface="+mn-cs"/>
                        </a:rPr>
                        <a:t>Billion</a:t>
                      </a:r>
                      <a:r>
                        <a:rPr lang="en-ZA" sz="1200" b="1" dirty="0">
                          <a:solidFill>
                            <a:schemeClr val="bg1">
                              <a:lumMod val="95000"/>
                              <a:lumOff val="5000"/>
                            </a:schemeClr>
                          </a:solidFill>
                        </a:rPr>
                        <a:t> Viewers in 100 Countries +</a:t>
                      </a:r>
                      <a:endParaRPr lang="en-ZA" sz="1200" b="1" dirty="0">
                        <a:solidFill>
                          <a:schemeClr val="bg1">
                            <a:lumMod val="95000"/>
                            <a:lumOff val="5000"/>
                          </a:schemeClr>
                        </a:solidFill>
                        <a:latin typeface="Times New Roman"/>
                        <a:ea typeface="Times New Roman"/>
                        <a:cs typeface="Times New Roman"/>
                      </a:endParaRPr>
                    </a:p>
                  </a:txBody>
                  <a:tcPr marL="45183" marR="45183" marT="0" marB="0" anchor="ctr"/>
                </a:tc>
                <a:tc>
                  <a:txBody>
                    <a:bodyPr/>
                    <a:lstStyle/>
                    <a:p>
                      <a:pPr algn="ctr">
                        <a:spcAft>
                          <a:spcPts val="0"/>
                        </a:spcAft>
                      </a:pPr>
                      <a:r>
                        <a:rPr lang="en-ZA" sz="1200" b="1" dirty="0">
                          <a:solidFill>
                            <a:schemeClr val="bg1">
                              <a:lumMod val="95000"/>
                              <a:lumOff val="5000"/>
                            </a:schemeClr>
                          </a:solidFill>
                        </a:rPr>
                        <a:t>12.486 Million</a:t>
                      </a:r>
                      <a:endParaRPr lang="en-ZA" sz="1200" b="1" dirty="0">
                        <a:solidFill>
                          <a:schemeClr val="bg1">
                            <a:lumMod val="95000"/>
                            <a:lumOff val="5000"/>
                          </a:schemeClr>
                        </a:solidFill>
                        <a:latin typeface="Times New Roman"/>
                        <a:ea typeface="Times New Roman"/>
                        <a:cs typeface="Times New Roman"/>
                      </a:endParaRPr>
                    </a:p>
                  </a:txBody>
                  <a:tcPr marL="45183" marR="45183" marT="0" marB="0" anchor="ctr"/>
                </a:tc>
              </a:tr>
              <a:tr h="418434">
                <a:tc>
                  <a:txBody>
                    <a:bodyPr/>
                    <a:lstStyle/>
                    <a:p>
                      <a:pPr>
                        <a:spcAft>
                          <a:spcPts val="0"/>
                        </a:spcAft>
                      </a:pPr>
                      <a:r>
                        <a:rPr lang="en-ZA" sz="1200" b="1">
                          <a:solidFill>
                            <a:schemeClr val="bg1">
                              <a:lumMod val="95000"/>
                              <a:lumOff val="5000"/>
                            </a:schemeClr>
                          </a:solidFill>
                        </a:rPr>
                        <a:t>No of TV Hours: Local &amp; International</a:t>
                      </a:r>
                      <a:endParaRPr lang="en-ZA" sz="1200" b="1">
                        <a:solidFill>
                          <a:schemeClr val="bg1">
                            <a:lumMod val="95000"/>
                            <a:lumOff val="5000"/>
                          </a:schemeClr>
                        </a:solidFill>
                        <a:latin typeface="Times New Roman"/>
                        <a:ea typeface="Times New Roman"/>
                        <a:cs typeface="Times New Roman"/>
                      </a:endParaRPr>
                    </a:p>
                  </a:txBody>
                  <a:tcPr marL="45183" marR="45183" marT="0" marB="0" anchor="ctr"/>
                </a:tc>
                <a:tc>
                  <a:txBody>
                    <a:bodyPr/>
                    <a:lstStyle/>
                    <a:p>
                      <a:pPr algn="ctr">
                        <a:spcAft>
                          <a:spcPts val="0"/>
                        </a:spcAft>
                      </a:pPr>
                      <a:r>
                        <a:rPr lang="en-ZA" sz="1200" b="1">
                          <a:solidFill>
                            <a:schemeClr val="bg1">
                              <a:lumMod val="95000"/>
                              <a:lumOff val="5000"/>
                            </a:schemeClr>
                          </a:solidFill>
                        </a:rPr>
                        <a:t>Approx R20 million</a:t>
                      </a:r>
                      <a:endParaRPr lang="en-ZA" sz="1200" b="1">
                        <a:solidFill>
                          <a:schemeClr val="bg1">
                            <a:lumMod val="95000"/>
                            <a:lumOff val="5000"/>
                          </a:schemeClr>
                        </a:solidFill>
                        <a:latin typeface="Times New Roman"/>
                        <a:ea typeface="Times New Roman"/>
                        <a:cs typeface="Times New Roman"/>
                      </a:endParaRPr>
                    </a:p>
                  </a:txBody>
                  <a:tcPr marL="45183" marR="45183" marT="0" marB="0" anchor="ctr"/>
                </a:tc>
                <a:tc>
                  <a:txBody>
                    <a:bodyPr/>
                    <a:lstStyle/>
                    <a:p>
                      <a:pPr algn="ctr">
                        <a:spcAft>
                          <a:spcPts val="0"/>
                        </a:spcAft>
                      </a:pPr>
                      <a:r>
                        <a:rPr lang="en-ZA" sz="1200" b="1">
                          <a:solidFill>
                            <a:schemeClr val="bg1">
                              <a:lumMod val="95000"/>
                              <a:lumOff val="5000"/>
                            </a:schemeClr>
                          </a:solidFill>
                        </a:rPr>
                        <a:t>939 Hrs,40 Mins, 31 Secs</a:t>
                      </a:r>
                      <a:endParaRPr lang="en-ZA" sz="1200" b="1">
                        <a:solidFill>
                          <a:schemeClr val="bg1">
                            <a:lumMod val="95000"/>
                            <a:lumOff val="5000"/>
                          </a:schemeClr>
                        </a:solidFill>
                        <a:latin typeface="Times New Roman"/>
                        <a:ea typeface="Times New Roman"/>
                        <a:cs typeface="Times New Roman"/>
                      </a:endParaRPr>
                    </a:p>
                  </a:txBody>
                  <a:tcPr marL="45183" marR="45183" marT="0" marB="0" anchor="ctr"/>
                </a:tc>
                <a:tc>
                  <a:txBody>
                    <a:bodyPr/>
                    <a:lstStyle/>
                    <a:p>
                      <a:pPr algn="ctr">
                        <a:spcAft>
                          <a:spcPts val="0"/>
                        </a:spcAft>
                      </a:pPr>
                      <a:r>
                        <a:rPr lang="en-ZA" sz="1200" b="1" dirty="0">
                          <a:solidFill>
                            <a:schemeClr val="bg1">
                              <a:lumMod val="95000"/>
                              <a:lumOff val="5000"/>
                            </a:schemeClr>
                          </a:solidFill>
                        </a:rPr>
                        <a:t>27 Hrs, 13 </a:t>
                      </a:r>
                      <a:r>
                        <a:rPr lang="en-ZA" sz="1200" b="1" dirty="0" err="1">
                          <a:solidFill>
                            <a:schemeClr val="bg1">
                              <a:lumMod val="95000"/>
                              <a:lumOff val="5000"/>
                            </a:schemeClr>
                          </a:solidFill>
                        </a:rPr>
                        <a:t>Mins</a:t>
                      </a:r>
                      <a:endParaRPr lang="en-ZA" sz="1200" b="1" dirty="0">
                        <a:solidFill>
                          <a:schemeClr val="bg1">
                            <a:lumMod val="95000"/>
                            <a:lumOff val="5000"/>
                          </a:schemeClr>
                        </a:solidFill>
                        <a:latin typeface="Times New Roman"/>
                        <a:ea typeface="Times New Roman"/>
                        <a:cs typeface="Times New Roman"/>
                      </a:endParaRPr>
                    </a:p>
                  </a:txBody>
                  <a:tcPr marL="45183" marR="45183" marT="0" marB="0" anchor="ctr"/>
                </a:tc>
              </a:tr>
            </a:tbl>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51520" y="476672"/>
            <a:ext cx="8640960" cy="584775"/>
          </a:xfrm>
          <a:prstGeom prst="rect">
            <a:avLst/>
          </a:prstGeom>
        </p:spPr>
        <p:txBody>
          <a:bodyPr wrap="square">
            <a:spAutoFit/>
          </a:bodyPr>
          <a:lstStyle/>
          <a:p>
            <a:pPr algn="just"/>
            <a:r>
              <a:rPr lang="en-ZA" sz="3200" u="sng" dirty="0" smtClean="0">
                <a:solidFill>
                  <a:schemeClr val="bg1">
                    <a:lumMod val="95000"/>
                    <a:lumOff val="5000"/>
                  </a:schemeClr>
                </a:solidFill>
              </a:rPr>
              <a:t>Bike City in Practice</a:t>
            </a:r>
            <a:endParaRPr lang="en-ZA" sz="3200" dirty="0"/>
          </a:p>
        </p:txBody>
      </p:sp>
      <p:graphicFrame>
        <p:nvGraphicFramePr>
          <p:cNvPr id="4" name="Table 3"/>
          <p:cNvGraphicFramePr>
            <a:graphicFrameLocks noGrp="1"/>
          </p:cNvGraphicFramePr>
          <p:nvPr/>
        </p:nvGraphicFramePr>
        <p:xfrm>
          <a:off x="179512" y="1196750"/>
          <a:ext cx="8712967" cy="5400601"/>
        </p:xfrm>
        <a:graphic>
          <a:graphicData uri="http://schemas.openxmlformats.org/drawingml/2006/table">
            <a:tbl>
              <a:tblPr>
                <a:tableStyleId>{D113A9D2-9D6B-4929-AA2D-F23B5EE8CBE7}</a:tableStyleId>
              </a:tblPr>
              <a:tblGrid>
                <a:gridCol w="1875647"/>
                <a:gridCol w="2375938"/>
                <a:gridCol w="2202598"/>
                <a:gridCol w="2258784"/>
              </a:tblGrid>
              <a:tr h="462531">
                <a:tc gridSpan="4">
                  <a:txBody>
                    <a:bodyPr/>
                    <a:lstStyle/>
                    <a:p>
                      <a:pPr algn="ctr">
                        <a:spcAft>
                          <a:spcPts val="0"/>
                        </a:spcAft>
                      </a:pPr>
                      <a:r>
                        <a:rPr kumimoji="0" lang="en-ZA" sz="2000" b="1" u="sng" kern="1200" dirty="0">
                          <a:solidFill>
                            <a:srgbClr val="C00000"/>
                          </a:solidFill>
                          <a:latin typeface="+mn-lt"/>
                          <a:ea typeface="+mn-ea"/>
                          <a:cs typeface="+mn-cs"/>
                        </a:rPr>
                        <a:t>National Events</a:t>
                      </a:r>
                    </a:p>
                  </a:txBody>
                  <a:tcPr marL="45183" marR="45183" marT="0" marB="0" anchor="ctr"/>
                </a:tc>
                <a:tc hMerge="1">
                  <a:txBody>
                    <a:bodyPr/>
                    <a:lstStyle/>
                    <a:p>
                      <a:endParaRPr lang="en-ZA"/>
                    </a:p>
                  </a:txBody>
                  <a:tcPr/>
                </a:tc>
                <a:tc hMerge="1">
                  <a:txBody>
                    <a:bodyPr/>
                    <a:lstStyle/>
                    <a:p>
                      <a:endParaRPr lang="en-ZA"/>
                    </a:p>
                  </a:txBody>
                  <a:tcPr/>
                </a:tc>
                <a:tc hMerge="1">
                  <a:txBody>
                    <a:bodyPr/>
                    <a:lstStyle/>
                    <a:p>
                      <a:endParaRPr lang="en-ZA"/>
                    </a:p>
                  </a:txBody>
                  <a:tcPr/>
                </a:tc>
              </a:tr>
              <a:tr h="462531">
                <a:tc>
                  <a:txBody>
                    <a:bodyPr/>
                    <a:lstStyle/>
                    <a:p>
                      <a:pPr>
                        <a:spcAft>
                          <a:spcPts val="0"/>
                        </a:spcAft>
                      </a:pPr>
                      <a:r>
                        <a:rPr lang="en-ZA" sz="1200" b="1">
                          <a:solidFill>
                            <a:schemeClr val="bg1">
                              <a:lumMod val="95000"/>
                              <a:lumOff val="5000"/>
                            </a:schemeClr>
                          </a:solidFill>
                          <a:latin typeface="+mn-lt"/>
                        </a:rPr>
                        <a:t>Cycling Discipline:</a:t>
                      </a:r>
                      <a:endParaRPr lang="en-ZA" sz="1200" b="1">
                        <a:solidFill>
                          <a:schemeClr val="bg1">
                            <a:lumMod val="95000"/>
                            <a:lumOff val="5000"/>
                          </a:schemeClr>
                        </a:solidFill>
                        <a:latin typeface="+mn-lt"/>
                        <a:ea typeface="Times New Roman"/>
                        <a:cs typeface="Times New Roman"/>
                      </a:endParaRPr>
                    </a:p>
                  </a:txBody>
                  <a:tcPr marL="45183" marR="45183" marT="0" marB="0" anchor="ctr"/>
                </a:tc>
                <a:tc>
                  <a:txBody>
                    <a:bodyPr/>
                    <a:lstStyle/>
                    <a:p>
                      <a:pPr algn="ctr">
                        <a:spcAft>
                          <a:spcPts val="0"/>
                        </a:spcAft>
                      </a:pPr>
                      <a:r>
                        <a:rPr lang="en-ZA" sz="1200" b="1">
                          <a:solidFill>
                            <a:schemeClr val="bg1">
                              <a:lumMod val="95000"/>
                              <a:lumOff val="5000"/>
                            </a:schemeClr>
                          </a:solidFill>
                          <a:latin typeface="+mn-lt"/>
                        </a:rPr>
                        <a:t>Road</a:t>
                      </a:r>
                      <a:endParaRPr lang="en-ZA" sz="1200" b="1">
                        <a:solidFill>
                          <a:schemeClr val="bg1">
                            <a:lumMod val="95000"/>
                            <a:lumOff val="5000"/>
                          </a:schemeClr>
                        </a:solidFill>
                        <a:latin typeface="+mn-lt"/>
                        <a:ea typeface="Times New Roman"/>
                        <a:cs typeface="Times New Roman"/>
                      </a:endParaRPr>
                    </a:p>
                  </a:txBody>
                  <a:tcPr marL="45183" marR="45183" marT="0" marB="0" anchor="ctr"/>
                </a:tc>
                <a:tc>
                  <a:txBody>
                    <a:bodyPr/>
                    <a:lstStyle/>
                    <a:p>
                      <a:pPr algn="ctr">
                        <a:spcAft>
                          <a:spcPts val="0"/>
                        </a:spcAft>
                      </a:pPr>
                      <a:r>
                        <a:rPr lang="en-ZA" sz="1200" b="1">
                          <a:solidFill>
                            <a:schemeClr val="bg1">
                              <a:lumMod val="95000"/>
                              <a:lumOff val="5000"/>
                            </a:schemeClr>
                          </a:solidFill>
                          <a:latin typeface="+mn-lt"/>
                        </a:rPr>
                        <a:t>Mountain Biking</a:t>
                      </a:r>
                      <a:endParaRPr lang="en-ZA" sz="1200" b="1">
                        <a:solidFill>
                          <a:schemeClr val="bg1">
                            <a:lumMod val="95000"/>
                            <a:lumOff val="5000"/>
                          </a:schemeClr>
                        </a:solidFill>
                        <a:latin typeface="+mn-lt"/>
                        <a:ea typeface="Times New Roman"/>
                        <a:cs typeface="Times New Roman"/>
                      </a:endParaRPr>
                    </a:p>
                  </a:txBody>
                  <a:tcPr marL="45183" marR="45183" marT="0" marB="0" anchor="ctr"/>
                </a:tc>
                <a:tc>
                  <a:txBody>
                    <a:bodyPr/>
                    <a:lstStyle/>
                    <a:p>
                      <a:pPr algn="ctr">
                        <a:spcAft>
                          <a:spcPts val="0"/>
                        </a:spcAft>
                      </a:pPr>
                      <a:r>
                        <a:rPr lang="en-ZA" sz="1200" b="1">
                          <a:solidFill>
                            <a:schemeClr val="bg1">
                              <a:lumMod val="95000"/>
                              <a:lumOff val="5000"/>
                            </a:schemeClr>
                          </a:solidFill>
                          <a:latin typeface="+mn-lt"/>
                        </a:rPr>
                        <a:t>BMX</a:t>
                      </a:r>
                      <a:endParaRPr lang="en-ZA" sz="1200" b="1">
                        <a:solidFill>
                          <a:schemeClr val="bg1">
                            <a:lumMod val="95000"/>
                            <a:lumOff val="5000"/>
                          </a:schemeClr>
                        </a:solidFill>
                        <a:latin typeface="+mn-lt"/>
                        <a:ea typeface="Times New Roman"/>
                        <a:cs typeface="Times New Roman"/>
                      </a:endParaRPr>
                    </a:p>
                  </a:txBody>
                  <a:tcPr marL="45183" marR="45183" marT="0" marB="0" anchor="ctr"/>
                </a:tc>
              </a:tr>
              <a:tr h="462531">
                <a:tc>
                  <a:txBody>
                    <a:bodyPr/>
                    <a:lstStyle/>
                    <a:p>
                      <a:pPr>
                        <a:spcAft>
                          <a:spcPts val="0"/>
                        </a:spcAft>
                      </a:pPr>
                      <a:r>
                        <a:rPr lang="en-ZA" sz="1200" b="1">
                          <a:solidFill>
                            <a:schemeClr val="bg1">
                              <a:lumMod val="95000"/>
                              <a:lumOff val="5000"/>
                            </a:schemeClr>
                          </a:solidFill>
                          <a:latin typeface="+mn-lt"/>
                        </a:rPr>
                        <a:t> </a:t>
                      </a:r>
                      <a:endParaRPr lang="en-ZA" sz="1200" b="1">
                        <a:solidFill>
                          <a:schemeClr val="bg1">
                            <a:lumMod val="95000"/>
                            <a:lumOff val="5000"/>
                          </a:schemeClr>
                        </a:solidFill>
                        <a:latin typeface="+mn-lt"/>
                        <a:ea typeface="Times New Roman"/>
                        <a:cs typeface="Times New Roman"/>
                      </a:endParaRPr>
                    </a:p>
                  </a:txBody>
                  <a:tcPr marL="45183" marR="45183" marT="0" marB="0" anchor="ctr"/>
                </a:tc>
                <a:tc>
                  <a:txBody>
                    <a:bodyPr/>
                    <a:lstStyle/>
                    <a:p>
                      <a:pPr algn="ctr">
                        <a:spcAft>
                          <a:spcPts val="0"/>
                        </a:spcAft>
                      </a:pPr>
                      <a:r>
                        <a:rPr lang="en-ZA" sz="1200" b="1">
                          <a:solidFill>
                            <a:schemeClr val="bg1">
                              <a:lumMod val="95000"/>
                              <a:lumOff val="5000"/>
                            </a:schemeClr>
                          </a:solidFill>
                          <a:latin typeface="+mn-lt"/>
                        </a:rPr>
                        <a:t>N/A</a:t>
                      </a:r>
                      <a:endParaRPr lang="en-ZA" sz="1200" b="1">
                        <a:solidFill>
                          <a:schemeClr val="bg1">
                            <a:lumMod val="95000"/>
                            <a:lumOff val="5000"/>
                          </a:schemeClr>
                        </a:solidFill>
                        <a:latin typeface="+mn-lt"/>
                        <a:ea typeface="Times New Roman"/>
                        <a:cs typeface="Times New Roman"/>
                      </a:endParaRPr>
                    </a:p>
                  </a:txBody>
                  <a:tcPr marL="45183" marR="45183" marT="0" marB="0" anchor="ctr"/>
                </a:tc>
                <a:tc>
                  <a:txBody>
                    <a:bodyPr/>
                    <a:lstStyle/>
                    <a:p>
                      <a:pPr algn="ctr">
                        <a:spcAft>
                          <a:spcPts val="0"/>
                        </a:spcAft>
                      </a:pPr>
                      <a:r>
                        <a:rPr lang="en-ZA" sz="1200" b="1" u="none" dirty="0">
                          <a:solidFill>
                            <a:schemeClr val="bg1">
                              <a:lumMod val="95000"/>
                              <a:lumOff val="5000"/>
                            </a:schemeClr>
                          </a:solidFill>
                          <a:latin typeface="+mn-lt"/>
                        </a:rPr>
                        <a:t>SA Nationals</a:t>
                      </a:r>
                      <a:endParaRPr lang="en-ZA" sz="1200" b="1" u="none" dirty="0">
                        <a:solidFill>
                          <a:schemeClr val="bg1">
                            <a:lumMod val="95000"/>
                            <a:lumOff val="5000"/>
                          </a:schemeClr>
                        </a:solidFill>
                        <a:latin typeface="+mn-lt"/>
                        <a:ea typeface="Times New Roman"/>
                        <a:cs typeface="Times New Roman"/>
                      </a:endParaRPr>
                    </a:p>
                  </a:txBody>
                  <a:tcPr marL="45183" marR="45183" marT="0" marB="0" anchor="ctr"/>
                </a:tc>
                <a:tc>
                  <a:txBody>
                    <a:bodyPr/>
                    <a:lstStyle/>
                    <a:p>
                      <a:pPr algn="ctr">
                        <a:spcAft>
                          <a:spcPts val="0"/>
                        </a:spcAft>
                      </a:pPr>
                      <a:r>
                        <a:rPr lang="en-ZA" sz="1200" b="1" u="none">
                          <a:solidFill>
                            <a:schemeClr val="bg1">
                              <a:lumMod val="95000"/>
                              <a:lumOff val="5000"/>
                            </a:schemeClr>
                          </a:solidFill>
                          <a:latin typeface="+mn-lt"/>
                        </a:rPr>
                        <a:t>SA Nationals</a:t>
                      </a:r>
                      <a:endParaRPr lang="en-ZA" sz="1200" b="1" u="none">
                        <a:solidFill>
                          <a:schemeClr val="bg1">
                            <a:lumMod val="95000"/>
                            <a:lumOff val="5000"/>
                          </a:schemeClr>
                        </a:solidFill>
                        <a:latin typeface="+mn-lt"/>
                        <a:ea typeface="Times New Roman"/>
                        <a:cs typeface="Times New Roman"/>
                      </a:endParaRPr>
                    </a:p>
                  </a:txBody>
                  <a:tcPr marL="45183" marR="45183" marT="0" marB="0" anchor="ctr"/>
                </a:tc>
              </a:tr>
              <a:tr h="462531">
                <a:tc>
                  <a:txBody>
                    <a:bodyPr/>
                    <a:lstStyle/>
                    <a:p>
                      <a:pPr>
                        <a:spcAft>
                          <a:spcPts val="0"/>
                        </a:spcAft>
                      </a:pPr>
                      <a:r>
                        <a:rPr lang="en-ZA" sz="1200" b="1">
                          <a:solidFill>
                            <a:schemeClr val="bg1">
                              <a:lumMod val="95000"/>
                              <a:lumOff val="5000"/>
                            </a:schemeClr>
                          </a:solidFill>
                          <a:latin typeface="+mn-lt"/>
                        </a:rPr>
                        <a:t> </a:t>
                      </a:r>
                      <a:endParaRPr lang="en-ZA" sz="1200" b="1">
                        <a:solidFill>
                          <a:schemeClr val="bg1">
                            <a:lumMod val="95000"/>
                            <a:lumOff val="5000"/>
                          </a:schemeClr>
                        </a:solidFill>
                        <a:latin typeface="+mn-lt"/>
                        <a:ea typeface="Times New Roman"/>
                        <a:cs typeface="Times New Roman"/>
                      </a:endParaRPr>
                    </a:p>
                  </a:txBody>
                  <a:tcPr marL="45183" marR="45183" marT="0" marB="0" anchor="ctr"/>
                </a:tc>
                <a:tc>
                  <a:txBody>
                    <a:bodyPr/>
                    <a:lstStyle/>
                    <a:p>
                      <a:endParaRPr lang="en-ZA" sz="1200" b="1">
                        <a:solidFill>
                          <a:schemeClr val="bg1">
                            <a:lumMod val="95000"/>
                            <a:lumOff val="5000"/>
                          </a:schemeClr>
                        </a:solidFill>
                        <a:latin typeface="+mn-lt"/>
                        <a:ea typeface="Times New Roman"/>
                        <a:cs typeface="Times New Roman"/>
                      </a:endParaRPr>
                    </a:p>
                  </a:txBody>
                  <a:tcPr marL="45183" marR="45183" marT="0" marB="0" anchor="ctr"/>
                </a:tc>
                <a:tc>
                  <a:txBody>
                    <a:bodyPr/>
                    <a:lstStyle/>
                    <a:p>
                      <a:pPr algn="ctr">
                        <a:spcAft>
                          <a:spcPts val="0"/>
                        </a:spcAft>
                      </a:pPr>
                      <a:r>
                        <a:rPr lang="en-ZA" sz="1200" b="1" u="none" dirty="0" smtClean="0">
                          <a:solidFill>
                            <a:schemeClr val="bg1">
                              <a:lumMod val="95000"/>
                              <a:lumOff val="5000"/>
                            </a:schemeClr>
                          </a:solidFill>
                          <a:latin typeface="+mn-lt"/>
                        </a:rPr>
                        <a:t>Apr-09</a:t>
                      </a:r>
                      <a:endParaRPr lang="en-ZA" sz="1200" b="1" u="none" dirty="0">
                        <a:solidFill>
                          <a:schemeClr val="bg1">
                            <a:lumMod val="95000"/>
                            <a:lumOff val="5000"/>
                          </a:schemeClr>
                        </a:solidFill>
                        <a:latin typeface="+mn-lt"/>
                        <a:ea typeface="Times New Roman"/>
                        <a:cs typeface="Times New Roman"/>
                      </a:endParaRPr>
                    </a:p>
                  </a:txBody>
                  <a:tcPr marL="45183" marR="45183" marT="0" marB="0" anchor="ctr"/>
                </a:tc>
                <a:tc>
                  <a:txBody>
                    <a:bodyPr/>
                    <a:lstStyle/>
                    <a:p>
                      <a:pPr algn="ctr">
                        <a:spcAft>
                          <a:spcPts val="0"/>
                        </a:spcAft>
                      </a:pPr>
                      <a:r>
                        <a:rPr lang="en-ZA" sz="1200" b="1" u="none" dirty="0" smtClean="0">
                          <a:solidFill>
                            <a:schemeClr val="bg1">
                              <a:lumMod val="95000"/>
                              <a:lumOff val="5000"/>
                            </a:schemeClr>
                          </a:solidFill>
                          <a:latin typeface="+mn-lt"/>
                        </a:rPr>
                        <a:t>Sep-09</a:t>
                      </a:r>
                      <a:endParaRPr lang="en-ZA" sz="1200" b="1" u="none" dirty="0">
                        <a:solidFill>
                          <a:schemeClr val="bg1">
                            <a:lumMod val="95000"/>
                            <a:lumOff val="5000"/>
                          </a:schemeClr>
                        </a:solidFill>
                        <a:latin typeface="+mn-lt"/>
                        <a:ea typeface="Times New Roman"/>
                        <a:cs typeface="Times New Roman"/>
                      </a:endParaRPr>
                    </a:p>
                  </a:txBody>
                  <a:tcPr marL="45183" marR="45183" marT="0" marB="0" anchor="ctr"/>
                </a:tc>
              </a:tr>
              <a:tr h="462531">
                <a:tc>
                  <a:txBody>
                    <a:bodyPr/>
                    <a:lstStyle/>
                    <a:p>
                      <a:pPr>
                        <a:spcAft>
                          <a:spcPts val="0"/>
                        </a:spcAft>
                      </a:pPr>
                      <a:r>
                        <a:rPr lang="en-ZA" sz="1200" b="1">
                          <a:solidFill>
                            <a:schemeClr val="bg1">
                              <a:lumMod val="95000"/>
                              <a:lumOff val="5000"/>
                            </a:schemeClr>
                          </a:solidFill>
                          <a:latin typeface="+mn-lt"/>
                        </a:rPr>
                        <a:t> </a:t>
                      </a:r>
                      <a:endParaRPr lang="en-ZA" sz="1200" b="1">
                        <a:solidFill>
                          <a:schemeClr val="bg1">
                            <a:lumMod val="95000"/>
                            <a:lumOff val="5000"/>
                          </a:schemeClr>
                        </a:solidFill>
                        <a:latin typeface="+mn-lt"/>
                        <a:ea typeface="Times New Roman"/>
                        <a:cs typeface="Times New Roman"/>
                      </a:endParaRPr>
                    </a:p>
                  </a:txBody>
                  <a:tcPr marL="45183" marR="45183" marT="0" marB="0" anchor="ctr"/>
                </a:tc>
                <a:tc>
                  <a:txBody>
                    <a:bodyPr/>
                    <a:lstStyle/>
                    <a:p>
                      <a:endParaRPr lang="en-ZA" sz="1200" b="1">
                        <a:solidFill>
                          <a:schemeClr val="bg1">
                            <a:lumMod val="95000"/>
                            <a:lumOff val="5000"/>
                          </a:schemeClr>
                        </a:solidFill>
                        <a:latin typeface="+mn-lt"/>
                        <a:ea typeface="Times New Roman"/>
                        <a:cs typeface="Times New Roman"/>
                      </a:endParaRPr>
                    </a:p>
                  </a:txBody>
                  <a:tcPr marL="45183" marR="45183" marT="0" marB="0" anchor="ctr"/>
                </a:tc>
                <a:tc>
                  <a:txBody>
                    <a:bodyPr/>
                    <a:lstStyle/>
                    <a:p>
                      <a:endParaRPr lang="en-ZA" sz="1200" b="1">
                        <a:solidFill>
                          <a:schemeClr val="bg1">
                            <a:lumMod val="95000"/>
                            <a:lumOff val="5000"/>
                          </a:schemeClr>
                        </a:solidFill>
                        <a:latin typeface="+mn-lt"/>
                        <a:ea typeface="Times New Roman"/>
                        <a:cs typeface="Times New Roman"/>
                      </a:endParaRPr>
                    </a:p>
                  </a:txBody>
                  <a:tcPr marL="45183" marR="45183" marT="0" marB="0" anchor="ctr"/>
                </a:tc>
                <a:tc>
                  <a:txBody>
                    <a:bodyPr/>
                    <a:lstStyle/>
                    <a:p>
                      <a:endParaRPr lang="en-ZA" sz="1200" b="1">
                        <a:solidFill>
                          <a:schemeClr val="bg1">
                            <a:lumMod val="95000"/>
                            <a:lumOff val="5000"/>
                          </a:schemeClr>
                        </a:solidFill>
                        <a:latin typeface="+mn-lt"/>
                        <a:ea typeface="Times New Roman"/>
                        <a:cs typeface="Times New Roman"/>
                      </a:endParaRPr>
                    </a:p>
                  </a:txBody>
                  <a:tcPr marL="45183" marR="45183" marT="0" marB="0" anchor="ctr"/>
                </a:tc>
              </a:tr>
              <a:tr h="462531">
                <a:tc>
                  <a:txBody>
                    <a:bodyPr/>
                    <a:lstStyle/>
                    <a:p>
                      <a:pPr>
                        <a:spcAft>
                          <a:spcPts val="0"/>
                        </a:spcAft>
                      </a:pPr>
                      <a:r>
                        <a:rPr lang="en-ZA" sz="1200" b="1" dirty="0">
                          <a:solidFill>
                            <a:schemeClr val="bg1">
                              <a:lumMod val="95000"/>
                              <a:lumOff val="5000"/>
                            </a:schemeClr>
                          </a:solidFill>
                          <a:latin typeface="+mn-lt"/>
                        </a:rPr>
                        <a:t>Investment by </a:t>
                      </a:r>
                      <a:r>
                        <a:rPr lang="en-ZA" sz="1200" b="1" dirty="0" err="1">
                          <a:solidFill>
                            <a:schemeClr val="bg1">
                              <a:lumMod val="95000"/>
                              <a:lumOff val="5000"/>
                            </a:schemeClr>
                          </a:solidFill>
                          <a:latin typeface="+mn-lt"/>
                        </a:rPr>
                        <a:t>Msunduzi</a:t>
                      </a:r>
                      <a:endParaRPr lang="en-ZA" sz="1200" b="1" dirty="0">
                        <a:solidFill>
                          <a:schemeClr val="bg1">
                            <a:lumMod val="95000"/>
                            <a:lumOff val="5000"/>
                          </a:schemeClr>
                        </a:solidFill>
                        <a:latin typeface="+mn-lt"/>
                        <a:ea typeface="Times New Roman"/>
                        <a:cs typeface="Times New Roman"/>
                      </a:endParaRPr>
                    </a:p>
                  </a:txBody>
                  <a:tcPr marL="45183" marR="45183" marT="0" marB="0" anchor="ctr"/>
                </a:tc>
                <a:tc>
                  <a:txBody>
                    <a:bodyPr/>
                    <a:lstStyle/>
                    <a:p>
                      <a:pPr algn="ctr">
                        <a:spcAft>
                          <a:spcPts val="0"/>
                        </a:spcAft>
                      </a:pPr>
                      <a:endParaRPr lang="en-ZA" sz="1200" b="1" dirty="0">
                        <a:solidFill>
                          <a:schemeClr val="bg1">
                            <a:lumMod val="95000"/>
                            <a:lumOff val="5000"/>
                          </a:schemeClr>
                        </a:solidFill>
                        <a:latin typeface="+mn-lt"/>
                        <a:ea typeface="Times New Roman"/>
                        <a:cs typeface="Times New Roman"/>
                      </a:endParaRPr>
                    </a:p>
                  </a:txBody>
                  <a:tcPr marL="45183" marR="45183" marT="0" marB="0" anchor="ctr"/>
                </a:tc>
                <a:tc>
                  <a:txBody>
                    <a:bodyPr/>
                    <a:lstStyle/>
                    <a:p>
                      <a:pPr algn="ctr">
                        <a:spcAft>
                          <a:spcPts val="0"/>
                        </a:spcAft>
                      </a:pPr>
                      <a:r>
                        <a:rPr lang="en-ZA" sz="1200" b="1">
                          <a:solidFill>
                            <a:schemeClr val="bg1">
                              <a:lumMod val="95000"/>
                              <a:lumOff val="5000"/>
                            </a:schemeClr>
                          </a:solidFill>
                          <a:latin typeface="+mn-lt"/>
                        </a:rPr>
                        <a:t>R 100,000</a:t>
                      </a:r>
                      <a:endParaRPr lang="en-ZA" sz="1200" b="1">
                        <a:solidFill>
                          <a:schemeClr val="bg1">
                            <a:lumMod val="95000"/>
                            <a:lumOff val="5000"/>
                          </a:schemeClr>
                        </a:solidFill>
                        <a:latin typeface="+mn-lt"/>
                        <a:ea typeface="Times New Roman"/>
                        <a:cs typeface="Times New Roman"/>
                      </a:endParaRPr>
                    </a:p>
                  </a:txBody>
                  <a:tcPr marL="45183" marR="45183" marT="0" marB="0" anchor="ctr"/>
                </a:tc>
                <a:tc>
                  <a:txBody>
                    <a:bodyPr/>
                    <a:lstStyle/>
                    <a:p>
                      <a:pPr algn="ctr">
                        <a:spcAft>
                          <a:spcPts val="0"/>
                        </a:spcAft>
                      </a:pPr>
                      <a:r>
                        <a:rPr lang="en-ZA" sz="1200" b="1">
                          <a:solidFill>
                            <a:schemeClr val="bg1">
                              <a:lumMod val="95000"/>
                              <a:lumOff val="5000"/>
                            </a:schemeClr>
                          </a:solidFill>
                          <a:latin typeface="+mn-lt"/>
                        </a:rPr>
                        <a:t>R 50,000</a:t>
                      </a:r>
                      <a:endParaRPr lang="en-ZA" sz="1200" b="1">
                        <a:solidFill>
                          <a:schemeClr val="bg1">
                            <a:lumMod val="95000"/>
                            <a:lumOff val="5000"/>
                          </a:schemeClr>
                        </a:solidFill>
                        <a:latin typeface="+mn-lt"/>
                        <a:ea typeface="Times New Roman"/>
                        <a:cs typeface="Times New Roman"/>
                      </a:endParaRPr>
                    </a:p>
                  </a:txBody>
                  <a:tcPr marL="45183" marR="45183" marT="0" marB="0" anchor="ctr"/>
                </a:tc>
              </a:tr>
              <a:tr h="462531">
                <a:tc>
                  <a:txBody>
                    <a:bodyPr/>
                    <a:lstStyle/>
                    <a:p>
                      <a:pPr>
                        <a:spcAft>
                          <a:spcPts val="0"/>
                        </a:spcAft>
                      </a:pPr>
                      <a:r>
                        <a:rPr lang="en-ZA" sz="1200" b="1">
                          <a:solidFill>
                            <a:schemeClr val="bg1">
                              <a:lumMod val="95000"/>
                              <a:lumOff val="5000"/>
                            </a:schemeClr>
                          </a:solidFill>
                          <a:latin typeface="+mn-lt"/>
                        </a:rPr>
                        <a:t> </a:t>
                      </a:r>
                      <a:endParaRPr lang="en-ZA" sz="1200" b="1">
                        <a:solidFill>
                          <a:schemeClr val="bg1">
                            <a:lumMod val="95000"/>
                            <a:lumOff val="5000"/>
                          </a:schemeClr>
                        </a:solidFill>
                        <a:latin typeface="+mn-lt"/>
                        <a:ea typeface="Times New Roman"/>
                        <a:cs typeface="Times New Roman"/>
                      </a:endParaRPr>
                    </a:p>
                  </a:txBody>
                  <a:tcPr marL="45183" marR="45183" marT="0" marB="0" anchor="ctr"/>
                </a:tc>
                <a:tc>
                  <a:txBody>
                    <a:bodyPr/>
                    <a:lstStyle/>
                    <a:p>
                      <a:endParaRPr lang="en-ZA" sz="1200" b="1">
                        <a:solidFill>
                          <a:schemeClr val="bg1">
                            <a:lumMod val="95000"/>
                            <a:lumOff val="5000"/>
                          </a:schemeClr>
                        </a:solidFill>
                        <a:latin typeface="+mn-lt"/>
                        <a:ea typeface="Times New Roman"/>
                        <a:cs typeface="Times New Roman"/>
                      </a:endParaRPr>
                    </a:p>
                  </a:txBody>
                  <a:tcPr marL="45183" marR="45183" marT="0" marB="0" anchor="ctr"/>
                </a:tc>
                <a:tc>
                  <a:txBody>
                    <a:bodyPr/>
                    <a:lstStyle/>
                    <a:p>
                      <a:endParaRPr lang="en-ZA" sz="1200" b="1">
                        <a:solidFill>
                          <a:schemeClr val="bg1">
                            <a:lumMod val="95000"/>
                            <a:lumOff val="5000"/>
                          </a:schemeClr>
                        </a:solidFill>
                        <a:latin typeface="+mn-lt"/>
                        <a:ea typeface="Times New Roman"/>
                        <a:cs typeface="Times New Roman"/>
                      </a:endParaRPr>
                    </a:p>
                  </a:txBody>
                  <a:tcPr marL="45183" marR="45183" marT="0" marB="0" anchor="ctr"/>
                </a:tc>
                <a:tc>
                  <a:txBody>
                    <a:bodyPr/>
                    <a:lstStyle/>
                    <a:p>
                      <a:endParaRPr lang="en-ZA" sz="1200" b="1">
                        <a:solidFill>
                          <a:schemeClr val="bg1">
                            <a:lumMod val="95000"/>
                            <a:lumOff val="5000"/>
                          </a:schemeClr>
                        </a:solidFill>
                        <a:latin typeface="+mn-lt"/>
                        <a:ea typeface="Times New Roman"/>
                        <a:cs typeface="Times New Roman"/>
                      </a:endParaRPr>
                    </a:p>
                  </a:txBody>
                  <a:tcPr marL="45183" marR="45183" marT="0" marB="0" anchor="ctr"/>
                </a:tc>
              </a:tr>
              <a:tr h="462531">
                <a:tc>
                  <a:txBody>
                    <a:bodyPr/>
                    <a:lstStyle/>
                    <a:p>
                      <a:pPr>
                        <a:spcAft>
                          <a:spcPts val="0"/>
                        </a:spcAft>
                      </a:pPr>
                      <a:r>
                        <a:rPr lang="en-ZA" sz="1200" b="1">
                          <a:solidFill>
                            <a:schemeClr val="bg1">
                              <a:lumMod val="95000"/>
                              <a:lumOff val="5000"/>
                            </a:schemeClr>
                          </a:solidFill>
                          <a:latin typeface="+mn-lt"/>
                        </a:rPr>
                        <a:t>No of Competitors</a:t>
                      </a:r>
                      <a:endParaRPr lang="en-ZA" sz="1200" b="1">
                        <a:solidFill>
                          <a:schemeClr val="bg1">
                            <a:lumMod val="95000"/>
                            <a:lumOff val="5000"/>
                          </a:schemeClr>
                        </a:solidFill>
                        <a:latin typeface="+mn-lt"/>
                        <a:ea typeface="Times New Roman"/>
                        <a:cs typeface="Times New Roman"/>
                      </a:endParaRPr>
                    </a:p>
                  </a:txBody>
                  <a:tcPr marL="45183" marR="45183" marT="0" marB="0" anchor="ctr"/>
                </a:tc>
                <a:tc>
                  <a:txBody>
                    <a:bodyPr/>
                    <a:lstStyle/>
                    <a:p>
                      <a:endParaRPr lang="en-ZA" sz="1200" b="1">
                        <a:solidFill>
                          <a:schemeClr val="bg1">
                            <a:lumMod val="95000"/>
                            <a:lumOff val="5000"/>
                          </a:schemeClr>
                        </a:solidFill>
                        <a:latin typeface="+mn-lt"/>
                        <a:ea typeface="Times New Roman"/>
                        <a:cs typeface="Times New Roman"/>
                      </a:endParaRPr>
                    </a:p>
                  </a:txBody>
                  <a:tcPr marL="45183" marR="45183" marT="0" marB="0" anchor="ctr"/>
                </a:tc>
                <a:tc>
                  <a:txBody>
                    <a:bodyPr/>
                    <a:lstStyle/>
                    <a:p>
                      <a:pPr algn="ctr">
                        <a:spcAft>
                          <a:spcPts val="0"/>
                        </a:spcAft>
                      </a:pPr>
                      <a:r>
                        <a:rPr lang="en-ZA" sz="1200" b="1" dirty="0">
                          <a:solidFill>
                            <a:schemeClr val="bg1">
                              <a:lumMod val="95000"/>
                              <a:lumOff val="5000"/>
                            </a:schemeClr>
                          </a:solidFill>
                          <a:latin typeface="+mn-lt"/>
                        </a:rPr>
                        <a:t>300</a:t>
                      </a:r>
                      <a:endParaRPr lang="en-ZA" sz="1200" b="1" dirty="0">
                        <a:solidFill>
                          <a:schemeClr val="bg1">
                            <a:lumMod val="95000"/>
                            <a:lumOff val="5000"/>
                          </a:schemeClr>
                        </a:solidFill>
                        <a:latin typeface="+mn-lt"/>
                        <a:ea typeface="Times New Roman"/>
                        <a:cs typeface="Times New Roman"/>
                      </a:endParaRPr>
                    </a:p>
                  </a:txBody>
                  <a:tcPr marL="45183" marR="45183" marT="0" marB="0" anchor="ctr"/>
                </a:tc>
                <a:tc>
                  <a:txBody>
                    <a:bodyPr/>
                    <a:lstStyle/>
                    <a:p>
                      <a:pPr algn="ctr">
                        <a:spcAft>
                          <a:spcPts val="0"/>
                        </a:spcAft>
                      </a:pPr>
                      <a:r>
                        <a:rPr lang="en-ZA" sz="1200" b="1">
                          <a:solidFill>
                            <a:schemeClr val="bg1">
                              <a:lumMod val="95000"/>
                              <a:lumOff val="5000"/>
                            </a:schemeClr>
                          </a:solidFill>
                          <a:latin typeface="+mn-lt"/>
                        </a:rPr>
                        <a:t>250</a:t>
                      </a:r>
                      <a:endParaRPr lang="en-ZA" sz="1200" b="1">
                        <a:solidFill>
                          <a:schemeClr val="bg1">
                            <a:lumMod val="95000"/>
                            <a:lumOff val="5000"/>
                          </a:schemeClr>
                        </a:solidFill>
                        <a:latin typeface="+mn-lt"/>
                        <a:ea typeface="Times New Roman"/>
                        <a:cs typeface="Times New Roman"/>
                      </a:endParaRPr>
                    </a:p>
                  </a:txBody>
                  <a:tcPr marL="45183" marR="45183" marT="0" marB="0" anchor="ctr"/>
                </a:tc>
              </a:tr>
              <a:tr h="462531">
                <a:tc>
                  <a:txBody>
                    <a:bodyPr/>
                    <a:lstStyle/>
                    <a:p>
                      <a:pPr>
                        <a:spcAft>
                          <a:spcPts val="0"/>
                        </a:spcAft>
                      </a:pPr>
                      <a:r>
                        <a:rPr lang="en-ZA" sz="1200" b="1">
                          <a:solidFill>
                            <a:schemeClr val="bg1">
                              <a:lumMod val="95000"/>
                              <a:lumOff val="5000"/>
                            </a:schemeClr>
                          </a:solidFill>
                          <a:latin typeface="+mn-lt"/>
                        </a:rPr>
                        <a:t>No of Visitors</a:t>
                      </a:r>
                      <a:endParaRPr lang="en-ZA" sz="1200" b="1">
                        <a:solidFill>
                          <a:schemeClr val="bg1">
                            <a:lumMod val="95000"/>
                            <a:lumOff val="5000"/>
                          </a:schemeClr>
                        </a:solidFill>
                        <a:latin typeface="+mn-lt"/>
                        <a:ea typeface="Times New Roman"/>
                        <a:cs typeface="Times New Roman"/>
                      </a:endParaRPr>
                    </a:p>
                  </a:txBody>
                  <a:tcPr marL="45183" marR="45183" marT="0" marB="0" anchor="ctr"/>
                </a:tc>
                <a:tc>
                  <a:txBody>
                    <a:bodyPr/>
                    <a:lstStyle/>
                    <a:p>
                      <a:endParaRPr lang="en-ZA" sz="1200" b="1">
                        <a:solidFill>
                          <a:schemeClr val="bg1">
                            <a:lumMod val="95000"/>
                            <a:lumOff val="5000"/>
                          </a:schemeClr>
                        </a:solidFill>
                        <a:latin typeface="+mn-lt"/>
                        <a:ea typeface="Times New Roman"/>
                        <a:cs typeface="Times New Roman"/>
                      </a:endParaRPr>
                    </a:p>
                  </a:txBody>
                  <a:tcPr marL="45183" marR="45183" marT="0" marB="0" anchor="ctr"/>
                </a:tc>
                <a:tc>
                  <a:txBody>
                    <a:bodyPr/>
                    <a:lstStyle/>
                    <a:p>
                      <a:pPr algn="ctr">
                        <a:spcAft>
                          <a:spcPts val="0"/>
                        </a:spcAft>
                      </a:pPr>
                      <a:r>
                        <a:rPr lang="en-ZA" sz="1200" b="1" dirty="0" smtClean="0">
                          <a:solidFill>
                            <a:schemeClr val="bg1">
                              <a:lumMod val="95000"/>
                              <a:lumOff val="5000"/>
                            </a:schemeClr>
                          </a:solidFill>
                          <a:latin typeface="+mn-lt"/>
                        </a:rPr>
                        <a:t>2’200</a:t>
                      </a:r>
                      <a:endParaRPr lang="en-ZA" sz="1200" b="1" dirty="0">
                        <a:solidFill>
                          <a:schemeClr val="bg1">
                            <a:lumMod val="95000"/>
                            <a:lumOff val="5000"/>
                          </a:schemeClr>
                        </a:solidFill>
                        <a:latin typeface="+mn-lt"/>
                        <a:ea typeface="Times New Roman"/>
                        <a:cs typeface="Times New Roman"/>
                      </a:endParaRPr>
                    </a:p>
                  </a:txBody>
                  <a:tcPr marL="45183" marR="45183" marT="0" marB="0" anchor="ctr"/>
                </a:tc>
                <a:tc>
                  <a:txBody>
                    <a:bodyPr/>
                    <a:lstStyle/>
                    <a:p>
                      <a:pPr algn="ctr">
                        <a:spcAft>
                          <a:spcPts val="0"/>
                        </a:spcAft>
                      </a:pPr>
                      <a:r>
                        <a:rPr lang="en-ZA" sz="1200" b="1" dirty="0" smtClean="0">
                          <a:solidFill>
                            <a:schemeClr val="bg1">
                              <a:lumMod val="95000"/>
                              <a:lumOff val="5000"/>
                            </a:schemeClr>
                          </a:solidFill>
                          <a:latin typeface="+mn-lt"/>
                        </a:rPr>
                        <a:t>2’000</a:t>
                      </a:r>
                      <a:endParaRPr lang="en-ZA" sz="1200" b="1" dirty="0">
                        <a:solidFill>
                          <a:schemeClr val="bg1">
                            <a:lumMod val="95000"/>
                            <a:lumOff val="5000"/>
                          </a:schemeClr>
                        </a:solidFill>
                        <a:latin typeface="+mn-lt"/>
                        <a:ea typeface="Times New Roman"/>
                        <a:cs typeface="Times New Roman"/>
                      </a:endParaRPr>
                    </a:p>
                  </a:txBody>
                  <a:tcPr marL="45183" marR="45183" marT="0" marB="0" anchor="ctr"/>
                </a:tc>
              </a:tr>
              <a:tr h="462531">
                <a:tc>
                  <a:txBody>
                    <a:bodyPr/>
                    <a:lstStyle/>
                    <a:p>
                      <a:pPr>
                        <a:spcAft>
                          <a:spcPts val="0"/>
                        </a:spcAft>
                      </a:pPr>
                      <a:r>
                        <a:rPr lang="en-ZA" sz="1200" b="1">
                          <a:solidFill>
                            <a:schemeClr val="bg1">
                              <a:lumMod val="95000"/>
                              <a:lumOff val="5000"/>
                            </a:schemeClr>
                          </a:solidFill>
                          <a:latin typeface="+mn-lt"/>
                        </a:rPr>
                        <a:t>Visitor Spend </a:t>
                      </a:r>
                      <a:endParaRPr lang="en-ZA" sz="1200" b="1">
                        <a:solidFill>
                          <a:schemeClr val="bg1">
                            <a:lumMod val="95000"/>
                            <a:lumOff val="5000"/>
                          </a:schemeClr>
                        </a:solidFill>
                        <a:latin typeface="+mn-lt"/>
                        <a:ea typeface="Times New Roman"/>
                        <a:cs typeface="Times New Roman"/>
                      </a:endParaRPr>
                    </a:p>
                  </a:txBody>
                  <a:tcPr marL="45183" marR="45183" marT="0" marB="0" anchor="ctr"/>
                </a:tc>
                <a:tc>
                  <a:txBody>
                    <a:bodyPr/>
                    <a:lstStyle/>
                    <a:p>
                      <a:endParaRPr lang="en-ZA" sz="1200" b="1">
                        <a:solidFill>
                          <a:schemeClr val="bg1">
                            <a:lumMod val="95000"/>
                            <a:lumOff val="5000"/>
                          </a:schemeClr>
                        </a:solidFill>
                        <a:latin typeface="+mn-lt"/>
                        <a:ea typeface="Times New Roman"/>
                        <a:cs typeface="Times New Roman"/>
                      </a:endParaRPr>
                    </a:p>
                  </a:txBody>
                  <a:tcPr marL="45183" marR="45183" marT="0" marB="0" anchor="ctr"/>
                </a:tc>
                <a:tc>
                  <a:txBody>
                    <a:bodyPr/>
                    <a:lstStyle/>
                    <a:p>
                      <a:pPr algn="ctr">
                        <a:spcAft>
                          <a:spcPts val="0"/>
                        </a:spcAft>
                      </a:pPr>
                      <a:r>
                        <a:rPr lang="en-ZA" sz="1200" b="1">
                          <a:solidFill>
                            <a:schemeClr val="bg1">
                              <a:lumMod val="95000"/>
                              <a:lumOff val="5000"/>
                            </a:schemeClr>
                          </a:solidFill>
                          <a:latin typeface="+mn-lt"/>
                        </a:rPr>
                        <a:t>R 7,020,000</a:t>
                      </a:r>
                      <a:endParaRPr lang="en-ZA" sz="1200" b="1">
                        <a:solidFill>
                          <a:schemeClr val="bg1">
                            <a:lumMod val="95000"/>
                            <a:lumOff val="5000"/>
                          </a:schemeClr>
                        </a:solidFill>
                        <a:latin typeface="+mn-lt"/>
                        <a:ea typeface="Times New Roman"/>
                        <a:cs typeface="Times New Roman"/>
                      </a:endParaRPr>
                    </a:p>
                  </a:txBody>
                  <a:tcPr marL="45183" marR="45183" marT="0" marB="0" anchor="ctr"/>
                </a:tc>
                <a:tc>
                  <a:txBody>
                    <a:bodyPr/>
                    <a:lstStyle/>
                    <a:p>
                      <a:pPr algn="ctr">
                        <a:spcAft>
                          <a:spcPts val="0"/>
                        </a:spcAft>
                      </a:pPr>
                      <a:r>
                        <a:rPr lang="en-ZA" sz="1200" b="1">
                          <a:solidFill>
                            <a:schemeClr val="bg1">
                              <a:lumMod val="95000"/>
                              <a:lumOff val="5000"/>
                            </a:schemeClr>
                          </a:solidFill>
                          <a:latin typeface="+mn-lt"/>
                        </a:rPr>
                        <a:t>R 4,095,000</a:t>
                      </a:r>
                      <a:endParaRPr lang="en-ZA" sz="1200" b="1">
                        <a:solidFill>
                          <a:schemeClr val="bg1">
                            <a:lumMod val="95000"/>
                            <a:lumOff val="5000"/>
                          </a:schemeClr>
                        </a:solidFill>
                        <a:latin typeface="+mn-lt"/>
                        <a:ea typeface="Times New Roman"/>
                        <a:cs typeface="Times New Roman"/>
                      </a:endParaRPr>
                    </a:p>
                  </a:txBody>
                  <a:tcPr marL="45183" marR="45183" marT="0" marB="0" anchor="ctr"/>
                </a:tc>
              </a:tr>
              <a:tr h="775291">
                <a:tc>
                  <a:txBody>
                    <a:bodyPr/>
                    <a:lstStyle/>
                    <a:p>
                      <a:pPr>
                        <a:spcAft>
                          <a:spcPts val="0"/>
                        </a:spcAft>
                      </a:pPr>
                      <a:r>
                        <a:rPr lang="en-ZA" sz="1200" b="1">
                          <a:solidFill>
                            <a:schemeClr val="bg1">
                              <a:lumMod val="95000"/>
                              <a:lumOff val="5000"/>
                            </a:schemeClr>
                          </a:solidFill>
                          <a:latin typeface="+mn-lt"/>
                        </a:rPr>
                        <a:t>TV Media Packages</a:t>
                      </a:r>
                      <a:endParaRPr lang="en-ZA" sz="1200" b="1">
                        <a:solidFill>
                          <a:schemeClr val="bg1">
                            <a:lumMod val="95000"/>
                            <a:lumOff val="5000"/>
                          </a:schemeClr>
                        </a:solidFill>
                        <a:latin typeface="+mn-lt"/>
                        <a:ea typeface="Times New Roman"/>
                        <a:cs typeface="Times New Roman"/>
                      </a:endParaRPr>
                    </a:p>
                  </a:txBody>
                  <a:tcPr marL="45183" marR="45183" marT="0" marB="0" anchor="ctr"/>
                </a:tc>
                <a:tc>
                  <a:txBody>
                    <a:bodyPr/>
                    <a:lstStyle/>
                    <a:p>
                      <a:endParaRPr lang="en-ZA" sz="1200" b="1">
                        <a:solidFill>
                          <a:schemeClr val="bg1">
                            <a:lumMod val="95000"/>
                            <a:lumOff val="5000"/>
                          </a:schemeClr>
                        </a:solidFill>
                        <a:latin typeface="+mn-lt"/>
                        <a:ea typeface="Times New Roman"/>
                        <a:cs typeface="Times New Roman"/>
                      </a:endParaRPr>
                    </a:p>
                  </a:txBody>
                  <a:tcPr marL="45183" marR="45183" marT="0" marB="0" anchor="ctr"/>
                </a:tc>
                <a:tc>
                  <a:txBody>
                    <a:bodyPr/>
                    <a:lstStyle/>
                    <a:p>
                      <a:pPr algn="ctr">
                        <a:spcAft>
                          <a:spcPts val="0"/>
                        </a:spcAft>
                      </a:pPr>
                      <a:r>
                        <a:rPr lang="en-ZA" sz="1200" b="1">
                          <a:solidFill>
                            <a:schemeClr val="bg1">
                              <a:lumMod val="95000"/>
                              <a:lumOff val="5000"/>
                            </a:schemeClr>
                          </a:solidFill>
                          <a:latin typeface="+mn-lt"/>
                        </a:rPr>
                        <a:t>M-Net SuperSport 26 Min H/L pkg x 6</a:t>
                      </a:r>
                      <a:endParaRPr lang="en-ZA" sz="1200" b="1">
                        <a:solidFill>
                          <a:schemeClr val="bg1">
                            <a:lumMod val="95000"/>
                            <a:lumOff val="5000"/>
                          </a:schemeClr>
                        </a:solidFill>
                        <a:latin typeface="+mn-lt"/>
                        <a:ea typeface="Times New Roman"/>
                        <a:cs typeface="Times New Roman"/>
                      </a:endParaRPr>
                    </a:p>
                  </a:txBody>
                  <a:tcPr marL="45183" marR="45183" marT="0" marB="0" anchor="ctr"/>
                </a:tc>
                <a:tc>
                  <a:txBody>
                    <a:bodyPr/>
                    <a:lstStyle/>
                    <a:p>
                      <a:pPr algn="ctr">
                        <a:spcAft>
                          <a:spcPts val="0"/>
                        </a:spcAft>
                      </a:pPr>
                      <a:r>
                        <a:rPr lang="en-ZA" sz="1200" b="1" dirty="0">
                          <a:solidFill>
                            <a:schemeClr val="bg1">
                              <a:lumMod val="95000"/>
                              <a:lumOff val="5000"/>
                            </a:schemeClr>
                          </a:solidFill>
                          <a:latin typeface="+mn-lt"/>
                        </a:rPr>
                        <a:t>M-Net </a:t>
                      </a:r>
                      <a:r>
                        <a:rPr lang="en-ZA" sz="1200" b="1" dirty="0" err="1">
                          <a:solidFill>
                            <a:schemeClr val="bg1">
                              <a:lumMod val="95000"/>
                              <a:lumOff val="5000"/>
                            </a:schemeClr>
                          </a:solidFill>
                          <a:latin typeface="+mn-lt"/>
                        </a:rPr>
                        <a:t>SuperSport</a:t>
                      </a:r>
                      <a:r>
                        <a:rPr lang="en-ZA" sz="1200" b="1" dirty="0">
                          <a:solidFill>
                            <a:schemeClr val="bg1">
                              <a:lumMod val="95000"/>
                              <a:lumOff val="5000"/>
                            </a:schemeClr>
                          </a:solidFill>
                          <a:latin typeface="+mn-lt"/>
                        </a:rPr>
                        <a:t> 26 Min H/L </a:t>
                      </a:r>
                      <a:r>
                        <a:rPr lang="en-ZA" sz="1200" b="1" dirty="0" err="1">
                          <a:solidFill>
                            <a:schemeClr val="bg1">
                              <a:lumMod val="95000"/>
                              <a:lumOff val="5000"/>
                            </a:schemeClr>
                          </a:solidFill>
                          <a:latin typeface="+mn-lt"/>
                        </a:rPr>
                        <a:t>pkg</a:t>
                      </a:r>
                      <a:r>
                        <a:rPr lang="en-ZA" sz="1200" b="1" dirty="0">
                          <a:solidFill>
                            <a:schemeClr val="bg1">
                              <a:lumMod val="95000"/>
                              <a:lumOff val="5000"/>
                            </a:schemeClr>
                          </a:solidFill>
                          <a:latin typeface="+mn-lt"/>
                        </a:rPr>
                        <a:t> x 6</a:t>
                      </a:r>
                      <a:endParaRPr lang="en-ZA" sz="1200" b="1" dirty="0">
                        <a:solidFill>
                          <a:schemeClr val="bg1">
                            <a:lumMod val="95000"/>
                            <a:lumOff val="5000"/>
                          </a:schemeClr>
                        </a:solidFill>
                        <a:latin typeface="+mn-lt"/>
                        <a:ea typeface="Times New Roman"/>
                        <a:cs typeface="Times New Roman"/>
                      </a:endParaRPr>
                    </a:p>
                  </a:txBody>
                  <a:tcPr marL="45183" marR="45183" marT="0" marB="0" anchor="ctr"/>
                </a:tc>
              </a:tr>
            </a:tbl>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51520" y="476672"/>
            <a:ext cx="8640960" cy="584775"/>
          </a:xfrm>
          <a:prstGeom prst="rect">
            <a:avLst/>
          </a:prstGeom>
        </p:spPr>
        <p:txBody>
          <a:bodyPr wrap="square">
            <a:spAutoFit/>
          </a:bodyPr>
          <a:lstStyle/>
          <a:p>
            <a:pPr algn="just"/>
            <a:r>
              <a:rPr lang="en-ZA" sz="3200" u="sng" dirty="0" smtClean="0">
                <a:solidFill>
                  <a:schemeClr val="bg1">
                    <a:lumMod val="95000"/>
                    <a:lumOff val="5000"/>
                  </a:schemeClr>
                </a:solidFill>
              </a:rPr>
              <a:t>Bike City in Practice</a:t>
            </a:r>
            <a:endParaRPr lang="en-ZA" sz="3200" dirty="0"/>
          </a:p>
        </p:txBody>
      </p:sp>
      <p:graphicFrame>
        <p:nvGraphicFramePr>
          <p:cNvPr id="5" name="Table 4"/>
          <p:cNvGraphicFramePr>
            <a:graphicFrameLocks noGrp="1"/>
          </p:cNvGraphicFramePr>
          <p:nvPr/>
        </p:nvGraphicFramePr>
        <p:xfrm>
          <a:off x="323528" y="1196753"/>
          <a:ext cx="8640960" cy="5532590"/>
        </p:xfrm>
        <a:graphic>
          <a:graphicData uri="http://schemas.openxmlformats.org/drawingml/2006/table">
            <a:tbl>
              <a:tblPr>
                <a:tableStyleId>{D113A9D2-9D6B-4929-AA2D-F23B5EE8CBE7}</a:tableStyleId>
              </a:tblPr>
              <a:tblGrid>
                <a:gridCol w="4014623"/>
                <a:gridCol w="4626337"/>
              </a:tblGrid>
              <a:tr h="369665">
                <a:tc gridSpan="2">
                  <a:txBody>
                    <a:bodyPr/>
                    <a:lstStyle/>
                    <a:p>
                      <a:pPr algn="ctr">
                        <a:spcAft>
                          <a:spcPts val="0"/>
                        </a:spcAft>
                      </a:pPr>
                      <a:r>
                        <a:rPr kumimoji="0" lang="en-ZA" sz="2000" b="1" u="sng" kern="1200" dirty="0">
                          <a:solidFill>
                            <a:srgbClr val="C00000"/>
                          </a:solidFill>
                          <a:latin typeface="+mn-lt"/>
                          <a:ea typeface="+mn-ea"/>
                          <a:cs typeface="+mn-cs"/>
                        </a:rPr>
                        <a:t>International Event</a:t>
                      </a:r>
                    </a:p>
                  </a:txBody>
                  <a:tcPr marL="45471" marR="45471" marT="0" marB="0" anchor="ctr"/>
                </a:tc>
                <a:tc hMerge="1">
                  <a:txBody>
                    <a:bodyPr/>
                    <a:lstStyle/>
                    <a:p>
                      <a:endParaRPr lang="en-ZA"/>
                    </a:p>
                  </a:txBody>
                  <a:tcPr/>
                </a:tc>
              </a:tr>
              <a:tr h="304841">
                <a:tc>
                  <a:txBody>
                    <a:bodyPr/>
                    <a:lstStyle/>
                    <a:p>
                      <a:pPr>
                        <a:spcAft>
                          <a:spcPts val="0"/>
                        </a:spcAft>
                      </a:pPr>
                      <a:r>
                        <a:rPr lang="en-ZA" sz="1200" b="1">
                          <a:solidFill>
                            <a:schemeClr val="bg1">
                              <a:lumMod val="95000"/>
                              <a:lumOff val="5000"/>
                            </a:schemeClr>
                          </a:solidFill>
                          <a:latin typeface="+mn-lt"/>
                        </a:rPr>
                        <a:t>Cycling Discipline:</a:t>
                      </a:r>
                      <a:endParaRPr lang="en-ZA" sz="1200" b="1">
                        <a:solidFill>
                          <a:schemeClr val="bg1">
                            <a:lumMod val="95000"/>
                            <a:lumOff val="5000"/>
                          </a:schemeClr>
                        </a:solidFill>
                        <a:latin typeface="+mn-lt"/>
                        <a:ea typeface="Times New Roman"/>
                        <a:cs typeface="Times New Roman"/>
                      </a:endParaRPr>
                    </a:p>
                  </a:txBody>
                  <a:tcPr marL="45471" marR="45471" marT="0" marB="0" anchor="ctr"/>
                </a:tc>
                <a:tc>
                  <a:txBody>
                    <a:bodyPr/>
                    <a:lstStyle/>
                    <a:p>
                      <a:pPr algn="ctr">
                        <a:spcAft>
                          <a:spcPts val="0"/>
                        </a:spcAft>
                      </a:pPr>
                      <a:r>
                        <a:rPr lang="en-ZA" sz="1200" b="1">
                          <a:solidFill>
                            <a:schemeClr val="bg1">
                              <a:lumMod val="95000"/>
                              <a:lumOff val="5000"/>
                            </a:schemeClr>
                          </a:solidFill>
                          <a:latin typeface="+mn-lt"/>
                        </a:rPr>
                        <a:t>BMX</a:t>
                      </a:r>
                      <a:endParaRPr lang="en-ZA" sz="1200" b="1">
                        <a:solidFill>
                          <a:schemeClr val="bg1">
                            <a:lumMod val="95000"/>
                            <a:lumOff val="5000"/>
                          </a:schemeClr>
                        </a:solidFill>
                        <a:latin typeface="+mn-lt"/>
                        <a:ea typeface="Times New Roman"/>
                        <a:cs typeface="Times New Roman"/>
                      </a:endParaRPr>
                    </a:p>
                  </a:txBody>
                  <a:tcPr marL="45471" marR="45471" marT="0" marB="0" anchor="ctr"/>
                </a:tc>
              </a:tr>
              <a:tr h="304841">
                <a:tc>
                  <a:txBody>
                    <a:bodyPr/>
                    <a:lstStyle/>
                    <a:p>
                      <a:pPr>
                        <a:spcAft>
                          <a:spcPts val="0"/>
                        </a:spcAft>
                      </a:pPr>
                      <a:r>
                        <a:rPr lang="en-ZA" sz="1200" b="1">
                          <a:solidFill>
                            <a:schemeClr val="bg1">
                              <a:lumMod val="95000"/>
                              <a:lumOff val="5000"/>
                            </a:schemeClr>
                          </a:solidFill>
                          <a:latin typeface="+mn-lt"/>
                        </a:rPr>
                        <a:t> </a:t>
                      </a:r>
                      <a:endParaRPr lang="en-ZA" sz="1200" b="1">
                        <a:solidFill>
                          <a:schemeClr val="bg1">
                            <a:lumMod val="95000"/>
                            <a:lumOff val="5000"/>
                          </a:schemeClr>
                        </a:solidFill>
                        <a:latin typeface="+mn-lt"/>
                        <a:ea typeface="Times New Roman"/>
                        <a:cs typeface="Times New Roman"/>
                      </a:endParaRPr>
                    </a:p>
                  </a:txBody>
                  <a:tcPr marL="45471" marR="45471" marT="0" marB="0" anchor="ctr"/>
                </a:tc>
                <a:tc>
                  <a:txBody>
                    <a:bodyPr/>
                    <a:lstStyle/>
                    <a:p>
                      <a:pPr algn="ctr">
                        <a:spcAft>
                          <a:spcPts val="0"/>
                        </a:spcAft>
                      </a:pPr>
                      <a:r>
                        <a:rPr lang="en-ZA" sz="1200" b="1" u="sng">
                          <a:solidFill>
                            <a:schemeClr val="bg1">
                              <a:lumMod val="95000"/>
                              <a:lumOff val="5000"/>
                            </a:schemeClr>
                          </a:solidFill>
                          <a:latin typeface="+mn-lt"/>
                        </a:rPr>
                        <a:t>UCI BMX World Championships</a:t>
                      </a:r>
                      <a:endParaRPr lang="en-ZA" sz="1200" b="1">
                        <a:solidFill>
                          <a:schemeClr val="bg1">
                            <a:lumMod val="95000"/>
                            <a:lumOff val="5000"/>
                          </a:schemeClr>
                        </a:solidFill>
                        <a:latin typeface="+mn-lt"/>
                        <a:ea typeface="Times New Roman"/>
                        <a:cs typeface="Times New Roman"/>
                      </a:endParaRPr>
                    </a:p>
                  </a:txBody>
                  <a:tcPr marL="45471" marR="45471" marT="0" marB="0" anchor="ctr"/>
                </a:tc>
              </a:tr>
              <a:tr h="304841">
                <a:tc>
                  <a:txBody>
                    <a:bodyPr/>
                    <a:lstStyle/>
                    <a:p>
                      <a:pPr>
                        <a:spcAft>
                          <a:spcPts val="0"/>
                        </a:spcAft>
                      </a:pPr>
                      <a:r>
                        <a:rPr lang="en-ZA" sz="1200" b="1">
                          <a:solidFill>
                            <a:schemeClr val="bg1">
                              <a:lumMod val="95000"/>
                              <a:lumOff val="5000"/>
                            </a:schemeClr>
                          </a:solidFill>
                          <a:latin typeface="+mn-lt"/>
                        </a:rPr>
                        <a:t> </a:t>
                      </a:r>
                      <a:endParaRPr lang="en-ZA" sz="1200" b="1">
                        <a:solidFill>
                          <a:schemeClr val="bg1">
                            <a:lumMod val="95000"/>
                            <a:lumOff val="5000"/>
                          </a:schemeClr>
                        </a:solidFill>
                        <a:latin typeface="+mn-lt"/>
                        <a:ea typeface="Times New Roman"/>
                        <a:cs typeface="Times New Roman"/>
                      </a:endParaRPr>
                    </a:p>
                  </a:txBody>
                  <a:tcPr marL="45471" marR="45471" marT="0" marB="0" anchor="ctr"/>
                </a:tc>
                <a:tc>
                  <a:txBody>
                    <a:bodyPr/>
                    <a:lstStyle/>
                    <a:p>
                      <a:pPr algn="ctr">
                        <a:spcAft>
                          <a:spcPts val="0"/>
                        </a:spcAft>
                      </a:pPr>
                      <a:r>
                        <a:rPr lang="en-ZA" sz="1200" b="1">
                          <a:solidFill>
                            <a:schemeClr val="bg1">
                              <a:lumMod val="95000"/>
                              <a:lumOff val="5000"/>
                            </a:schemeClr>
                          </a:solidFill>
                          <a:latin typeface="+mn-lt"/>
                        </a:rPr>
                        <a:t>Aug-10</a:t>
                      </a:r>
                      <a:endParaRPr lang="en-ZA" sz="1200" b="1">
                        <a:solidFill>
                          <a:schemeClr val="bg1">
                            <a:lumMod val="95000"/>
                            <a:lumOff val="5000"/>
                          </a:schemeClr>
                        </a:solidFill>
                        <a:latin typeface="+mn-lt"/>
                        <a:ea typeface="Times New Roman"/>
                        <a:cs typeface="Times New Roman"/>
                      </a:endParaRPr>
                    </a:p>
                  </a:txBody>
                  <a:tcPr marL="45471" marR="45471" marT="0" marB="0" anchor="ctr"/>
                </a:tc>
              </a:tr>
              <a:tr h="304841">
                <a:tc>
                  <a:txBody>
                    <a:bodyPr/>
                    <a:lstStyle/>
                    <a:p>
                      <a:pPr>
                        <a:spcAft>
                          <a:spcPts val="0"/>
                        </a:spcAft>
                      </a:pPr>
                      <a:r>
                        <a:rPr lang="en-ZA" sz="1200" b="1">
                          <a:solidFill>
                            <a:schemeClr val="bg1">
                              <a:lumMod val="95000"/>
                              <a:lumOff val="5000"/>
                            </a:schemeClr>
                          </a:solidFill>
                          <a:latin typeface="+mn-lt"/>
                        </a:rPr>
                        <a:t>Investment by Provincial Government</a:t>
                      </a:r>
                      <a:endParaRPr lang="en-ZA" sz="1200" b="1">
                        <a:solidFill>
                          <a:schemeClr val="bg1">
                            <a:lumMod val="95000"/>
                            <a:lumOff val="5000"/>
                          </a:schemeClr>
                        </a:solidFill>
                        <a:latin typeface="+mn-lt"/>
                        <a:ea typeface="Times New Roman"/>
                        <a:cs typeface="Times New Roman"/>
                      </a:endParaRPr>
                    </a:p>
                  </a:txBody>
                  <a:tcPr marL="45471" marR="45471" marT="0" marB="0" anchor="ctr"/>
                </a:tc>
                <a:tc>
                  <a:txBody>
                    <a:bodyPr/>
                    <a:lstStyle/>
                    <a:p>
                      <a:pPr algn="ctr">
                        <a:spcAft>
                          <a:spcPts val="0"/>
                        </a:spcAft>
                      </a:pPr>
                      <a:r>
                        <a:rPr lang="en-ZA" sz="1200" b="1">
                          <a:solidFill>
                            <a:schemeClr val="bg1">
                              <a:lumMod val="95000"/>
                              <a:lumOff val="5000"/>
                            </a:schemeClr>
                          </a:solidFill>
                          <a:latin typeface="+mn-lt"/>
                        </a:rPr>
                        <a:t>R 2,000,000</a:t>
                      </a:r>
                      <a:endParaRPr lang="en-ZA" sz="1200" b="1">
                        <a:solidFill>
                          <a:schemeClr val="bg1">
                            <a:lumMod val="95000"/>
                            <a:lumOff val="5000"/>
                          </a:schemeClr>
                        </a:solidFill>
                        <a:latin typeface="+mn-lt"/>
                        <a:ea typeface="Times New Roman"/>
                        <a:cs typeface="Times New Roman"/>
                      </a:endParaRPr>
                    </a:p>
                  </a:txBody>
                  <a:tcPr marL="45471" marR="45471" marT="0" marB="0" anchor="ctr"/>
                </a:tc>
              </a:tr>
              <a:tr h="304841">
                <a:tc>
                  <a:txBody>
                    <a:bodyPr/>
                    <a:lstStyle/>
                    <a:p>
                      <a:pPr>
                        <a:spcAft>
                          <a:spcPts val="0"/>
                        </a:spcAft>
                      </a:pPr>
                      <a:r>
                        <a:rPr lang="en-ZA" sz="1200" b="1">
                          <a:solidFill>
                            <a:schemeClr val="bg1">
                              <a:lumMod val="95000"/>
                              <a:lumOff val="5000"/>
                            </a:schemeClr>
                          </a:solidFill>
                          <a:latin typeface="+mn-lt"/>
                        </a:rPr>
                        <a:t> </a:t>
                      </a:r>
                      <a:endParaRPr lang="en-ZA" sz="1200" b="1">
                        <a:solidFill>
                          <a:schemeClr val="bg1">
                            <a:lumMod val="95000"/>
                            <a:lumOff val="5000"/>
                          </a:schemeClr>
                        </a:solidFill>
                        <a:latin typeface="+mn-lt"/>
                        <a:ea typeface="Times New Roman"/>
                        <a:cs typeface="Times New Roman"/>
                      </a:endParaRPr>
                    </a:p>
                  </a:txBody>
                  <a:tcPr marL="45471" marR="45471" marT="0" marB="0" anchor="ctr"/>
                </a:tc>
                <a:tc>
                  <a:txBody>
                    <a:bodyPr/>
                    <a:lstStyle/>
                    <a:p>
                      <a:endParaRPr lang="en-ZA" sz="1200" b="1">
                        <a:solidFill>
                          <a:schemeClr val="bg1">
                            <a:lumMod val="95000"/>
                            <a:lumOff val="5000"/>
                          </a:schemeClr>
                        </a:solidFill>
                        <a:latin typeface="+mn-lt"/>
                        <a:ea typeface="Times New Roman"/>
                        <a:cs typeface="Times New Roman"/>
                      </a:endParaRPr>
                    </a:p>
                  </a:txBody>
                  <a:tcPr marL="45471" marR="45471" marT="0" marB="0" anchor="ctr"/>
                </a:tc>
              </a:tr>
              <a:tr h="519616">
                <a:tc>
                  <a:txBody>
                    <a:bodyPr/>
                    <a:lstStyle/>
                    <a:p>
                      <a:pPr>
                        <a:spcAft>
                          <a:spcPts val="0"/>
                        </a:spcAft>
                      </a:pPr>
                      <a:r>
                        <a:rPr lang="en-ZA" sz="1200" b="1">
                          <a:solidFill>
                            <a:schemeClr val="bg1">
                              <a:lumMod val="95000"/>
                              <a:lumOff val="5000"/>
                            </a:schemeClr>
                          </a:solidFill>
                          <a:latin typeface="+mn-lt"/>
                        </a:rPr>
                        <a:t>No of Visitors: International</a:t>
                      </a:r>
                      <a:endParaRPr lang="en-ZA" sz="1200" b="1">
                        <a:solidFill>
                          <a:schemeClr val="bg1">
                            <a:lumMod val="95000"/>
                            <a:lumOff val="5000"/>
                          </a:schemeClr>
                        </a:solidFill>
                        <a:latin typeface="+mn-lt"/>
                        <a:ea typeface="Times New Roman"/>
                        <a:cs typeface="Times New Roman"/>
                      </a:endParaRPr>
                    </a:p>
                  </a:txBody>
                  <a:tcPr marL="45471" marR="45471" marT="0" marB="0" anchor="ctr"/>
                </a:tc>
                <a:tc>
                  <a:txBody>
                    <a:bodyPr/>
                    <a:lstStyle/>
                    <a:p>
                      <a:pPr algn="ctr">
                        <a:spcAft>
                          <a:spcPts val="0"/>
                        </a:spcAft>
                      </a:pPr>
                      <a:r>
                        <a:rPr lang="en-ZA" sz="1200" b="1">
                          <a:solidFill>
                            <a:schemeClr val="bg1">
                              <a:lumMod val="95000"/>
                              <a:lumOff val="5000"/>
                            </a:schemeClr>
                          </a:solidFill>
                          <a:latin typeface="+mn-lt"/>
                        </a:rPr>
                        <a:t>1073 Top International Riders + 1822 crew and family</a:t>
                      </a:r>
                      <a:endParaRPr lang="en-ZA" sz="1200" b="1">
                        <a:solidFill>
                          <a:schemeClr val="bg1">
                            <a:lumMod val="95000"/>
                            <a:lumOff val="5000"/>
                          </a:schemeClr>
                        </a:solidFill>
                        <a:latin typeface="+mn-lt"/>
                        <a:ea typeface="Times New Roman"/>
                        <a:cs typeface="Times New Roman"/>
                      </a:endParaRPr>
                    </a:p>
                  </a:txBody>
                  <a:tcPr marL="45471" marR="45471" marT="0" marB="0" anchor="ctr"/>
                </a:tc>
              </a:tr>
              <a:tr h="304841">
                <a:tc>
                  <a:txBody>
                    <a:bodyPr/>
                    <a:lstStyle/>
                    <a:p>
                      <a:pPr>
                        <a:spcAft>
                          <a:spcPts val="0"/>
                        </a:spcAft>
                      </a:pPr>
                      <a:r>
                        <a:rPr lang="en-ZA" sz="1200" b="1">
                          <a:solidFill>
                            <a:schemeClr val="bg1">
                              <a:lumMod val="95000"/>
                              <a:lumOff val="5000"/>
                            </a:schemeClr>
                          </a:solidFill>
                          <a:latin typeface="+mn-lt"/>
                        </a:rPr>
                        <a:t>Ticket Sales to Event</a:t>
                      </a:r>
                      <a:endParaRPr lang="en-ZA" sz="1200" b="1">
                        <a:solidFill>
                          <a:schemeClr val="bg1">
                            <a:lumMod val="95000"/>
                            <a:lumOff val="5000"/>
                          </a:schemeClr>
                        </a:solidFill>
                        <a:latin typeface="+mn-lt"/>
                        <a:ea typeface="Times New Roman"/>
                        <a:cs typeface="Times New Roman"/>
                      </a:endParaRPr>
                    </a:p>
                  </a:txBody>
                  <a:tcPr marL="45471" marR="45471" marT="0" marB="0" anchor="ctr"/>
                </a:tc>
                <a:tc>
                  <a:txBody>
                    <a:bodyPr/>
                    <a:lstStyle/>
                    <a:p>
                      <a:pPr algn="ctr">
                        <a:spcAft>
                          <a:spcPts val="0"/>
                        </a:spcAft>
                      </a:pPr>
                      <a:r>
                        <a:rPr lang="en-ZA" sz="1200" b="1" dirty="0" smtClean="0">
                          <a:solidFill>
                            <a:schemeClr val="bg1">
                              <a:lumMod val="95000"/>
                              <a:lumOff val="5000"/>
                            </a:schemeClr>
                          </a:solidFill>
                          <a:latin typeface="+mn-lt"/>
                        </a:rPr>
                        <a:t>14,000 </a:t>
                      </a:r>
                      <a:r>
                        <a:rPr lang="en-ZA" sz="1200" b="1" dirty="0">
                          <a:solidFill>
                            <a:schemeClr val="bg1">
                              <a:lumMod val="95000"/>
                              <a:lumOff val="5000"/>
                            </a:schemeClr>
                          </a:solidFill>
                          <a:latin typeface="+mn-lt"/>
                        </a:rPr>
                        <a:t>Spectators</a:t>
                      </a:r>
                      <a:endParaRPr lang="en-ZA" sz="1200" b="1" dirty="0">
                        <a:solidFill>
                          <a:schemeClr val="bg1">
                            <a:lumMod val="95000"/>
                            <a:lumOff val="5000"/>
                          </a:schemeClr>
                        </a:solidFill>
                        <a:latin typeface="+mn-lt"/>
                        <a:ea typeface="Times New Roman"/>
                        <a:cs typeface="Times New Roman"/>
                      </a:endParaRPr>
                    </a:p>
                  </a:txBody>
                  <a:tcPr marL="45471" marR="45471" marT="0" marB="0" anchor="ctr"/>
                </a:tc>
              </a:tr>
              <a:tr h="304841">
                <a:tc>
                  <a:txBody>
                    <a:bodyPr/>
                    <a:lstStyle/>
                    <a:p>
                      <a:pPr>
                        <a:spcAft>
                          <a:spcPts val="0"/>
                        </a:spcAft>
                      </a:pPr>
                      <a:r>
                        <a:rPr lang="en-ZA" sz="1200" b="1">
                          <a:solidFill>
                            <a:schemeClr val="bg1">
                              <a:lumMod val="95000"/>
                              <a:lumOff val="5000"/>
                            </a:schemeClr>
                          </a:solidFill>
                          <a:latin typeface="+mn-lt"/>
                        </a:rPr>
                        <a:t> </a:t>
                      </a:r>
                      <a:endParaRPr lang="en-ZA" sz="1200" b="1">
                        <a:solidFill>
                          <a:schemeClr val="bg1">
                            <a:lumMod val="95000"/>
                            <a:lumOff val="5000"/>
                          </a:schemeClr>
                        </a:solidFill>
                        <a:latin typeface="+mn-lt"/>
                        <a:ea typeface="Times New Roman"/>
                        <a:cs typeface="Times New Roman"/>
                      </a:endParaRPr>
                    </a:p>
                  </a:txBody>
                  <a:tcPr marL="45471" marR="45471" marT="0" marB="0" anchor="ctr"/>
                </a:tc>
                <a:tc>
                  <a:txBody>
                    <a:bodyPr/>
                    <a:lstStyle/>
                    <a:p>
                      <a:endParaRPr lang="en-ZA" sz="1200" b="1">
                        <a:solidFill>
                          <a:schemeClr val="bg1">
                            <a:lumMod val="95000"/>
                            <a:lumOff val="5000"/>
                          </a:schemeClr>
                        </a:solidFill>
                        <a:latin typeface="+mn-lt"/>
                        <a:ea typeface="Times New Roman"/>
                        <a:cs typeface="Times New Roman"/>
                      </a:endParaRPr>
                    </a:p>
                  </a:txBody>
                  <a:tcPr marL="45471" marR="45471" marT="0" marB="0" anchor="ctr"/>
                </a:tc>
              </a:tr>
              <a:tr h="304841">
                <a:tc>
                  <a:txBody>
                    <a:bodyPr/>
                    <a:lstStyle/>
                    <a:p>
                      <a:pPr>
                        <a:spcAft>
                          <a:spcPts val="0"/>
                        </a:spcAft>
                      </a:pPr>
                      <a:r>
                        <a:rPr lang="en-ZA" sz="1200" b="1">
                          <a:solidFill>
                            <a:schemeClr val="bg1">
                              <a:lumMod val="95000"/>
                              <a:lumOff val="5000"/>
                            </a:schemeClr>
                          </a:solidFill>
                          <a:latin typeface="+mn-lt"/>
                        </a:rPr>
                        <a:t>Economic Benefit:</a:t>
                      </a:r>
                      <a:endParaRPr lang="en-ZA" sz="1200" b="1">
                        <a:solidFill>
                          <a:schemeClr val="bg1">
                            <a:lumMod val="95000"/>
                            <a:lumOff val="5000"/>
                          </a:schemeClr>
                        </a:solidFill>
                        <a:latin typeface="+mn-lt"/>
                        <a:ea typeface="Times New Roman"/>
                        <a:cs typeface="Times New Roman"/>
                      </a:endParaRPr>
                    </a:p>
                  </a:txBody>
                  <a:tcPr marL="45471" marR="45471" marT="0" marB="0" anchor="ctr"/>
                </a:tc>
                <a:tc>
                  <a:txBody>
                    <a:bodyPr/>
                    <a:lstStyle/>
                    <a:p>
                      <a:pPr algn="ctr">
                        <a:spcAft>
                          <a:spcPts val="0"/>
                        </a:spcAft>
                      </a:pPr>
                      <a:r>
                        <a:rPr lang="en-ZA" sz="1200" b="1">
                          <a:solidFill>
                            <a:schemeClr val="bg1">
                              <a:lumMod val="95000"/>
                              <a:lumOff val="5000"/>
                            </a:schemeClr>
                          </a:solidFill>
                          <a:latin typeface="+mn-lt"/>
                        </a:rPr>
                        <a:t>Rands</a:t>
                      </a:r>
                      <a:endParaRPr lang="en-ZA" sz="1200" b="1">
                        <a:solidFill>
                          <a:schemeClr val="bg1">
                            <a:lumMod val="95000"/>
                            <a:lumOff val="5000"/>
                          </a:schemeClr>
                        </a:solidFill>
                        <a:latin typeface="+mn-lt"/>
                        <a:ea typeface="Times New Roman"/>
                        <a:cs typeface="Times New Roman"/>
                      </a:endParaRPr>
                    </a:p>
                  </a:txBody>
                  <a:tcPr marL="45471" marR="45471" marT="0" marB="0" anchor="ctr"/>
                </a:tc>
              </a:tr>
              <a:tr h="304841">
                <a:tc>
                  <a:txBody>
                    <a:bodyPr/>
                    <a:lstStyle/>
                    <a:p>
                      <a:pPr>
                        <a:spcAft>
                          <a:spcPts val="0"/>
                        </a:spcAft>
                      </a:pPr>
                      <a:r>
                        <a:rPr lang="en-ZA" sz="1200" b="1">
                          <a:solidFill>
                            <a:schemeClr val="bg1">
                              <a:lumMod val="95000"/>
                              <a:lumOff val="5000"/>
                            </a:schemeClr>
                          </a:solidFill>
                          <a:latin typeface="+mn-lt"/>
                        </a:rPr>
                        <a:t>Visitor Spend</a:t>
                      </a:r>
                      <a:endParaRPr lang="en-ZA" sz="1200" b="1">
                        <a:solidFill>
                          <a:schemeClr val="bg1">
                            <a:lumMod val="95000"/>
                            <a:lumOff val="5000"/>
                          </a:schemeClr>
                        </a:solidFill>
                        <a:latin typeface="+mn-lt"/>
                        <a:ea typeface="Times New Roman"/>
                        <a:cs typeface="Times New Roman"/>
                      </a:endParaRPr>
                    </a:p>
                  </a:txBody>
                  <a:tcPr marL="45471" marR="45471" marT="0" marB="0" anchor="ctr"/>
                </a:tc>
                <a:tc>
                  <a:txBody>
                    <a:bodyPr/>
                    <a:lstStyle/>
                    <a:p>
                      <a:pPr algn="ctr">
                        <a:spcAft>
                          <a:spcPts val="0"/>
                        </a:spcAft>
                      </a:pPr>
                      <a:r>
                        <a:rPr lang="en-ZA" sz="1200" b="1">
                          <a:solidFill>
                            <a:schemeClr val="bg1">
                              <a:lumMod val="95000"/>
                              <a:lumOff val="5000"/>
                            </a:schemeClr>
                          </a:solidFill>
                          <a:latin typeface="+mn-lt"/>
                        </a:rPr>
                        <a:t>R 25,771,200</a:t>
                      </a:r>
                      <a:endParaRPr lang="en-ZA" sz="1200" b="1">
                        <a:solidFill>
                          <a:schemeClr val="bg1">
                            <a:lumMod val="95000"/>
                            <a:lumOff val="5000"/>
                          </a:schemeClr>
                        </a:solidFill>
                        <a:latin typeface="+mn-lt"/>
                        <a:ea typeface="Times New Roman"/>
                        <a:cs typeface="Times New Roman"/>
                      </a:endParaRPr>
                    </a:p>
                  </a:txBody>
                  <a:tcPr marL="45471" marR="45471" marT="0" marB="0" anchor="ctr"/>
                </a:tc>
              </a:tr>
              <a:tr h="304841">
                <a:tc>
                  <a:txBody>
                    <a:bodyPr/>
                    <a:lstStyle/>
                    <a:p>
                      <a:pPr>
                        <a:spcAft>
                          <a:spcPts val="0"/>
                        </a:spcAft>
                      </a:pPr>
                      <a:r>
                        <a:rPr lang="en-ZA" sz="1200" b="1">
                          <a:solidFill>
                            <a:schemeClr val="bg1">
                              <a:lumMod val="95000"/>
                              <a:lumOff val="5000"/>
                            </a:schemeClr>
                          </a:solidFill>
                          <a:latin typeface="+mn-lt"/>
                        </a:rPr>
                        <a:t>Direct Spend by Event Organisers</a:t>
                      </a:r>
                      <a:endParaRPr lang="en-ZA" sz="1200" b="1">
                        <a:solidFill>
                          <a:schemeClr val="bg1">
                            <a:lumMod val="95000"/>
                            <a:lumOff val="5000"/>
                          </a:schemeClr>
                        </a:solidFill>
                        <a:latin typeface="+mn-lt"/>
                        <a:ea typeface="Times New Roman"/>
                        <a:cs typeface="Times New Roman"/>
                      </a:endParaRPr>
                    </a:p>
                  </a:txBody>
                  <a:tcPr marL="45471" marR="45471" marT="0" marB="0" anchor="ctr"/>
                </a:tc>
                <a:tc>
                  <a:txBody>
                    <a:bodyPr/>
                    <a:lstStyle/>
                    <a:p>
                      <a:pPr algn="ctr">
                        <a:spcAft>
                          <a:spcPts val="0"/>
                        </a:spcAft>
                      </a:pPr>
                      <a:r>
                        <a:rPr lang="en-ZA" sz="1200" b="1">
                          <a:solidFill>
                            <a:schemeClr val="bg1">
                              <a:lumMod val="95000"/>
                              <a:lumOff val="5000"/>
                            </a:schemeClr>
                          </a:solidFill>
                          <a:latin typeface="+mn-lt"/>
                        </a:rPr>
                        <a:t>R 3,163,287</a:t>
                      </a:r>
                      <a:endParaRPr lang="en-ZA" sz="1200" b="1">
                        <a:solidFill>
                          <a:schemeClr val="bg1">
                            <a:lumMod val="95000"/>
                            <a:lumOff val="5000"/>
                          </a:schemeClr>
                        </a:solidFill>
                        <a:latin typeface="+mn-lt"/>
                        <a:ea typeface="Times New Roman"/>
                        <a:cs typeface="Times New Roman"/>
                      </a:endParaRPr>
                    </a:p>
                  </a:txBody>
                  <a:tcPr marL="45471" marR="45471" marT="0" marB="0" anchor="ctr"/>
                </a:tc>
              </a:tr>
              <a:tr h="304841">
                <a:tc>
                  <a:txBody>
                    <a:bodyPr/>
                    <a:lstStyle/>
                    <a:p>
                      <a:pPr>
                        <a:spcAft>
                          <a:spcPts val="0"/>
                        </a:spcAft>
                      </a:pPr>
                      <a:r>
                        <a:rPr lang="en-ZA" sz="1200" b="1">
                          <a:solidFill>
                            <a:schemeClr val="bg1">
                              <a:lumMod val="95000"/>
                              <a:lumOff val="5000"/>
                            </a:schemeClr>
                          </a:solidFill>
                          <a:latin typeface="+mn-lt"/>
                        </a:rPr>
                        <a:t>Total Spend in the Economy</a:t>
                      </a:r>
                      <a:endParaRPr lang="en-ZA" sz="1200" b="1">
                        <a:solidFill>
                          <a:schemeClr val="bg1">
                            <a:lumMod val="95000"/>
                            <a:lumOff val="5000"/>
                          </a:schemeClr>
                        </a:solidFill>
                        <a:latin typeface="+mn-lt"/>
                        <a:ea typeface="Times New Roman"/>
                        <a:cs typeface="Times New Roman"/>
                      </a:endParaRPr>
                    </a:p>
                  </a:txBody>
                  <a:tcPr marL="45471" marR="45471" marT="0" marB="0" anchor="ctr"/>
                </a:tc>
                <a:tc>
                  <a:txBody>
                    <a:bodyPr/>
                    <a:lstStyle/>
                    <a:p>
                      <a:pPr algn="ctr">
                        <a:spcAft>
                          <a:spcPts val="0"/>
                        </a:spcAft>
                      </a:pPr>
                      <a:r>
                        <a:rPr lang="en-ZA" sz="1200" b="1">
                          <a:solidFill>
                            <a:schemeClr val="bg1">
                              <a:lumMod val="95000"/>
                              <a:lumOff val="5000"/>
                            </a:schemeClr>
                          </a:solidFill>
                          <a:latin typeface="+mn-lt"/>
                        </a:rPr>
                        <a:t>R 28,934,487</a:t>
                      </a:r>
                      <a:endParaRPr lang="en-ZA" sz="1200" b="1">
                        <a:solidFill>
                          <a:schemeClr val="bg1">
                            <a:lumMod val="95000"/>
                            <a:lumOff val="5000"/>
                          </a:schemeClr>
                        </a:solidFill>
                        <a:latin typeface="+mn-lt"/>
                        <a:ea typeface="Times New Roman"/>
                        <a:cs typeface="Times New Roman"/>
                      </a:endParaRPr>
                    </a:p>
                  </a:txBody>
                  <a:tcPr marL="45471" marR="45471" marT="0" marB="0" anchor="ctr"/>
                </a:tc>
              </a:tr>
              <a:tr h="304841">
                <a:tc>
                  <a:txBody>
                    <a:bodyPr/>
                    <a:lstStyle/>
                    <a:p>
                      <a:pPr>
                        <a:spcAft>
                          <a:spcPts val="0"/>
                        </a:spcAft>
                      </a:pPr>
                      <a:r>
                        <a:rPr lang="en-ZA" sz="1200" b="1">
                          <a:solidFill>
                            <a:schemeClr val="bg1">
                              <a:lumMod val="95000"/>
                              <a:lumOff val="5000"/>
                            </a:schemeClr>
                          </a:solidFill>
                          <a:latin typeface="+mn-lt"/>
                        </a:rPr>
                        <a:t> </a:t>
                      </a:r>
                      <a:endParaRPr lang="en-ZA" sz="1200" b="1">
                        <a:solidFill>
                          <a:schemeClr val="bg1">
                            <a:lumMod val="95000"/>
                            <a:lumOff val="5000"/>
                          </a:schemeClr>
                        </a:solidFill>
                        <a:latin typeface="+mn-lt"/>
                        <a:ea typeface="Times New Roman"/>
                        <a:cs typeface="Times New Roman"/>
                      </a:endParaRPr>
                    </a:p>
                  </a:txBody>
                  <a:tcPr marL="45471" marR="45471" marT="0" marB="0" anchor="b"/>
                </a:tc>
                <a:tc>
                  <a:txBody>
                    <a:bodyPr/>
                    <a:lstStyle/>
                    <a:p>
                      <a:pPr algn="ctr">
                        <a:spcAft>
                          <a:spcPts val="0"/>
                        </a:spcAft>
                      </a:pPr>
                      <a:r>
                        <a:rPr lang="en-ZA" sz="1200" b="1">
                          <a:solidFill>
                            <a:schemeClr val="bg1">
                              <a:lumMod val="95000"/>
                              <a:lumOff val="5000"/>
                            </a:schemeClr>
                          </a:solidFill>
                          <a:latin typeface="+mn-lt"/>
                        </a:rPr>
                        <a:t> </a:t>
                      </a:r>
                      <a:endParaRPr lang="en-ZA" sz="1200" b="1">
                        <a:solidFill>
                          <a:schemeClr val="bg1">
                            <a:lumMod val="95000"/>
                            <a:lumOff val="5000"/>
                          </a:schemeClr>
                        </a:solidFill>
                        <a:latin typeface="+mn-lt"/>
                        <a:ea typeface="Times New Roman"/>
                        <a:cs typeface="Times New Roman"/>
                      </a:endParaRPr>
                    </a:p>
                  </a:txBody>
                  <a:tcPr marL="45471" marR="45471" marT="0" marB="0" anchor="b"/>
                </a:tc>
              </a:tr>
              <a:tr h="375535">
                <a:tc>
                  <a:txBody>
                    <a:bodyPr/>
                    <a:lstStyle/>
                    <a:p>
                      <a:pPr>
                        <a:spcAft>
                          <a:spcPts val="0"/>
                        </a:spcAft>
                      </a:pPr>
                      <a:r>
                        <a:rPr lang="en-ZA" sz="1200" b="1">
                          <a:solidFill>
                            <a:schemeClr val="bg1">
                              <a:lumMod val="95000"/>
                              <a:lumOff val="5000"/>
                            </a:schemeClr>
                          </a:solidFill>
                          <a:latin typeface="+mn-lt"/>
                        </a:rPr>
                        <a:t>TV Media Packages</a:t>
                      </a:r>
                      <a:endParaRPr lang="en-ZA" sz="1200" b="1">
                        <a:solidFill>
                          <a:schemeClr val="bg1">
                            <a:lumMod val="95000"/>
                            <a:lumOff val="5000"/>
                          </a:schemeClr>
                        </a:solidFill>
                        <a:latin typeface="+mn-lt"/>
                        <a:ea typeface="Times New Roman"/>
                        <a:cs typeface="Times New Roman"/>
                      </a:endParaRPr>
                    </a:p>
                  </a:txBody>
                  <a:tcPr marL="45471" marR="45471" marT="0" marB="0" anchor="b"/>
                </a:tc>
                <a:tc>
                  <a:txBody>
                    <a:bodyPr/>
                    <a:lstStyle/>
                    <a:p>
                      <a:pPr algn="ctr">
                        <a:spcAft>
                          <a:spcPts val="0"/>
                        </a:spcAft>
                      </a:pPr>
                      <a:r>
                        <a:rPr lang="en-ZA" sz="1200" b="1">
                          <a:solidFill>
                            <a:schemeClr val="bg1">
                              <a:lumMod val="95000"/>
                              <a:lumOff val="5000"/>
                            </a:schemeClr>
                          </a:solidFill>
                          <a:latin typeface="+mn-lt"/>
                        </a:rPr>
                        <a:t>M-Net SuperSport 3 hours, 52 Min H/L pkg x 2 (9 x flightings each) </a:t>
                      </a:r>
                      <a:endParaRPr lang="en-ZA" sz="1200" b="1">
                        <a:solidFill>
                          <a:schemeClr val="bg1">
                            <a:lumMod val="95000"/>
                            <a:lumOff val="5000"/>
                          </a:schemeClr>
                        </a:solidFill>
                        <a:latin typeface="+mn-lt"/>
                        <a:ea typeface="Times New Roman"/>
                        <a:cs typeface="Times New Roman"/>
                      </a:endParaRPr>
                    </a:p>
                  </a:txBody>
                  <a:tcPr marL="45471" marR="45471" marT="0" marB="0" anchor="b"/>
                </a:tc>
              </a:tr>
              <a:tr h="609682">
                <a:tc>
                  <a:txBody>
                    <a:bodyPr/>
                    <a:lstStyle/>
                    <a:p>
                      <a:pPr>
                        <a:spcAft>
                          <a:spcPts val="0"/>
                        </a:spcAft>
                      </a:pPr>
                      <a:r>
                        <a:rPr lang="en-ZA" sz="1200" b="1">
                          <a:solidFill>
                            <a:schemeClr val="bg1">
                              <a:lumMod val="95000"/>
                              <a:lumOff val="5000"/>
                            </a:schemeClr>
                          </a:solidFill>
                          <a:latin typeface="+mn-lt"/>
                        </a:rPr>
                        <a:t>TV Media Packages</a:t>
                      </a:r>
                      <a:endParaRPr lang="en-ZA" sz="1200" b="1">
                        <a:solidFill>
                          <a:schemeClr val="bg1">
                            <a:lumMod val="95000"/>
                            <a:lumOff val="5000"/>
                          </a:schemeClr>
                        </a:solidFill>
                        <a:latin typeface="+mn-lt"/>
                        <a:ea typeface="Times New Roman"/>
                        <a:cs typeface="Times New Roman"/>
                      </a:endParaRPr>
                    </a:p>
                  </a:txBody>
                  <a:tcPr marL="45471" marR="45471" marT="0" marB="0" anchor="b"/>
                </a:tc>
                <a:tc>
                  <a:txBody>
                    <a:bodyPr/>
                    <a:lstStyle/>
                    <a:p>
                      <a:pPr algn="ctr">
                        <a:spcAft>
                          <a:spcPts val="0"/>
                        </a:spcAft>
                      </a:pPr>
                      <a:r>
                        <a:rPr lang="en-ZA" sz="1200" b="1" dirty="0">
                          <a:solidFill>
                            <a:schemeClr val="bg1">
                              <a:lumMod val="95000"/>
                              <a:lumOff val="5000"/>
                            </a:schemeClr>
                          </a:solidFill>
                          <a:latin typeface="+mn-lt"/>
                        </a:rPr>
                        <a:t>Host of International Sport Channels (4 x hrs live coverage + 52 </a:t>
                      </a:r>
                      <a:r>
                        <a:rPr lang="en-ZA" sz="1200" b="1" dirty="0" err="1">
                          <a:solidFill>
                            <a:schemeClr val="bg1">
                              <a:lumMod val="95000"/>
                              <a:lumOff val="5000"/>
                            </a:schemeClr>
                          </a:solidFill>
                          <a:latin typeface="+mn-lt"/>
                        </a:rPr>
                        <a:t>mnt</a:t>
                      </a:r>
                      <a:r>
                        <a:rPr lang="en-ZA" sz="1200" b="1" dirty="0">
                          <a:solidFill>
                            <a:schemeClr val="bg1">
                              <a:lumMod val="95000"/>
                              <a:lumOff val="5000"/>
                            </a:schemeClr>
                          </a:solidFill>
                          <a:latin typeface="+mn-lt"/>
                        </a:rPr>
                        <a:t> highlights) </a:t>
                      </a:r>
                      <a:endParaRPr lang="en-ZA" sz="1200" b="1" dirty="0">
                        <a:solidFill>
                          <a:schemeClr val="bg1">
                            <a:lumMod val="95000"/>
                            <a:lumOff val="5000"/>
                          </a:schemeClr>
                        </a:solidFill>
                        <a:latin typeface="+mn-lt"/>
                        <a:ea typeface="Times New Roman"/>
                        <a:cs typeface="Times New Roman"/>
                      </a:endParaRPr>
                    </a:p>
                  </a:txBody>
                  <a:tcPr marL="45471" marR="45471" marT="0" marB="0" anchor="b"/>
                </a:tc>
              </a:tr>
            </a:tbl>
          </a:graphicData>
        </a:graphic>
      </p:graphicFrame>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51520" y="476672"/>
            <a:ext cx="8640960" cy="584775"/>
          </a:xfrm>
          <a:prstGeom prst="rect">
            <a:avLst/>
          </a:prstGeom>
        </p:spPr>
        <p:txBody>
          <a:bodyPr wrap="square">
            <a:spAutoFit/>
          </a:bodyPr>
          <a:lstStyle/>
          <a:p>
            <a:pPr algn="just"/>
            <a:r>
              <a:rPr lang="en-ZA" sz="3200" u="sng" dirty="0" smtClean="0">
                <a:solidFill>
                  <a:schemeClr val="bg1">
                    <a:lumMod val="95000"/>
                    <a:lumOff val="5000"/>
                  </a:schemeClr>
                </a:solidFill>
              </a:rPr>
              <a:t>Bike City in Practice</a:t>
            </a:r>
            <a:endParaRPr lang="en-ZA" sz="3200" dirty="0"/>
          </a:p>
        </p:txBody>
      </p:sp>
      <p:sp>
        <p:nvSpPr>
          <p:cNvPr id="60417" name="Rectangle 1"/>
          <p:cNvSpPr>
            <a:spLocks noChangeArrowheads="1"/>
          </p:cNvSpPr>
          <p:nvPr/>
        </p:nvSpPr>
        <p:spPr bwMode="auto">
          <a:xfrm>
            <a:off x="107504" y="1340768"/>
            <a:ext cx="3960440" cy="403187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bg1">
                    <a:lumMod val="95000"/>
                    <a:lumOff val="5000"/>
                  </a:schemeClr>
                </a:solidFill>
                <a:effectLst/>
                <a:latin typeface="Arial" pitchFamily="34" charset="0"/>
                <a:ea typeface="Calibri" pitchFamily="34" charset="0"/>
                <a:cs typeface="Arial" pitchFamily="34" charset="0"/>
              </a:rPr>
              <a:t>More than </a:t>
            </a:r>
            <a:r>
              <a:rPr kumimoji="0" lang="en-US" sz="1600" b="0" i="0" u="none" strike="noStrike" cap="none" normalizeH="0" baseline="0" dirty="0" smtClean="0">
                <a:ln>
                  <a:noFill/>
                </a:ln>
                <a:solidFill>
                  <a:schemeClr val="bg1"/>
                </a:solidFill>
                <a:effectLst/>
                <a:latin typeface="Arial" pitchFamily="34" charset="0"/>
                <a:ea typeface="Calibri" pitchFamily="34" charset="0"/>
                <a:cs typeface="Arial" pitchFamily="34" charset="0"/>
              </a:rPr>
              <a:t>100 print, </a:t>
            </a:r>
            <a:r>
              <a:rPr kumimoji="0" lang="en-US" sz="1600" b="0" i="0" u="none" strike="noStrike" cap="none" normalizeH="0" baseline="0" dirty="0" smtClean="0">
                <a:ln>
                  <a:noFill/>
                </a:ln>
                <a:solidFill>
                  <a:schemeClr val="bg1">
                    <a:lumMod val="95000"/>
                    <a:lumOff val="5000"/>
                  </a:schemeClr>
                </a:solidFill>
                <a:effectLst/>
                <a:latin typeface="Arial" pitchFamily="34" charset="0"/>
                <a:ea typeface="Calibri" pitchFamily="34" charset="0"/>
                <a:cs typeface="Arial" pitchFamily="34" charset="0"/>
              </a:rPr>
              <a:t>new media and photo journalists from over 25 nations  covered the </a:t>
            </a:r>
            <a:r>
              <a:rPr lang="en-US" sz="1600" dirty="0" smtClean="0">
                <a:solidFill>
                  <a:schemeClr val="bg1">
                    <a:lumMod val="95000"/>
                    <a:lumOff val="5000"/>
                  </a:schemeClr>
                </a:solidFill>
                <a:latin typeface="Arial" pitchFamily="34" charset="0"/>
                <a:ea typeface="Calibri" pitchFamily="34" charset="0"/>
                <a:cs typeface="Arial" pitchFamily="34" charset="0"/>
              </a:rPr>
              <a:t>UCI BMX World </a:t>
            </a:r>
            <a:r>
              <a:rPr kumimoji="0" lang="en-US" sz="1600" b="0" i="0" u="none" strike="noStrike" cap="none" normalizeH="0" baseline="0" dirty="0" smtClean="0">
                <a:ln>
                  <a:noFill/>
                </a:ln>
                <a:solidFill>
                  <a:schemeClr val="bg1">
                    <a:lumMod val="95000"/>
                    <a:lumOff val="5000"/>
                  </a:schemeClr>
                </a:solidFill>
                <a:effectLst/>
                <a:latin typeface="Arial" pitchFamily="34" charset="0"/>
                <a:ea typeface="Calibri" pitchFamily="34" charset="0"/>
                <a:cs typeface="Arial" pitchFamily="34" charset="0"/>
              </a:rPr>
              <a:t>Championships.  The host broadcaster was MNET </a:t>
            </a:r>
            <a:r>
              <a:rPr kumimoji="0" lang="en-US" sz="1600" b="0" i="0" u="none" strike="noStrike" cap="none" normalizeH="0" baseline="0" dirty="0" err="1" smtClean="0">
                <a:ln>
                  <a:noFill/>
                </a:ln>
                <a:solidFill>
                  <a:schemeClr val="bg1">
                    <a:lumMod val="95000"/>
                    <a:lumOff val="5000"/>
                  </a:schemeClr>
                </a:solidFill>
                <a:effectLst/>
                <a:latin typeface="Arial" pitchFamily="34" charset="0"/>
                <a:ea typeface="Calibri" pitchFamily="34" charset="0"/>
                <a:cs typeface="Arial" pitchFamily="34" charset="0"/>
              </a:rPr>
              <a:t>SuperSport</a:t>
            </a:r>
            <a:r>
              <a:rPr kumimoji="0" lang="en-US" sz="1600" b="0" i="0" u="none" strike="noStrike" cap="none" normalizeH="0" baseline="0" dirty="0" smtClean="0">
                <a:ln>
                  <a:noFill/>
                </a:ln>
                <a:solidFill>
                  <a:schemeClr val="bg1">
                    <a:lumMod val="95000"/>
                    <a:lumOff val="5000"/>
                  </a:schemeClr>
                </a:solidFill>
                <a:effectLst/>
                <a:latin typeface="Arial" pitchFamily="34" charset="0"/>
                <a:ea typeface="Calibri" pitchFamily="34" charset="0"/>
                <a:cs typeface="Arial" pitchFamily="34" charset="0"/>
              </a:rPr>
              <a:t> and they delivered highlights </a:t>
            </a:r>
            <a:r>
              <a:rPr kumimoji="0" lang="en-US" sz="1600" b="0" i="0" u="none" strike="noStrike" cap="none" normalizeH="0" baseline="0" dirty="0" err="1" smtClean="0">
                <a:ln>
                  <a:noFill/>
                </a:ln>
                <a:solidFill>
                  <a:schemeClr val="bg1">
                    <a:lumMod val="95000"/>
                    <a:lumOff val="5000"/>
                  </a:schemeClr>
                </a:solidFill>
                <a:effectLst/>
                <a:latin typeface="Arial" pitchFamily="34" charset="0"/>
                <a:ea typeface="Calibri" pitchFamily="34" charset="0"/>
                <a:cs typeface="Arial" pitchFamily="34" charset="0"/>
              </a:rPr>
              <a:t>programmes</a:t>
            </a:r>
            <a:r>
              <a:rPr kumimoji="0" lang="en-US" sz="1600" b="0" i="0" u="none" strike="noStrike" cap="none" normalizeH="0" baseline="0" dirty="0" smtClean="0">
                <a:ln>
                  <a:noFill/>
                </a:ln>
                <a:solidFill>
                  <a:schemeClr val="bg1">
                    <a:lumMod val="95000"/>
                    <a:lumOff val="5000"/>
                  </a:schemeClr>
                </a:solidFill>
                <a:effectLst/>
                <a:latin typeface="Arial" pitchFamily="34" charset="0"/>
                <a:ea typeface="Calibri" pitchFamily="34" charset="0"/>
                <a:cs typeface="Arial" pitchFamily="34" charset="0"/>
              </a:rPr>
              <a:t> to a wide range of countries including all of Africa and the Indian Ocean Islands. </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ZA" sz="1600" b="0" i="0" u="none" strike="noStrike" cap="none" normalizeH="0" baseline="0" dirty="0" smtClean="0">
              <a:ln>
                <a:noFill/>
              </a:ln>
              <a:solidFill>
                <a:schemeClr val="bg1">
                  <a:lumMod val="95000"/>
                  <a:lumOff val="5000"/>
                </a:schemeClr>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bg1">
                    <a:lumMod val="95000"/>
                    <a:lumOff val="5000"/>
                  </a:schemeClr>
                </a:solidFill>
                <a:effectLst/>
                <a:latin typeface="Arial" pitchFamily="34" charset="0"/>
                <a:ea typeface="Calibri" pitchFamily="34" charset="0"/>
                <a:cs typeface="Arial" pitchFamily="34" charset="0"/>
              </a:rPr>
              <a:t>This was over and above the two 26 minute packages produced by the UCI for their own distribution and also over and above the live television coverage on MNET </a:t>
            </a:r>
            <a:r>
              <a:rPr kumimoji="0" lang="en-US" sz="1600" b="0" i="0" u="none" strike="noStrike" cap="none" normalizeH="0" baseline="0" dirty="0" err="1" smtClean="0">
                <a:ln>
                  <a:noFill/>
                </a:ln>
                <a:solidFill>
                  <a:schemeClr val="bg1">
                    <a:lumMod val="95000"/>
                    <a:lumOff val="5000"/>
                  </a:schemeClr>
                </a:solidFill>
                <a:effectLst/>
                <a:latin typeface="Arial" pitchFamily="34" charset="0"/>
                <a:ea typeface="Calibri" pitchFamily="34" charset="0"/>
                <a:cs typeface="Arial" pitchFamily="34" charset="0"/>
              </a:rPr>
              <a:t>Supersport</a:t>
            </a:r>
            <a:r>
              <a:rPr kumimoji="0" lang="en-US" sz="1600" b="0" i="0" u="none" strike="noStrike" cap="none" normalizeH="0" baseline="0" dirty="0" smtClean="0">
                <a:ln>
                  <a:noFill/>
                </a:ln>
                <a:solidFill>
                  <a:schemeClr val="bg1">
                    <a:lumMod val="95000"/>
                    <a:lumOff val="5000"/>
                  </a:schemeClr>
                </a:solidFill>
                <a:effectLst/>
                <a:latin typeface="Arial" pitchFamily="34" charset="0"/>
                <a:ea typeface="Calibri" pitchFamily="34" charset="0"/>
                <a:cs typeface="Arial" pitchFamily="34" charset="0"/>
              </a:rPr>
              <a:t> and </a:t>
            </a:r>
            <a:r>
              <a:rPr kumimoji="0" lang="en-US" sz="1600" b="0" i="0" u="none" strike="noStrike" cap="none" normalizeH="0" baseline="0" dirty="0" err="1" smtClean="0">
                <a:ln>
                  <a:noFill/>
                </a:ln>
                <a:solidFill>
                  <a:schemeClr val="bg1">
                    <a:lumMod val="95000"/>
                    <a:lumOff val="5000"/>
                  </a:schemeClr>
                </a:solidFill>
                <a:effectLst/>
                <a:latin typeface="Arial" pitchFamily="34" charset="0"/>
                <a:ea typeface="Calibri" pitchFamily="34" charset="0"/>
                <a:cs typeface="Arial" pitchFamily="34" charset="0"/>
              </a:rPr>
              <a:t>Eurosport</a:t>
            </a:r>
            <a:r>
              <a:rPr kumimoji="0" lang="en-US" sz="1600" b="0" i="0" u="none" strike="noStrike" cap="none" normalizeH="0" baseline="0" dirty="0" smtClean="0">
                <a:ln>
                  <a:noFill/>
                </a:ln>
                <a:solidFill>
                  <a:schemeClr val="bg1">
                    <a:lumMod val="95000"/>
                    <a:lumOff val="5000"/>
                  </a:schemeClr>
                </a:solidFill>
                <a:effectLst/>
                <a:latin typeface="Arial" pitchFamily="34" charset="0"/>
                <a:ea typeface="Calibri" pitchFamily="34" charset="0"/>
                <a:cs typeface="Arial" pitchFamily="34" charset="0"/>
              </a:rPr>
              <a:t>. The event was</a:t>
            </a:r>
            <a:r>
              <a:rPr kumimoji="0" lang="en-US" sz="1600" b="0" i="0" u="none" strike="noStrike" cap="none" normalizeH="0" dirty="0" smtClean="0">
                <a:ln>
                  <a:noFill/>
                </a:ln>
                <a:solidFill>
                  <a:schemeClr val="bg1">
                    <a:lumMod val="95000"/>
                    <a:lumOff val="5000"/>
                  </a:schemeClr>
                </a:solidFill>
                <a:effectLst/>
                <a:latin typeface="Arial" pitchFamily="34" charset="0"/>
                <a:ea typeface="Calibri" pitchFamily="34" charset="0"/>
                <a:cs typeface="Arial" pitchFamily="34" charset="0"/>
              </a:rPr>
              <a:t> </a:t>
            </a:r>
            <a:r>
              <a:rPr kumimoji="0" lang="en-US" sz="1600" b="0" i="0" u="none" strike="noStrike" cap="none" normalizeH="0" baseline="0" dirty="0" smtClean="0">
                <a:ln>
                  <a:noFill/>
                </a:ln>
                <a:solidFill>
                  <a:schemeClr val="bg1">
                    <a:lumMod val="95000"/>
                    <a:lumOff val="5000"/>
                  </a:schemeClr>
                </a:solidFill>
                <a:effectLst/>
                <a:latin typeface="Arial" pitchFamily="34" charset="0"/>
                <a:ea typeface="Calibri" pitchFamily="34" charset="0"/>
                <a:cs typeface="Arial" pitchFamily="34" charset="0"/>
              </a:rPr>
              <a:t>also carried live on Freecaster.tv. </a:t>
            </a:r>
            <a:endParaRPr kumimoji="0" lang="en-US" sz="1600" b="0" i="0" u="none" strike="noStrike" cap="none" normalizeH="0" baseline="0" dirty="0" smtClean="0">
              <a:ln>
                <a:noFill/>
              </a:ln>
              <a:solidFill>
                <a:schemeClr val="bg1">
                  <a:lumMod val="95000"/>
                  <a:lumOff val="5000"/>
                </a:schemeClr>
              </a:solidFill>
              <a:effectLst/>
              <a:latin typeface="Arial" pitchFamily="34" charset="0"/>
              <a:cs typeface="Arial" pitchFamily="34" charset="0"/>
            </a:endParaRPr>
          </a:p>
        </p:txBody>
      </p:sp>
      <p:pic>
        <p:nvPicPr>
          <p:cNvPr id="60418" name="Picture 2"/>
          <p:cNvPicPr>
            <a:picLocks noChangeAspect="1" noChangeArrowheads="1"/>
          </p:cNvPicPr>
          <p:nvPr/>
        </p:nvPicPr>
        <p:blipFill>
          <a:blip r:embed="rId2" cstate="print"/>
          <a:srcRect/>
          <a:stretch>
            <a:fillRect/>
          </a:stretch>
        </p:blipFill>
        <p:spPr bwMode="auto">
          <a:xfrm>
            <a:off x="4237930" y="2276872"/>
            <a:ext cx="4639742" cy="442225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51520" y="476672"/>
            <a:ext cx="8640960" cy="584775"/>
          </a:xfrm>
          <a:prstGeom prst="rect">
            <a:avLst/>
          </a:prstGeom>
        </p:spPr>
        <p:txBody>
          <a:bodyPr wrap="square">
            <a:spAutoFit/>
          </a:bodyPr>
          <a:lstStyle/>
          <a:p>
            <a:pPr algn="just"/>
            <a:r>
              <a:rPr lang="en-ZA" sz="3200" u="sng" dirty="0" smtClean="0">
                <a:solidFill>
                  <a:schemeClr val="bg1">
                    <a:lumMod val="95000"/>
                    <a:lumOff val="5000"/>
                  </a:schemeClr>
                </a:solidFill>
              </a:rPr>
              <a:t>Bike City in Practice</a:t>
            </a:r>
            <a:endParaRPr lang="en-ZA" sz="3200" dirty="0"/>
          </a:p>
        </p:txBody>
      </p:sp>
      <p:graphicFrame>
        <p:nvGraphicFramePr>
          <p:cNvPr id="4" name="Table 3"/>
          <p:cNvGraphicFramePr>
            <a:graphicFrameLocks noGrp="1"/>
          </p:cNvGraphicFramePr>
          <p:nvPr/>
        </p:nvGraphicFramePr>
        <p:xfrm>
          <a:off x="107504" y="1412776"/>
          <a:ext cx="8856984" cy="5256584"/>
        </p:xfrm>
        <a:graphic>
          <a:graphicData uri="http://schemas.openxmlformats.org/drawingml/2006/table">
            <a:tbl>
              <a:tblPr>
                <a:tableStyleId>{D113A9D2-9D6B-4929-AA2D-F23B5EE8CBE7}</a:tableStyleId>
              </a:tblPr>
              <a:tblGrid>
                <a:gridCol w="4707631"/>
                <a:gridCol w="4149353"/>
              </a:tblGrid>
              <a:tr h="657073">
                <a:tc gridSpan="2">
                  <a:txBody>
                    <a:bodyPr/>
                    <a:lstStyle/>
                    <a:p>
                      <a:pPr algn="ctr" fontAlgn="b"/>
                      <a:r>
                        <a:rPr kumimoji="0" lang="en-ZA" sz="2000" b="1" u="sng" kern="1200" dirty="0">
                          <a:solidFill>
                            <a:srgbClr val="C00000"/>
                          </a:solidFill>
                          <a:latin typeface="+mn-lt"/>
                          <a:ea typeface="+mn-ea"/>
                          <a:cs typeface="+mn-cs"/>
                        </a:rPr>
                        <a:t>Summary Statistics</a:t>
                      </a:r>
                    </a:p>
                  </a:txBody>
                  <a:tcPr marL="9525" marR="9525" marT="9525" marB="0" anchor="ctr"/>
                </a:tc>
                <a:tc hMerge="1">
                  <a:txBody>
                    <a:bodyPr/>
                    <a:lstStyle/>
                    <a:p>
                      <a:endParaRPr lang="en-ZA"/>
                    </a:p>
                  </a:txBody>
                  <a:tcPr/>
                </a:tc>
              </a:tr>
              <a:tr h="657073">
                <a:tc>
                  <a:txBody>
                    <a:bodyPr/>
                    <a:lstStyle/>
                    <a:p>
                      <a:pPr algn="l" fontAlgn="b"/>
                      <a:r>
                        <a:rPr lang="en-ZA" sz="1800" b="1" u="none" strike="noStrike" dirty="0">
                          <a:solidFill>
                            <a:srgbClr val="005024"/>
                          </a:solidFill>
                        </a:rPr>
                        <a:t>Total number of Competitors, Family and Crew</a:t>
                      </a:r>
                      <a:endParaRPr lang="en-ZA" sz="1800" b="1" i="0" u="none" strike="noStrike" dirty="0">
                        <a:solidFill>
                          <a:srgbClr val="005024"/>
                        </a:solidFill>
                        <a:latin typeface="Arial"/>
                      </a:endParaRPr>
                    </a:p>
                  </a:txBody>
                  <a:tcPr marL="9525" marR="9525" marT="9525" marB="0" anchor="b"/>
                </a:tc>
                <a:tc>
                  <a:txBody>
                    <a:bodyPr/>
                    <a:lstStyle/>
                    <a:p>
                      <a:pPr algn="ctr" fontAlgn="b"/>
                      <a:r>
                        <a:rPr lang="en-ZA" sz="1800" b="1" u="none" strike="noStrike" dirty="0">
                          <a:solidFill>
                            <a:srgbClr val="005024"/>
                          </a:solidFill>
                        </a:rPr>
                        <a:t>4 836</a:t>
                      </a:r>
                      <a:endParaRPr lang="en-ZA" sz="1800" b="1" i="0" u="none" strike="noStrike" dirty="0">
                        <a:solidFill>
                          <a:srgbClr val="005024"/>
                        </a:solidFill>
                        <a:latin typeface="Arial"/>
                      </a:endParaRPr>
                    </a:p>
                  </a:txBody>
                  <a:tcPr marL="9525" marR="9525" marT="9525" marB="0" anchor="b"/>
                </a:tc>
              </a:tr>
              <a:tr h="657073">
                <a:tc>
                  <a:txBody>
                    <a:bodyPr/>
                    <a:lstStyle/>
                    <a:p>
                      <a:pPr algn="l" fontAlgn="b"/>
                      <a:r>
                        <a:rPr lang="en-ZA" sz="1800" b="1" u="none" strike="noStrike">
                          <a:solidFill>
                            <a:srgbClr val="005024"/>
                          </a:solidFill>
                        </a:rPr>
                        <a:t>Total Number of Spectators</a:t>
                      </a:r>
                      <a:endParaRPr lang="en-ZA" sz="1800" b="1" i="0" u="none" strike="noStrike">
                        <a:solidFill>
                          <a:srgbClr val="005024"/>
                        </a:solidFill>
                        <a:latin typeface="Arial"/>
                      </a:endParaRPr>
                    </a:p>
                  </a:txBody>
                  <a:tcPr marL="9525" marR="9525" marT="9525" marB="0" anchor="b"/>
                </a:tc>
                <a:tc>
                  <a:txBody>
                    <a:bodyPr/>
                    <a:lstStyle/>
                    <a:p>
                      <a:pPr algn="ctr" fontAlgn="b"/>
                      <a:r>
                        <a:rPr lang="en-ZA" sz="1800" b="1" u="none" strike="noStrike" dirty="0">
                          <a:solidFill>
                            <a:srgbClr val="005024"/>
                          </a:solidFill>
                        </a:rPr>
                        <a:t>38 700</a:t>
                      </a:r>
                      <a:endParaRPr lang="en-ZA" sz="1800" b="1" i="0" u="none" strike="noStrike" dirty="0">
                        <a:solidFill>
                          <a:srgbClr val="005024"/>
                        </a:solidFill>
                        <a:latin typeface="Arial"/>
                      </a:endParaRPr>
                    </a:p>
                  </a:txBody>
                  <a:tcPr marL="9525" marR="9525" marT="9525" marB="0" anchor="b"/>
                </a:tc>
              </a:tr>
              <a:tr h="657073">
                <a:tc>
                  <a:txBody>
                    <a:bodyPr/>
                    <a:lstStyle/>
                    <a:p>
                      <a:pPr algn="l" fontAlgn="b"/>
                      <a:r>
                        <a:rPr lang="en-ZA" sz="1800" b="1" u="none" strike="noStrike">
                          <a:solidFill>
                            <a:srgbClr val="005024"/>
                          </a:solidFill>
                        </a:rPr>
                        <a:t>Total Direct Spend</a:t>
                      </a:r>
                      <a:endParaRPr lang="en-ZA" sz="1800" b="1" i="0" u="none" strike="noStrike">
                        <a:solidFill>
                          <a:srgbClr val="005024"/>
                        </a:solidFill>
                        <a:latin typeface="Arial"/>
                      </a:endParaRPr>
                    </a:p>
                  </a:txBody>
                  <a:tcPr marL="9525" marR="9525" marT="9525" marB="0" anchor="b"/>
                </a:tc>
                <a:tc>
                  <a:txBody>
                    <a:bodyPr/>
                    <a:lstStyle/>
                    <a:p>
                      <a:pPr algn="ctr" fontAlgn="b"/>
                      <a:r>
                        <a:rPr lang="en-ZA" sz="1800" b="1" u="none" strike="noStrike" dirty="0">
                          <a:solidFill>
                            <a:srgbClr val="005024"/>
                          </a:solidFill>
                        </a:rPr>
                        <a:t>R 64 983 106</a:t>
                      </a:r>
                      <a:endParaRPr lang="en-ZA" sz="1800" b="1" i="0" u="none" strike="noStrike" dirty="0">
                        <a:solidFill>
                          <a:srgbClr val="005024"/>
                        </a:solidFill>
                        <a:latin typeface="Arial"/>
                      </a:endParaRPr>
                    </a:p>
                  </a:txBody>
                  <a:tcPr marL="9525" marR="9525" marT="9525" marB="0" anchor="b"/>
                </a:tc>
              </a:tr>
              <a:tr h="657073">
                <a:tc>
                  <a:txBody>
                    <a:bodyPr/>
                    <a:lstStyle/>
                    <a:p>
                      <a:pPr algn="l" fontAlgn="b"/>
                      <a:r>
                        <a:rPr lang="en-ZA" sz="1800" b="1" u="none" strike="noStrike">
                          <a:solidFill>
                            <a:srgbClr val="005024"/>
                          </a:solidFill>
                        </a:rPr>
                        <a:t>Total Direct Spend PA</a:t>
                      </a:r>
                      <a:endParaRPr lang="en-ZA" sz="1800" b="1" i="0" u="none" strike="noStrike">
                        <a:solidFill>
                          <a:srgbClr val="005024"/>
                        </a:solidFill>
                        <a:latin typeface="Arial"/>
                      </a:endParaRPr>
                    </a:p>
                  </a:txBody>
                  <a:tcPr marL="9525" marR="9525" marT="9525" marB="0" anchor="b"/>
                </a:tc>
                <a:tc>
                  <a:txBody>
                    <a:bodyPr/>
                    <a:lstStyle/>
                    <a:p>
                      <a:pPr algn="ctr" fontAlgn="b"/>
                      <a:r>
                        <a:rPr lang="en-ZA" sz="1800" b="1" u="none" strike="noStrike" dirty="0">
                          <a:solidFill>
                            <a:srgbClr val="005024"/>
                          </a:solidFill>
                        </a:rPr>
                        <a:t>R 21 661 035</a:t>
                      </a:r>
                      <a:endParaRPr lang="en-ZA" sz="1800" b="1" i="0" u="none" strike="noStrike" dirty="0">
                        <a:solidFill>
                          <a:srgbClr val="005024"/>
                        </a:solidFill>
                        <a:latin typeface="Arial"/>
                      </a:endParaRPr>
                    </a:p>
                  </a:txBody>
                  <a:tcPr marL="9525" marR="9525" marT="9525" marB="0" anchor="b"/>
                </a:tc>
              </a:tr>
              <a:tr h="657073">
                <a:tc>
                  <a:txBody>
                    <a:bodyPr/>
                    <a:lstStyle/>
                    <a:p>
                      <a:pPr algn="l" fontAlgn="b"/>
                      <a:r>
                        <a:rPr lang="en-ZA" sz="1800" b="1" u="none" strike="noStrike" dirty="0">
                          <a:solidFill>
                            <a:srgbClr val="005024"/>
                          </a:solidFill>
                        </a:rPr>
                        <a:t>Total Direct Spend per Person</a:t>
                      </a:r>
                      <a:endParaRPr lang="en-ZA" sz="1800" b="1" i="0" u="none" strike="noStrike" dirty="0">
                        <a:solidFill>
                          <a:srgbClr val="005024"/>
                        </a:solidFill>
                        <a:latin typeface="Arial"/>
                      </a:endParaRPr>
                    </a:p>
                  </a:txBody>
                  <a:tcPr marL="9525" marR="9525" marT="9525" marB="0" anchor="b"/>
                </a:tc>
                <a:tc>
                  <a:txBody>
                    <a:bodyPr/>
                    <a:lstStyle/>
                    <a:p>
                      <a:pPr algn="ctr" fontAlgn="b"/>
                      <a:r>
                        <a:rPr lang="en-ZA" sz="1800" b="1" u="none" strike="noStrike" dirty="0">
                          <a:solidFill>
                            <a:srgbClr val="005024"/>
                          </a:solidFill>
                        </a:rPr>
                        <a:t>R 1 493</a:t>
                      </a:r>
                      <a:endParaRPr lang="en-ZA" sz="1800" b="1" i="0" u="none" strike="noStrike" dirty="0">
                        <a:solidFill>
                          <a:srgbClr val="005024"/>
                        </a:solidFill>
                        <a:latin typeface="Arial"/>
                      </a:endParaRPr>
                    </a:p>
                  </a:txBody>
                  <a:tcPr marL="9525" marR="9525" marT="9525" marB="0" anchor="b"/>
                </a:tc>
              </a:tr>
              <a:tr h="657073">
                <a:tc>
                  <a:txBody>
                    <a:bodyPr/>
                    <a:lstStyle/>
                    <a:p>
                      <a:pPr algn="l" fontAlgn="b"/>
                      <a:r>
                        <a:rPr lang="en-ZA" sz="1800" b="1" u="none" strike="noStrike" dirty="0">
                          <a:solidFill>
                            <a:srgbClr val="FF0000"/>
                          </a:solidFill>
                        </a:rPr>
                        <a:t>Total Cost to Government</a:t>
                      </a:r>
                      <a:endParaRPr lang="en-ZA" sz="1800" b="1" i="0" u="none" strike="noStrike" dirty="0">
                        <a:solidFill>
                          <a:srgbClr val="FF0000"/>
                        </a:solidFill>
                        <a:latin typeface="Arial"/>
                      </a:endParaRPr>
                    </a:p>
                  </a:txBody>
                  <a:tcPr marL="9525" marR="9525" marT="9525" marB="0" anchor="b"/>
                </a:tc>
                <a:tc>
                  <a:txBody>
                    <a:bodyPr/>
                    <a:lstStyle/>
                    <a:p>
                      <a:pPr algn="ctr" fontAlgn="b"/>
                      <a:r>
                        <a:rPr lang="en-ZA" sz="1800" b="1" u="none" strike="noStrike" dirty="0">
                          <a:solidFill>
                            <a:srgbClr val="FF0000"/>
                          </a:solidFill>
                        </a:rPr>
                        <a:t>R 3 050 000</a:t>
                      </a:r>
                      <a:endParaRPr lang="en-ZA" sz="1800" b="1" i="0" u="none" strike="noStrike" dirty="0">
                        <a:solidFill>
                          <a:srgbClr val="FF0000"/>
                        </a:solidFill>
                        <a:latin typeface="Arial"/>
                      </a:endParaRPr>
                    </a:p>
                  </a:txBody>
                  <a:tcPr marL="9525" marR="9525" marT="9525" marB="0" anchor="b"/>
                </a:tc>
              </a:tr>
              <a:tr h="657073">
                <a:tc>
                  <a:txBody>
                    <a:bodyPr/>
                    <a:lstStyle/>
                    <a:p>
                      <a:pPr algn="l" fontAlgn="b"/>
                      <a:r>
                        <a:rPr lang="en-ZA" sz="1800" b="1" u="none" strike="noStrike">
                          <a:solidFill>
                            <a:srgbClr val="FF0000"/>
                          </a:solidFill>
                        </a:rPr>
                        <a:t>Total Cost to Government PA</a:t>
                      </a:r>
                      <a:endParaRPr lang="en-ZA" sz="1800" b="1" i="0" u="none" strike="noStrike">
                        <a:solidFill>
                          <a:srgbClr val="FF0000"/>
                        </a:solidFill>
                        <a:latin typeface="Arial"/>
                      </a:endParaRPr>
                    </a:p>
                  </a:txBody>
                  <a:tcPr marL="9525" marR="9525" marT="9525" marB="0" anchor="b"/>
                </a:tc>
                <a:tc>
                  <a:txBody>
                    <a:bodyPr/>
                    <a:lstStyle/>
                    <a:p>
                      <a:pPr algn="ctr" fontAlgn="b"/>
                      <a:r>
                        <a:rPr lang="en-ZA" sz="1800" b="1" u="none" strike="noStrike" dirty="0">
                          <a:solidFill>
                            <a:srgbClr val="FF0000"/>
                          </a:solidFill>
                        </a:rPr>
                        <a:t>R 1 016 667</a:t>
                      </a:r>
                      <a:endParaRPr lang="en-ZA" sz="1800" b="1" i="0" u="none" strike="noStrike" dirty="0">
                        <a:solidFill>
                          <a:srgbClr val="FF0000"/>
                        </a:solidFill>
                        <a:latin typeface="Arial"/>
                      </a:endParaRPr>
                    </a:p>
                  </a:txBody>
                  <a:tcPr marL="9525" marR="9525" marT="9525" marB="0" anchor="b"/>
                </a:tc>
              </a:tr>
            </a:tbl>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19672" y="332656"/>
            <a:ext cx="5853336" cy="5285184"/>
          </a:xfrm>
        </p:spPr>
        <p:txBody>
          <a:bodyPr>
            <a:noAutofit/>
          </a:bodyPr>
          <a:lstStyle/>
          <a:p>
            <a:r>
              <a:rPr lang="en-ZA" sz="3200" dirty="0" smtClean="0"/>
              <a:t>Pietermaritzburg has developed a competitive advantage and niche market in cycling and motocross events which in the main are family orientated events bringing young and old together. </a:t>
            </a:r>
            <a:endParaRPr lang="en-ZA" sz="3200"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51520" y="116632"/>
            <a:ext cx="8640960" cy="584775"/>
          </a:xfrm>
          <a:prstGeom prst="rect">
            <a:avLst/>
          </a:prstGeom>
        </p:spPr>
        <p:txBody>
          <a:bodyPr wrap="square">
            <a:spAutoFit/>
          </a:bodyPr>
          <a:lstStyle/>
          <a:p>
            <a:pPr algn="just"/>
            <a:r>
              <a:rPr lang="en-ZA" sz="3200" u="sng" dirty="0" smtClean="0">
                <a:solidFill>
                  <a:schemeClr val="bg1">
                    <a:lumMod val="95000"/>
                    <a:lumOff val="5000"/>
                  </a:schemeClr>
                </a:solidFill>
              </a:rPr>
              <a:t>The Financial Plan</a:t>
            </a:r>
          </a:p>
        </p:txBody>
      </p:sp>
      <p:graphicFrame>
        <p:nvGraphicFramePr>
          <p:cNvPr id="3" name="Table 2"/>
          <p:cNvGraphicFramePr>
            <a:graphicFrameLocks noGrp="1"/>
          </p:cNvGraphicFramePr>
          <p:nvPr/>
        </p:nvGraphicFramePr>
        <p:xfrm>
          <a:off x="179512" y="764705"/>
          <a:ext cx="8856985" cy="5904663"/>
        </p:xfrm>
        <a:graphic>
          <a:graphicData uri="http://schemas.openxmlformats.org/drawingml/2006/table">
            <a:tbl>
              <a:tblPr>
                <a:tableStyleId>{306799F8-075E-4A3A-A7F6-7FBC6576F1A4}</a:tableStyleId>
              </a:tblPr>
              <a:tblGrid>
                <a:gridCol w="1065791"/>
                <a:gridCol w="3215051"/>
                <a:gridCol w="2021364"/>
                <a:gridCol w="2554779"/>
              </a:tblGrid>
              <a:tr h="533454">
                <a:tc>
                  <a:txBody>
                    <a:bodyPr/>
                    <a:lstStyle/>
                    <a:p>
                      <a:pPr>
                        <a:spcAft>
                          <a:spcPts val="0"/>
                        </a:spcAft>
                      </a:pPr>
                      <a:r>
                        <a:rPr lang="en-ZA" sz="1600" dirty="0">
                          <a:solidFill>
                            <a:schemeClr val="bg1">
                              <a:lumMod val="95000"/>
                              <a:lumOff val="5000"/>
                            </a:schemeClr>
                          </a:solidFill>
                        </a:rPr>
                        <a:t>Financial Year</a:t>
                      </a:r>
                      <a:endParaRPr lang="en-ZA" sz="1600" dirty="0">
                        <a:solidFill>
                          <a:schemeClr val="bg1">
                            <a:lumMod val="95000"/>
                            <a:lumOff val="5000"/>
                          </a:schemeClr>
                        </a:solidFill>
                        <a:latin typeface="Times New Roman"/>
                        <a:ea typeface="Times New Roman"/>
                        <a:cs typeface="Times New Roman"/>
                      </a:endParaRPr>
                    </a:p>
                  </a:txBody>
                  <a:tcPr marL="65982" marR="65982" marT="0" marB="0" anchor="ctr"/>
                </a:tc>
                <a:tc>
                  <a:txBody>
                    <a:bodyPr/>
                    <a:lstStyle/>
                    <a:p>
                      <a:pPr algn="ctr">
                        <a:spcAft>
                          <a:spcPts val="0"/>
                        </a:spcAft>
                      </a:pPr>
                      <a:r>
                        <a:rPr lang="en-ZA" sz="1600" dirty="0">
                          <a:solidFill>
                            <a:schemeClr val="bg1">
                              <a:lumMod val="95000"/>
                              <a:lumOff val="5000"/>
                            </a:schemeClr>
                          </a:solidFill>
                        </a:rPr>
                        <a:t>Event</a:t>
                      </a:r>
                      <a:endParaRPr lang="en-ZA" sz="1600" dirty="0">
                        <a:solidFill>
                          <a:schemeClr val="bg1">
                            <a:lumMod val="95000"/>
                            <a:lumOff val="5000"/>
                          </a:schemeClr>
                        </a:solidFill>
                        <a:latin typeface="Times New Roman"/>
                        <a:ea typeface="Times New Roman"/>
                        <a:cs typeface="Times New Roman"/>
                      </a:endParaRPr>
                    </a:p>
                  </a:txBody>
                  <a:tcPr marL="65982" marR="65982" marT="0" marB="0" anchor="ctr"/>
                </a:tc>
                <a:tc>
                  <a:txBody>
                    <a:bodyPr/>
                    <a:lstStyle/>
                    <a:p>
                      <a:pPr algn="ctr">
                        <a:spcAft>
                          <a:spcPts val="0"/>
                        </a:spcAft>
                      </a:pPr>
                      <a:r>
                        <a:rPr lang="en-ZA" sz="1600">
                          <a:solidFill>
                            <a:schemeClr val="bg1">
                              <a:lumMod val="95000"/>
                              <a:lumOff val="5000"/>
                            </a:schemeClr>
                          </a:solidFill>
                        </a:rPr>
                        <a:t>Amount Requested</a:t>
                      </a:r>
                      <a:endParaRPr lang="en-ZA" sz="1600">
                        <a:solidFill>
                          <a:schemeClr val="bg1">
                            <a:lumMod val="95000"/>
                            <a:lumOff val="5000"/>
                          </a:schemeClr>
                        </a:solidFill>
                        <a:latin typeface="Times New Roman"/>
                        <a:ea typeface="Times New Roman"/>
                        <a:cs typeface="Times New Roman"/>
                      </a:endParaRPr>
                    </a:p>
                  </a:txBody>
                  <a:tcPr marL="65982" marR="65982" marT="0" marB="0" anchor="ctr"/>
                </a:tc>
                <a:tc>
                  <a:txBody>
                    <a:bodyPr/>
                    <a:lstStyle/>
                    <a:p>
                      <a:pPr algn="ctr">
                        <a:spcAft>
                          <a:spcPts val="0"/>
                        </a:spcAft>
                      </a:pPr>
                      <a:r>
                        <a:rPr lang="en-ZA" sz="1600">
                          <a:solidFill>
                            <a:schemeClr val="bg1">
                              <a:lumMod val="95000"/>
                              <a:lumOff val="5000"/>
                            </a:schemeClr>
                          </a:solidFill>
                        </a:rPr>
                        <a:t>Date/Month of Event Staging</a:t>
                      </a:r>
                      <a:endParaRPr lang="en-ZA" sz="1600">
                        <a:solidFill>
                          <a:schemeClr val="bg1">
                            <a:lumMod val="95000"/>
                            <a:lumOff val="5000"/>
                          </a:schemeClr>
                        </a:solidFill>
                        <a:latin typeface="Times New Roman"/>
                        <a:ea typeface="Times New Roman"/>
                        <a:cs typeface="Times New Roman"/>
                      </a:endParaRPr>
                    </a:p>
                  </a:txBody>
                  <a:tcPr marL="65982" marR="65982" marT="0" marB="0" anchor="ctr"/>
                </a:tc>
              </a:tr>
              <a:tr h="266728">
                <a:tc>
                  <a:txBody>
                    <a:bodyPr/>
                    <a:lstStyle/>
                    <a:p>
                      <a:endParaRPr lang="en-ZA" sz="1600">
                        <a:solidFill>
                          <a:schemeClr val="bg1">
                            <a:lumMod val="95000"/>
                            <a:lumOff val="5000"/>
                          </a:schemeClr>
                        </a:solidFill>
                        <a:latin typeface="Calibri"/>
                        <a:ea typeface="Times New Roman"/>
                        <a:cs typeface="Times New Roman"/>
                      </a:endParaRPr>
                    </a:p>
                  </a:txBody>
                  <a:tcPr marL="65982" marR="65982" marT="0" marB="0" anchor="ctr"/>
                </a:tc>
                <a:tc>
                  <a:txBody>
                    <a:bodyPr/>
                    <a:lstStyle/>
                    <a:p>
                      <a:endParaRPr lang="en-ZA" sz="1600">
                        <a:solidFill>
                          <a:schemeClr val="bg1">
                            <a:lumMod val="95000"/>
                            <a:lumOff val="5000"/>
                          </a:schemeClr>
                        </a:solidFill>
                        <a:latin typeface="Calibri"/>
                        <a:ea typeface="Times New Roman"/>
                        <a:cs typeface="Times New Roman"/>
                      </a:endParaRPr>
                    </a:p>
                  </a:txBody>
                  <a:tcPr marL="65982" marR="65982" marT="0" marB="0" anchor="ctr"/>
                </a:tc>
                <a:tc>
                  <a:txBody>
                    <a:bodyPr/>
                    <a:lstStyle/>
                    <a:p>
                      <a:endParaRPr lang="en-ZA" sz="1600">
                        <a:solidFill>
                          <a:schemeClr val="bg1">
                            <a:lumMod val="95000"/>
                            <a:lumOff val="5000"/>
                          </a:schemeClr>
                        </a:solidFill>
                        <a:latin typeface="Calibri"/>
                        <a:ea typeface="Times New Roman"/>
                        <a:cs typeface="Times New Roman"/>
                      </a:endParaRPr>
                    </a:p>
                  </a:txBody>
                  <a:tcPr marL="65982" marR="65982" marT="0" marB="0" anchor="ctr"/>
                </a:tc>
                <a:tc>
                  <a:txBody>
                    <a:bodyPr/>
                    <a:lstStyle/>
                    <a:p>
                      <a:endParaRPr lang="en-ZA" sz="1600">
                        <a:solidFill>
                          <a:schemeClr val="bg1">
                            <a:lumMod val="95000"/>
                            <a:lumOff val="5000"/>
                          </a:schemeClr>
                        </a:solidFill>
                        <a:latin typeface="Calibri"/>
                        <a:ea typeface="Times New Roman"/>
                        <a:cs typeface="Times New Roman"/>
                      </a:endParaRPr>
                    </a:p>
                  </a:txBody>
                  <a:tcPr marL="65982" marR="65982" marT="0" marB="0" anchor="ctr"/>
                </a:tc>
              </a:tr>
              <a:tr h="266728">
                <a:tc>
                  <a:txBody>
                    <a:bodyPr/>
                    <a:lstStyle/>
                    <a:p>
                      <a:pPr>
                        <a:spcAft>
                          <a:spcPts val="0"/>
                        </a:spcAft>
                      </a:pPr>
                      <a:r>
                        <a:rPr lang="en-ZA" sz="1600">
                          <a:solidFill>
                            <a:schemeClr val="bg1">
                              <a:lumMod val="95000"/>
                              <a:lumOff val="5000"/>
                            </a:schemeClr>
                          </a:solidFill>
                        </a:rPr>
                        <a:t>2011/12</a:t>
                      </a:r>
                      <a:endParaRPr lang="en-ZA" sz="1600">
                        <a:solidFill>
                          <a:schemeClr val="bg1">
                            <a:lumMod val="95000"/>
                            <a:lumOff val="5000"/>
                          </a:schemeClr>
                        </a:solidFill>
                        <a:latin typeface="Times New Roman"/>
                        <a:ea typeface="Times New Roman"/>
                        <a:cs typeface="Times New Roman"/>
                      </a:endParaRPr>
                    </a:p>
                  </a:txBody>
                  <a:tcPr marL="65982" marR="65982" marT="0" marB="0" anchor="ctr"/>
                </a:tc>
                <a:tc>
                  <a:txBody>
                    <a:bodyPr/>
                    <a:lstStyle/>
                    <a:p>
                      <a:pPr>
                        <a:spcAft>
                          <a:spcPts val="0"/>
                        </a:spcAft>
                      </a:pPr>
                      <a:r>
                        <a:rPr lang="en-ZA" sz="1600">
                          <a:solidFill>
                            <a:schemeClr val="bg1">
                              <a:lumMod val="95000"/>
                              <a:lumOff val="5000"/>
                            </a:schemeClr>
                          </a:solidFill>
                        </a:rPr>
                        <a:t>CSA BMX National Series Event</a:t>
                      </a:r>
                      <a:endParaRPr lang="en-ZA" sz="1600">
                        <a:solidFill>
                          <a:schemeClr val="bg1">
                            <a:lumMod val="95000"/>
                            <a:lumOff val="5000"/>
                          </a:schemeClr>
                        </a:solidFill>
                        <a:latin typeface="Times New Roman"/>
                        <a:ea typeface="Times New Roman"/>
                        <a:cs typeface="Times New Roman"/>
                      </a:endParaRPr>
                    </a:p>
                  </a:txBody>
                  <a:tcPr marL="65982" marR="65982" marT="0" marB="0" anchor="ctr"/>
                </a:tc>
                <a:tc>
                  <a:txBody>
                    <a:bodyPr/>
                    <a:lstStyle/>
                    <a:p>
                      <a:pPr algn="ctr">
                        <a:spcAft>
                          <a:spcPts val="0"/>
                        </a:spcAft>
                      </a:pPr>
                      <a:r>
                        <a:rPr lang="en-ZA" sz="1600">
                          <a:solidFill>
                            <a:schemeClr val="bg1">
                              <a:lumMod val="95000"/>
                              <a:lumOff val="5000"/>
                            </a:schemeClr>
                          </a:solidFill>
                        </a:rPr>
                        <a:t>R 50,000</a:t>
                      </a:r>
                      <a:endParaRPr lang="en-ZA" sz="1600">
                        <a:solidFill>
                          <a:schemeClr val="bg1">
                            <a:lumMod val="95000"/>
                            <a:lumOff val="5000"/>
                          </a:schemeClr>
                        </a:solidFill>
                        <a:latin typeface="Times New Roman"/>
                        <a:ea typeface="Times New Roman"/>
                        <a:cs typeface="Times New Roman"/>
                      </a:endParaRPr>
                    </a:p>
                  </a:txBody>
                  <a:tcPr marL="65982" marR="65982" marT="0" marB="0" anchor="ctr"/>
                </a:tc>
                <a:tc>
                  <a:txBody>
                    <a:bodyPr/>
                    <a:lstStyle/>
                    <a:p>
                      <a:pPr algn="ctr">
                        <a:spcAft>
                          <a:spcPts val="0"/>
                        </a:spcAft>
                      </a:pPr>
                      <a:r>
                        <a:rPr kumimoji="0" lang="en-ZA" sz="1600" kern="1200" dirty="0" smtClean="0">
                          <a:solidFill>
                            <a:schemeClr val="bg1">
                              <a:lumMod val="95000"/>
                              <a:lumOff val="5000"/>
                            </a:schemeClr>
                          </a:solidFill>
                          <a:latin typeface="+mn-lt"/>
                          <a:ea typeface="+mn-ea"/>
                          <a:cs typeface="+mn-cs"/>
                        </a:rPr>
                        <a:t>18 September</a:t>
                      </a:r>
                      <a:endParaRPr kumimoji="0" lang="en-ZA" sz="1600" kern="1200" dirty="0">
                        <a:solidFill>
                          <a:schemeClr val="bg1">
                            <a:lumMod val="95000"/>
                            <a:lumOff val="5000"/>
                          </a:schemeClr>
                        </a:solidFill>
                        <a:latin typeface="+mn-lt"/>
                        <a:ea typeface="+mn-ea"/>
                        <a:cs typeface="+mn-cs"/>
                      </a:endParaRPr>
                    </a:p>
                  </a:txBody>
                  <a:tcPr marL="65982" marR="65982" marT="0" marB="0" anchor="ctr"/>
                </a:tc>
              </a:tr>
              <a:tr h="303377">
                <a:tc>
                  <a:txBody>
                    <a:bodyPr/>
                    <a:lstStyle/>
                    <a:p>
                      <a:endParaRPr lang="en-ZA" sz="1600">
                        <a:solidFill>
                          <a:schemeClr val="bg1">
                            <a:lumMod val="95000"/>
                            <a:lumOff val="5000"/>
                          </a:schemeClr>
                        </a:solidFill>
                        <a:latin typeface="Calibri"/>
                        <a:ea typeface="Times New Roman"/>
                        <a:cs typeface="Times New Roman"/>
                      </a:endParaRPr>
                    </a:p>
                  </a:txBody>
                  <a:tcPr marL="65982" marR="65982" marT="0" marB="0" anchor="ctr"/>
                </a:tc>
                <a:tc>
                  <a:txBody>
                    <a:bodyPr/>
                    <a:lstStyle/>
                    <a:p>
                      <a:pPr>
                        <a:spcAft>
                          <a:spcPts val="0"/>
                        </a:spcAft>
                      </a:pPr>
                      <a:r>
                        <a:rPr lang="en-ZA" sz="1600" dirty="0">
                          <a:solidFill>
                            <a:schemeClr val="bg1">
                              <a:lumMod val="95000"/>
                              <a:lumOff val="5000"/>
                            </a:schemeClr>
                          </a:solidFill>
                        </a:rPr>
                        <a:t>UCI BMX </a:t>
                      </a:r>
                      <a:r>
                        <a:rPr lang="en-ZA" sz="1600" dirty="0" err="1">
                          <a:solidFill>
                            <a:schemeClr val="bg1">
                              <a:lumMod val="95000"/>
                              <a:lumOff val="5000"/>
                            </a:schemeClr>
                          </a:solidFill>
                        </a:rPr>
                        <a:t>Supercross</a:t>
                      </a:r>
                      <a:r>
                        <a:rPr lang="en-ZA" sz="1600" dirty="0">
                          <a:solidFill>
                            <a:schemeClr val="bg1">
                              <a:lumMod val="95000"/>
                              <a:lumOff val="5000"/>
                            </a:schemeClr>
                          </a:solidFill>
                        </a:rPr>
                        <a:t> World Cup</a:t>
                      </a:r>
                      <a:endParaRPr lang="en-ZA" sz="1600" dirty="0">
                        <a:solidFill>
                          <a:schemeClr val="bg1">
                            <a:lumMod val="95000"/>
                            <a:lumOff val="5000"/>
                          </a:schemeClr>
                        </a:solidFill>
                        <a:latin typeface="Times New Roman"/>
                        <a:ea typeface="Times New Roman"/>
                        <a:cs typeface="Times New Roman"/>
                      </a:endParaRPr>
                    </a:p>
                  </a:txBody>
                  <a:tcPr marL="65982" marR="65982" marT="0" marB="0" anchor="ctr"/>
                </a:tc>
                <a:tc>
                  <a:txBody>
                    <a:bodyPr/>
                    <a:lstStyle/>
                    <a:p>
                      <a:pPr algn="ctr">
                        <a:spcAft>
                          <a:spcPts val="0"/>
                        </a:spcAft>
                      </a:pPr>
                      <a:r>
                        <a:rPr lang="en-ZA" sz="1600">
                          <a:solidFill>
                            <a:schemeClr val="bg1">
                              <a:lumMod val="95000"/>
                              <a:lumOff val="5000"/>
                            </a:schemeClr>
                          </a:solidFill>
                        </a:rPr>
                        <a:t>R 1,500,000</a:t>
                      </a:r>
                      <a:endParaRPr lang="en-ZA" sz="1600">
                        <a:solidFill>
                          <a:schemeClr val="bg1">
                            <a:lumMod val="95000"/>
                            <a:lumOff val="5000"/>
                          </a:schemeClr>
                        </a:solidFill>
                        <a:latin typeface="Times New Roman"/>
                        <a:ea typeface="Times New Roman"/>
                        <a:cs typeface="Times New Roman"/>
                      </a:endParaRPr>
                    </a:p>
                  </a:txBody>
                  <a:tcPr marL="65982" marR="65982" marT="0" marB="0" anchor="ctr"/>
                </a:tc>
                <a:tc>
                  <a:txBody>
                    <a:bodyPr/>
                    <a:lstStyle/>
                    <a:p>
                      <a:pPr algn="ctr">
                        <a:spcAft>
                          <a:spcPts val="0"/>
                        </a:spcAft>
                      </a:pPr>
                      <a:r>
                        <a:rPr kumimoji="0" lang="en-ZA" sz="1600" kern="1200">
                          <a:solidFill>
                            <a:schemeClr val="bg1">
                              <a:lumMod val="95000"/>
                              <a:lumOff val="5000"/>
                            </a:schemeClr>
                          </a:solidFill>
                          <a:latin typeface="+mn-lt"/>
                          <a:ea typeface="+mn-ea"/>
                          <a:cs typeface="+mn-cs"/>
                        </a:rPr>
                        <a:t>6-8 April</a:t>
                      </a:r>
                    </a:p>
                  </a:txBody>
                  <a:tcPr marL="65982" marR="65982" marT="0" marB="0" anchor="ctr"/>
                </a:tc>
              </a:tr>
              <a:tr h="266728">
                <a:tc>
                  <a:txBody>
                    <a:bodyPr/>
                    <a:lstStyle/>
                    <a:p>
                      <a:endParaRPr lang="en-ZA" sz="1600">
                        <a:solidFill>
                          <a:schemeClr val="bg1">
                            <a:lumMod val="95000"/>
                            <a:lumOff val="5000"/>
                          </a:schemeClr>
                        </a:solidFill>
                        <a:latin typeface="Calibri"/>
                        <a:ea typeface="Times New Roman"/>
                        <a:cs typeface="Times New Roman"/>
                      </a:endParaRPr>
                    </a:p>
                  </a:txBody>
                  <a:tcPr marL="65982" marR="65982" marT="0" marB="0" anchor="ctr"/>
                </a:tc>
                <a:tc>
                  <a:txBody>
                    <a:bodyPr/>
                    <a:lstStyle/>
                    <a:p>
                      <a:pPr>
                        <a:spcAft>
                          <a:spcPts val="0"/>
                        </a:spcAft>
                      </a:pPr>
                      <a:r>
                        <a:rPr lang="en-ZA" sz="1600">
                          <a:solidFill>
                            <a:schemeClr val="bg1">
                              <a:lumMod val="95000"/>
                              <a:lumOff val="5000"/>
                            </a:schemeClr>
                          </a:solidFill>
                        </a:rPr>
                        <a:t>CSA MTB National Series Event</a:t>
                      </a:r>
                      <a:endParaRPr lang="en-ZA" sz="1600">
                        <a:solidFill>
                          <a:schemeClr val="bg1">
                            <a:lumMod val="95000"/>
                            <a:lumOff val="5000"/>
                          </a:schemeClr>
                        </a:solidFill>
                        <a:latin typeface="Times New Roman"/>
                        <a:ea typeface="Times New Roman"/>
                        <a:cs typeface="Times New Roman"/>
                      </a:endParaRPr>
                    </a:p>
                  </a:txBody>
                  <a:tcPr marL="65982" marR="65982" marT="0" marB="0" anchor="ctr"/>
                </a:tc>
                <a:tc>
                  <a:txBody>
                    <a:bodyPr/>
                    <a:lstStyle/>
                    <a:p>
                      <a:pPr algn="ctr">
                        <a:spcAft>
                          <a:spcPts val="0"/>
                        </a:spcAft>
                      </a:pPr>
                      <a:r>
                        <a:rPr lang="en-ZA" sz="1600">
                          <a:solidFill>
                            <a:schemeClr val="bg1">
                              <a:lumMod val="95000"/>
                              <a:lumOff val="5000"/>
                            </a:schemeClr>
                          </a:solidFill>
                        </a:rPr>
                        <a:t>R 50,000</a:t>
                      </a:r>
                      <a:endParaRPr lang="en-ZA" sz="1600">
                        <a:solidFill>
                          <a:schemeClr val="bg1">
                            <a:lumMod val="95000"/>
                            <a:lumOff val="5000"/>
                          </a:schemeClr>
                        </a:solidFill>
                        <a:latin typeface="Times New Roman"/>
                        <a:ea typeface="Times New Roman"/>
                        <a:cs typeface="Times New Roman"/>
                      </a:endParaRPr>
                    </a:p>
                  </a:txBody>
                  <a:tcPr marL="65982" marR="65982" marT="0" marB="0" anchor="ctr"/>
                </a:tc>
                <a:tc>
                  <a:txBody>
                    <a:bodyPr/>
                    <a:lstStyle/>
                    <a:p>
                      <a:pPr algn="ctr">
                        <a:spcAft>
                          <a:spcPts val="0"/>
                        </a:spcAft>
                      </a:pPr>
                      <a:r>
                        <a:rPr kumimoji="0" lang="en-ZA" sz="1600" kern="1200" dirty="0">
                          <a:solidFill>
                            <a:schemeClr val="bg1">
                              <a:lumMod val="95000"/>
                              <a:lumOff val="5000"/>
                            </a:schemeClr>
                          </a:solidFill>
                          <a:latin typeface="+mn-lt"/>
                          <a:ea typeface="+mn-ea"/>
                          <a:cs typeface="+mn-cs"/>
                        </a:rPr>
                        <a:t>16,17 April</a:t>
                      </a:r>
                    </a:p>
                  </a:txBody>
                  <a:tcPr marL="65982" marR="65982" marT="0" marB="0" anchor="ctr"/>
                </a:tc>
              </a:tr>
              <a:tr h="266728">
                <a:tc>
                  <a:txBody>
                    <a:bodyPr/>
                    <a:lstStyle/>
                    <a:p>
                      <a:endParaRPr lang="en-ZA" sz="1600">
                        <a:solidFill>
                          <a:schemeClr val="bg1">
                            <a:lumMod val="95000"/>
                            <a:lumOff val="5000"/>
                          </a:schemeClr>
                        </a:solidFill>
                        <a:latin typeface="Calibri"/>
                        <a:ea typeface="Times New Roman"/>
                        <a:cs typeface="Times New Roman"/>
                      </a:endParaRPr>
                    </a:p>
                  </a:txBody>
                  <a:tcPr marL="65982" marR="65982" marT="0" marB="0" anchor="ctr"/>
                </a:tc>
                <a:tc>
                  <a:txBody>
                    <a:bodyPr/>
                    <a:lstStyle/>
                    <a:p>
                      <a:pPr>
                        <a:spcAft>
                          <a:spcPts val="0"/>
                        </a:spcAft>
                      </a:pPr>
                      <a:r>
                        <a:rPr lang="en-ZA" sz="1600">
                          <a:solidFill>
                            <a:schemeClr val="bg1">
                              <a:lumMod val="95000"/>
                              <a:lumOff val="5000"/>
                            </a:schemeClr>
                          </a:solidFill>
                        </a:rPr>
                        <a:t>UCI MTB World Cup</a:t>
                      </a:r>
                      <a:endParaRPr lang="en-ZA" sz="1600">
                        <a:solidFill>
                          <a:schemeClr val="bg1">
                            <a:lumMod val="95000"/>
                            <a:lumOff val="5000"/>
                          </a:schemeClr>
                        </a:solidFill>
                        <a:latin typeface="Times New Roman"/>
                        <a:ea typeface="Times New Roman"/>
                        <a:cs typeface="Times New Roman"/>
                      </a:endParaRPr>
                    </a:p>
                  </a:txBody>
                  <a:tcPr marL="65982" marR="65982" marT="0" marB="0" anchor="ctr"/>
                </a:tc>
                <a:tc>
                  <a:txBody>
                    <a:bodyPr/>
                    <a:lstStyle/>
                    <a:p>
                      <a:pPr algn="ctr">
                        <a:spcAft>
                          <a:spcPts val="0"/>
                        </a:spcAft>
                      </a:pPr>
                      <a:r>
                        <a:rPr lang="en-ZA" sz="1600">
                          <a:solidFill>
                            <a:schemeClr val="bg1">
                              <a:lumMod val="95000"/>
                              <a:lumOff val="5000"/>
                            </a:schemeClr>
                          </a:solidFill>
                        </a:rPr>
                        <a:t>R 1,670,000</a:t>
                      </a:r>
                      <a:endParaRPr lang="en-ZA" sz="1600">
                        <a:solidFill>
                          <a:schemeClr val="bg1">
                            <a:lumMod val="95000"/>
                            <a:lumOff val="5000"/>
                          </a:schemeClr>
                        </a:solidFill>
                        <a:latin typeface="Times New Roman"/>
                        <a:ea typeface="Times New Roman"/>
                        <a:cs typeface="Times New Roman"/>
                      </a:endParaRPr>
                    </a:p>
                  </a:txBody>
                  <a:tcPr marL="65982" marR="65982" marT="0" marB="0" anchor="ctr"/>
                </a:tc>
                <a:tc>
                  <a:txBody>
                    <a:bodyPr/>
                    <a:lstStyle/>
                    <a:p>
                      <a:pPr algn="ctr">
                        <a:spcAft>
                          <a:spcPts val="0"/>
                        </a:spcAft>
                      </a:pPr>
                      <a:r>
                        <a:rPr kumimoji="0" lang="en-ZA" sz="1600" kern="1200">
                          <a:solidFill>
                            <a:schemeClr val="bg1">
                              <a:lumMod val="95000"/>
                              <a:lumOff val="5000"/>
                            </a:schemeClr>
                          </a:solidFill>
                          <a:latin typeface="+mn-lt"/>
                          <a:ea typeface="+mn-ea"/>
                          <a:cs typeface="+mn-cs"/>
                        </a:rPr>
                        <a:t>22-24 April</a:t>
                      </a:r>
                    </a:p>
                  </a:txBody>
                  <a:tcPr marL="65982" marR="65982" marT="0" marB="0" anchor="ctr"/>
                </a:tc>
              </a:tr>
              <a:tr h="266728">
                <a:tc>
                  <a:txBody>
                    <a:bodyPr/>
                    <a:lstStyle/>
                    <a:p>
                      <a:endParaRPr lang="en-ZA" sz="1600">
                        <a:solidFill>
                          <a:schemeClr val="bg1">
                            <a:lumMod val="95000"/>
                            <a:lumOff val="5000"/>
                          </a:schemeClr>
                        </a:solidFill>
                        <a:latin typeface="Calibri"/>
                        <a:ea typeface="Times New Roman"/>
                        <a:cs typeface="Times New Roman"/>
                      </a:endParaRPr>
                    </a:p>
                  </a:txBody>
                  <a:tcPr marL="65982" marR="65982" marT="0" marB="0" anchor="ctr"/>
                </a:tc>
                <a:tc>
                  <a:txBody>
                    <a:bodyPr/>
                    <a:lstStyle/>
                    <a:p>
                      <a:pPr>
                        <a:spcAft>
                          <a:spcPts val="0"/>
                        </a:spcAft>
                      </a:pPr>
                      <a:r>
                        <a:rPr lang="en-ZA" sz="1600">
                          <a:solidFill>
                            <a:schemeClr val="bg1">
                              <a:lumMod val="95000"/>
                              <a:lumOff val="5000"/>
                            </a:schemeClr>
                          </a:solidFill>
                        </a:rPr>
                        <a:t>Msunduzi Road Challenge</a:t>
                      </a:r>
                      <a:endParaRPr lang="en-ZA" sz="1600">
                        <a:solidFill>
                          <a:schemeClr val="bg1">
                            <a:lumMod val="95000"/>
                            <a:lumOff val="5000"/>
                          </a:schemeClr>
                        </a:solidFill>
                        <a:latin typeface="Times New Roman"/>
                        <a:ea typeface="Times New Roman"/>
                        <a:cs typeface="Times New Roman"/>
                      </a:endParaRPr>
                    </a:p>
                  </a:txBody>
                  <a:tcPr marL="65982" marR="65982" marT="0" marB="0" anchor="ctr"/>
                </a:tc>
                <a:tc>
                  <a:txBody>
                    <a:bodyPr/>
                    <a:lstStyle/>
                    <a:p>
                      <a:pPr algn="ctr">
                        <a:spcAft>
                          <a:spcPts val="0"/>
                        </a:spcAft>
                      </a:pPr>
                      <a:r>
                        <a:rPr lang="en-ZA" sz="1600">
                          <a:solidFill>
                            <a:schemeClr val="bg1">
                              <a:lumMod val="95000"/>
                              <a:lumOff val="5000"/>
                            </a:schemeClr>
                          </a:solidFill>
                        </a:rPr>
                        <a:t>R 2,000,000</a:t>
                      </a:r>
                      <a:endParaRPr lang="en-ZA" sz="1600">
                        <a:solidFill>
                          <a:schemeClr val="bg1">
                            <a:lumMod val="95000"/>
                            <a:lumOff val="5000"/>
                          </a:schemeClr>
                        </a:solidFill>
                        <a:latin typeface="Times New Roman"/>
                        <a:ea typeface="Times New Roman"/>
                        <a:cs typeface="Times New Roman"/>
                      </a:endParaRPr>
                    </a:p>
                  </a:txBody>
                  <a:tcPr marL="65982" marR="65982" marT="0" marB="0" anchor="ctr"/>
                </a:tc>
                <a:tc>
                  <a:txBody>
                    <a:bodyPr/>
                    <a:lstStyle/>
                    <a:p>
                      <a:pPr algn="ctr">
                        <a:spcAft>
                          <a:spcPts val="0"/>
                        </a:spcAft>
                      </a:pPr>
                      <a:r>
                        <a:rPr kumimoji="0" lang="en-ZA" sz="1600" kern="1200" dirty="0" smtClean="0">
                          <a:solidFill>
                            <a:schemeClr val="bg1">
                              <a:lumMod val="95000"/>
                              <a:lumOff val="5000"/>
                            </a:schemeClr>
                          </a:solidFill>
                          <a:latin typeface="+mn-lt"/>
                          <a:ea typeface="+mn-ea"/>
                          <a:cs typeface="+mn-cs"/>
                        </a:rPr>
                        <a:t>29,30 October</a:t>
                      </a:r>
                      <a:endParaRPr kumimoji="0" lang="en-ZA" sz="1600" kern="1200" dirty="0">
                        <a:solidFill>
                          <a:schemeClr val="bg1">
                            <a:lumMod val="95000"/>
                            <a:lumOff val="5000"/>
                          </a:schemeClr>
                        </a:solidFill>
                        <a:latin typeface="+mn-lt"/>
                        <a:ea typeface="+mn-ea"/>
                        <a:cs typeface="+mn-cs"/>
                      </a:endParaRPr>
                    </a:p>
                  </a:txBody>
                  <a:tcPr marL="65982" marR="65982" marT="0" marB="0" anchor="ctr"/>
                </a:tc>
              </a:tr>
              <a:tr h="266728">
                <a:tc>
                  <a:txBody>
                    <a:bodyPr/>
                    <a:lstStyle/>
                    <a:p>
                      <a:endParaRPr lang="en-ZA" sz="1600">
                        <a:solidFill>
                          <a:schemeClr val="bg1">
                            <a:lumMod val="95000"/>
                            <a:lumOff val="5000"/>
                          </a:schemeClr>
                        </a:solidFill>
                        <a:latin typeface="Calibri"/>
                        <a:ea typeface="Times New Roman"/>
                        <a:cs typeface="Times New Roman"/>
                      </a:endParaRPr>
                    </a:p>
                  </a:txBody>
                  <a:tcPr marL="65982" marR="65982" marT="0" marB="0" anchor="ctr"/>
                </a:tc>
                <a:tc>
                  <a:txBody>
                    <a:bodyPr/>
                    <a:lstStyle/>
                    <a:p>
                      <a:endParaRPr lang="en-ZA" sz="1600">
                        <a:solidFill>
                          <a:schemeClr val="bg1">
                            <a:lumMod val="95000"/>
                            <a:lumOff val="5000"/>
                          </a:schemeClr>
                        </a:solidFill>
                        <a:latin typeface="Calibri"/>
                        <a:ea typeface="Times New Roman"/>
                        <a:cs typeface="Times New Roman"/>
                      </a:endParaRPr>
                    </a:p>
                  </a:txBody>
                  <a:tcPr marL="65982" marR="65982" marT="0" marB="0" anchor="ctr"/>
                </a:tc>
                <a:tc>
                  <a:txBody>
                    <a:bodyPr/>
                    <a:lstStyle/>
                    <a:p>
                      <a:endParaRPr lang="en-ZA" sz="1600">
                        <a:solidFill>
                          <a:schemeClr val="bg1">
                            <a:lumMod val="95000"/>
                            <a:lumOff val="5000"/>
                          </a:schemeClr>
                        </a:solidFill>
                        <a:latin typeface="Calibri"/>
                        <a:ea typeface="Times New Roman"/>
                        <a:cs typeface="Times New Roman"/>
                      </a:endParaRPr>
                    </a:p>
                  </a:txBody>
                  <a:tcPr marL="65982" marR="65982" marT="0" marB="0" anchor="ctr"/>
                </a:tc>
                <a:tc>
                  <a:txBody>
                    <a:bodyPr/>
                    <a:lstStyle/>
                    <a:p>
                      <a:endParaRPr lang="en-ZA" sz="1600">
                        <a:solidFill>
                          <a:schemeClr val="bg1">
                            <a:lumMod val="95000"/>
                            <a:lumOff val="5000"/>
                          </a:schemeClr>
                        </a:solidFill>
                        <a:latin typeface="Calibri"/>
                        <a:ea typeface="Times New Roman"/>
                        <a:cs typeface="Times New Roman"/>
                      </a:endParaRPr>
                    </a:p>
                  </a:txBody>
                  <a:tcPr marL="65982" marR="65982" marT="0" marB="0" anchor="ctr"/>
                </a:tc>
              </a:tr>
              <a:tr h="266728">
                <a:tc>
                  <a:txBody>
                    <a:bodyPr/>
                    <a:lstStyle/>
                    <a:p>
                      <a:endParaRPr lang="en-ZA" sz="1600">
                        <a:solidFill>
                          <a:schemeClr val="bg1">
                            <a:lumMod val="95000"/>
                            <a:lumOff val="5000"/>
                          </a:schemeClr>
                        </a:solidFill>
                        <a:latin typeface="Calibri"/>
                        <a:ea typeface="Times New Roman"/>
                        <a:cs typeface="Times New Roman"/>
                      </a:endParaRPr>
                    </a:p>
                  </a:txBody>
                  <a:tcPr marL="65982" marR="65982" marT="0" marB="0" anchor="ctr"/>
                </a:tc>
                <a:tc>
                  <a:txBody>
                    <a:bodyPr/>
                    <a:lstStyle/>
                    <a:p>
                      <a:pPr algn="ctr">
                        <a:spcAft>
                          <a:spcPts val="0"/>
                        </a:spcAft>
                      </a:pPr>
                      <a:r>
                        <a:rPr lang="en-ZA" sz="1600">
                          <a:solidFill>
                            <a:schemeClr val="bg1">
                              <a:lumMod val="95000"/>
                              <a:lumOff val="5000"/>
                            </a:schemeClr>
                          </a:solidFill>
                        </a:rPr>
                        <a:t>Total</a:t>
                      </a:r>
                      <a:endParaRPr lang="en-ZA" sz="1600">
                        <a:solidFill>
                          <a:schemeClr val="bg1">
                            <a:lumMod val="95000"/>
                            <a:lumOff val="5000"/>
                          </a:schemeClr>
                        </a:solidFill>
                        <a:latin typeface="Times New Roman"/>
                        <a:ea typeface="Times New Roman"/>
                        <a:cs typeface="Times New Roman"/>
                      </a:endParaRPr>
                    </a:p>
                  </a:txBody>
                  <a:tcPr marL="65982" marR="65982" marT="0" marB="0" anchor="ctr"/>
                </a:tc>
                <a:tc>
                  <a:txBody>
                    <a:bodyPr/>
                    <a:lstStyle/>
                    <a:p>
                      <a:pPr algn="ctr">
                        <a:spcAft>
                          <a:spcPts val="0"/>
                        </a:spcAft>
                      </a:pPr>
                      <a:r>
                        <a:rPr lang="en-ZA" sz="1600" b="1" u="sng" dirty="0">
                          <a:solidFill>
                            <a:srgbClr val="FF0000"/>
                          </a:solidFill>
                        </a:rPr>
                        <a:t>R 5,270,000</a:t>
                      </a:r>
                      <a:endParaRPr lang="en-ZA" sz="1600" b="1" u="sng" dirty="0">
                        <a:solidFill>
                          <a:srgbClr val="FF0000"/>
                        </a:solidFill>
                        <a:latin typeface="Times New Roman"/>
                        <a:ea typeface="Times New Roman"/>
                        <a:cs typeface="Times New Roman"/>
                      </a:endParaRPr>
                    </a:p>
                  </a:txBody>
                  <a:tcPr marL="65982" marR="65982" marT="0" marB="0" anchor="ctr"/>
                </a:tc>
                <a:tc>
                  <a:txBody>
                    <a:bodyPr/>
                    <a:lstStyle/>
                    <a:p>
                      <a:endParaRPr lang="en-ZA" sz="1600">
                        <a:solidFill>
                          <a:schemeClr val="bg1">
                            <a:lumMod val="95000"/>
                            <a:lumOff val="5000"/>
                          </a:schemeClr>
                        </a:solidFill>
                        <a:latin typeface="Calibri"/>
                        <a:ea typeface="Times New Roman"/>
                        <a:cs typeface="Times New Roman"/>
                      </a:endParaRPr>
                    </a:p>
                  </a:txBody>
                  <a:tcPr marL="65982" marR="65982" marT="0" marB="0" anchor="ctr"/>
                </a:tc>
              </a:tr>
              <a:tr h="266728">
                <a:tc>
                  <a:txBody>
                    <a:bodyPr/>
                    <a:lstStyle/>
                    <a:p>
                      <a:endParaRPr lang="en-ZA" sz="1600">
                        <a:solidFill>
                          <a:schemeClr val="bg1">
                            <a:lumMod val="95000"/>
                            <a:lumOff val="5000"/>
                          </a:schemeClr>
                        </a:solidFill>
                        <a:latin typeface="Calibri"/>
                        <a:ea typeface="Times New Roman"/>
                        <a:cs typeface="Times New Roman"/>
                      </a:endParaRPr>
                    </a:p>
                  </a:txBody>
                  <a:tcPr marL="65982" marR="65982" marT="0" marB="0" anchor="ctr"/>
                </a:tc>
                <a:tc>
                  <a:txBody>
                    <a:bodyPr/>
                    <a:lstStyle/>
                    <a:p>
                      <a:endParaRPr lang="en-ZA" sz="1600">
                        <a:solidFill>
                          <a:schemeClr val="bg1">
                            <a:lumMod val="95000"/>
                            <a:lumOff val="5000"/>
                          </a:schemeClr>
                        </a:solidFill>
                        <a:latin typeface="Calibri"/>
                        <a:ea typeface="Times New Roman"/>
                        <a:cs typeface="Times New Roman"/>
                      </a:endParaRPr>
                    </a:p>
                  </a:txBody>
                  <a:tcPr marL="65982" marR="65982" marT="0" marB="0" anchor="ctr"/>
                </a:tc>
                <a:tc>
                  <a:txBody>
                    <a:bodyPr/>
                    <a:lstStyle/>
                    <a:p>
                      <a:endParaRPr lang="en-ZA" sz="1600">
                        <a:solidFill>
                          <a:schemeClr val="bg1">
                            <a:lumMod val="95000"/>
                            <a:lumOff val="5000"/>
                          </a:schemeClr>
                        </a:solidFill>
                        <a:latin typeface="Calibri"/>
                        <a:ea typeface="Times New Roman"/>
                        <a:cs typeface="Times New Roman"/>
                      </a:endParaRPr>
                    </a:p>
                  </a:txBody>
                  <a:tcPr marL="65982" marR="65982" marT="0" marB="0" anchor="ctr"/>
                </a:tc>
                <a:tc>
                  <a:txBody>
                    <a:bodyPr/>
                    <a:lstStyle/>
                    <a:p>
                      <a:endParaRPr lang="en-ZA" sz="1600">
                        <a:solidFill>
                          <a:schemeClr val="bg1">
                            <a:lumMod val="95000"/>
                            <a:lumOff val="5000"/>
                          </a:schemeClr>
                        </a:solidFill>
                        <a:latin typeface="Calibri"/>
                        <a:ea typeface="Times New Roman"/>
                        <a:cs typeface="Times New Roman"/>
                      </a:endParaRPr>
                    </a:p>
                  </a:txBody>
                  <a:tcPr marL="65982" marR="65982" marT="0" marB="0" anchor="ctr"/>
                </a:tc>
              </a:tr>
              <a:tr h="266728">
                <a:tc>
                  <a:txBody>
                    <a:bodyPr/>
                    <a:lstStyle/>
                    <a:p>
                      <a:endParaRPr lang="en-ZA" sz="1600">
                        <a:solidFill>
                          <a:schemeClr val="bg1">
                            <a:lumMod val="95000"/>
                            <a:lumOff val="5000"/>
                          </a:schemeClr>
                        </a:solidFill>
                        <a:latin typeface="Calibri"/>
                        <a:ea typeface="Times New Roman"/>
                        <a:cs typeface="Times New Roman"/>
                      </a:endParaRPr>
                    </a:p>
                  </a:txBody>
                  <a:tcPr marL="65982" marR="65982" marT="0" marB="0" anchor="ctr"/>
                </a:tc>
                <a:tc>
                  <a:txBody>
                    <a:bodyPr/>
                    <a:lstStyle/>
                    <a:p>
                      <a:pPr algn="ctr">
                        <a:spcAft>
                          <a:spcPts val="0"/>
                        </a:spcAft>
                      </a:pPr>
                      <a:r>
                        <a:rPr lang="en-ZA" sz="1600">
                          <a:solidFill>
                            <a:schemeClr val="bg1">
                              <a:lumMod val="95000"/>
                              <a:lumOff val="5000"/>
                            </a:schemeClr>
                          </a:solidFill>
                        </a:rPr>
                        <a:t>Other Funding</a:t>
                      </a:r>
                      <a:endParaRPr lang="en-ZA" sz="1600">
                        <a:solidFill>
                          <a:schemeClr val="bg1">
                            <a:lumMod val="95000"/>
                            <a:lumOff val="5000"/>
                          </a:schemeClr>
                        </a:solidFill>
                        <a:latin typeface="Times New Roman"/>
                        <a:ea typeface="Times New Roman"/>
                        <a:cs typeface="Times New Roman"/>
                      </a:endParaRPr>
                    </a:p>
                  </a:txBody>
                  <a:tcPr marL="65982" marR="65982" marT="0" marB="0" anchor="ctr"/>
                </a:tc>
                <a:tc>
                  <a:txBody>
                    <a:bodyPr/>
                    <a:lstStyle/>
                    <a:p>
                      <a:endParaRPr lang="en-ZA" sz="1600">
                        <a:solidFill>
                          <a:schemeClr val="bg1">
                            <a:lumMod val="95000"/>
                            <a:lumOff val="5000"/>
                          </a:schemeClr>
                        </a:solidFill>
                        <a:latin typeface="Calibri"/>
                        <a:ea typeface="Times New Roman"/>
                        <a:cs typeface="Times New Roman"/>
                      </a:endParaRPr>
                    </a:p>
                  </a:txBody>
                  <a:tcPr marL="65982" marR="65982" marT="0" marB="0" anchor="ctr"/>
                </a:tc>
                <a:tc>
                  <a:txBody>
                    <a:bodyPr/>
                    <a:lstStyle/>
                    <a:p>
                      <a:endParaRPr lang="en-ZA" sz="1600">
                        <a:solidFill>
                          <a:schemeClr val="bg1">
                            <a:lumMod val="95000"/>
                            <a:lumOff val="5000"/>
                          </a:schemeClr>
                        </a:solidFill>
                        <a:latin typeface="Calibri"/>
                        <a:ea typeface="Times New Roman"/>
                        <a:cs typeface="Times New Roman"/>
                      </a:endParaRPr>
                    </a:p>
                  </a:txBody>
                  <a:tcPr marL="65982" marR="65982" marT="0" marB="0" anchor="ctr"/>
                </a:tc>
              </a:tr>
              <a:tr h="266728">
                <a:tc>
                  <a:txBody>
                    <a:bodyPr/>
                    <a:lstStyle/>
                    <a:p>
                      <a:endParaRPr lang="en-ZA" sz="1600">
                        <a:solidFill>
                          <a:schemeClr val="bg1">
                            <a:lumMod val="95000"/>
                            <a:lumOff val="5000"/>
                          </a:schemeClr>
                        </a:solidFill>
                        <a:latin typeface="Calibri"/>
                        <a:ea typeface="Times New Roman"/>
                        <a:cs typeface="Times New Roman"/>
                      </a:endParaRPr>
                    </a:p>
                  </a:txBody>
                  <a:tcPr marL="65982" marR="65982" marT="0" marB="0" anchor="ctr"/>
                </a:tc>
                <a:tc>
                  <a:txBody>
                    <a:bodyPr/>
                    <a:lstStyle/>
                    <a:p>
                      <a:pPr algn="ctr">
                        <a:spcAft>
                          <a:spcPts val="0"/>
                        </a:spcAft>
                      </a:pPr>
                      <a:r>
                        <a:rPr lang="en-ZA" sz="1600">
                          <a:solidFill>
                            <a:schemeClr val="bg1">
                              <a:lumMod val="95000"/>
                              <a:lumOff val="5000"/>
                            </a:schemeClr>
                          </a:solidFill>
                        </a:rPr>
                        <a:t>UCI</a:t>
                      </a:r>
                      <a:endParaRPr lang="en-ZA" sz="1600">
                        <a:solidFill>
                          <a:schemeClr val="bg1">
                            <a:lumMod val="95000"/>
                            <a:lumOff val="5000"/>
                          </a:schemeClr>
                        </a:solidFill>
                        <a:latin typeface="Times New Roman"/>
                        <a:ea typeface="Times New Roman"/>
                        <a:cs typeface="Times New Roman"/>
                      </a:endParaRPr>
                    </a:p>
                  </a:txBody>
                  <a:tcPr marL="65982" marR="65982" marT="0" marB="0" anchor="ctr"/>
                </a:tc>
                <a:tc>
                  <a:txBody>
                    <a:bodyPr/>
                    <a:lstStyle/>
                    <a:p>
                      <a:pPr algn="ctr">
                        <a:spcAft>
                          <a:spcPts val="0"/>
                        </a:spcAft>
                      </a:pPr>
                      <a:r>
                        <a:rPr lang="en-ZA" sz="1600">
                          <a:solidFill>
                            <a:schemeClr val="bg1">
                              <a:lumMod val="95000"/>
                              <a:lumOff val="5000"/>
                            </a:schemeClr>
                          </a:solidFill>
                        </a:rPr>
                        <a:t>R 1,750,000</a:t>
                      </a:r>
                      <a:endParaRPr lang="en-ZA" sz="1600">
                        <a:solidFill>
                          <a:schemeClr val="bg1">
                            <a:lumMod val="95000"/>
                            <a:lumOff val="5000"/>
                          </a:schemeClr>
                        </a:solidFill>
                        <a:latin typeface="Times New Roman"/>
                        <a:ea typeface="Times New Roman"/>
                        <a:cs typeface="Times New Roman"/>
                      </a:endParaRPr>
                    </a:p>
                  </a:txBody>
                  <a:tcPr marL="65982" marR="65982" marT="0" marB="0" anchor="ctr"/>
                </a:tc>
                <a:tc>
                  <a:txBody>
                    <a:bodyPr/>
                    <a:lstStyle/>
                    <a:p>
                      <a:endParaRPr lang="en-ZA" sz="1600">
                        <a:solidFill>
                          <a:schemeClr val="bg1">
                            <a:lumMod val="95000"/>
                            <a:lumOff val="5000"/>
                          </a:schemeClr>
                        </a:solidFill>
                        <a:latin typeface="Calibri"/>
                        <a:ea typeface="Times New Roman"/>
                        <a:cs typeface="Times New Roman"/>
                      </a:endParaRPr>
                    </a:p>
                  </a:txBody>
                  <a:tcPr marL="65982" marR="65982" marT="0" marB="0" anchor="ctr"/>
                </a:tc>
              </a:tr>
              <a:tr h="266728">
                <a:tc>
                  <a:txBody>
                    <a:bodyPr/>
                    <a:lstStyle/>
                    <a:p>
                      <a:endParaRPr lang="en-ZA" sz="1600">
                        <a:solidFill>
                          <a:schemeClr val="bg1">
                            <a:lumMod val="95000"/>
                            <a:lumOff val="5000"/>
                          </a:schemeClr>
                        </a:solidFill>
                        <a:latin typeface="Calibri"/>
                        <a:ea typeface="Times New Roman"/>
                        <a:cs typeface="Times New Roman"/>
                      </a:endParaRPr>
                    </a:p>
                  </a:txBody>
                  <a:tcPr marL="65982" marR="65982" marT="0" marB="0" anchor="ctr"/>
                </a:tc>
                <a:tc>
                  <a:txBody>
                    <a:bodyPr/>
                    <a:lstStyle/>
                    <a:p>
                      <a:pPr algn="ctr">
                        <a:spcAft>
                          <a:spcPts val="0"/>
                        </a:spcAft>
                      </a:pPr>
                      <a:r>
                        <a:rPr lang="en-ZA" sz="1600">
                          <a:solidFill>
                            <a:schemeClr val="bg1">
                              <a:lumMod val="95000"/>
                              <a:lumOff val="5000"/>
                            </a:schemeClr>
                          </a:solidFill>
                        </a:rPr>
                        <a:t>Toyota</a:t>
                      </a:r>
                      <a:endParaRPr lang="en-ZA" sz="1600">
                        <a:solidFill>
                          <a:schemeClr val="bg1">
                            <a:lumMod val="95000"/>
                            <a:lumOff val="5000"/>
                          </a:schemeClr>
                        </a:solidFill>
                        <a:latin typeface="Times New Roman"/>
                        <a:ea typeface="Times New Roman"/>
                        <a:cs typeface="Times New Roman"/>
                      </a:endParaRPr>
                    </a:p>
                  </a:txBody>
                  <a:tcPr marL="65982" marR="65982" marT="0" marB="0" anchor="ctr"/>
                </a:tc>
                <a:tc>
                  <a:txBody>
                    <a:bodyPr/>
                    <a:lstStyle/>
                    <a:p>
                      <a:pPr algn="ctr">
                        <a:spcAft>
                          <a:spcPts val="0"/>
                        </a:spcAft>
                      </a:pPr>
                      <a:r>
                        <a:rPr lang="en-ZA" sz="1600">
                          <a:solidFill>
                            <a:schemeClr val="bg1">
                              <a:lumMod val="95000"/>
                              <a:lumOff val="5000"/>
                            </a:schemeClr>
                          </a:solidFill>
                        </a:rPr>
                        <a:t>R 750,000</a:t>
                      </a:r>
                      <a:endParaRPr lang="en-ZA" sz="1600">
                        <a:solidFill>
                          <a:schemeClr val="bg1">
                            <a:lumMod val="95000"/>
                            <a:lumOff val="5000"/>
                          </a:schemeClr>
                        </a:solidFill>
                        <a:latin typeface="Times New Roman"/>
                        <a:ea typeface="Times New Roman"/>
                        <a:cs typeface="Times New Roman"/>
                      </a:endParaRPr>
                    </a:p>
                  </a:txBody>
                  <a:tcPr marL="65982" marR="65982" marT="0" marB="0" anchor="ctr"/>
                </a:tc>
                <a:tc>
                  <a:txBody>
                    <a:bodyPr/>
                    <a:lstStyle/>
                    <a:p>
                      <a:endParaRPr lang="en-ZA" sz="1600">
                        <a:solidFill>
                          <a:schemeClr val="bg1">
                            <a:lumMod val="95000"/>
                            <a:lumOff val="5000"/>
                          </a:schemeClr>
                        </a:solidFill>
                        <a:latin typeface="Calibri"/>
                        <a:ea typeface="Times New Roman"/>
                        <a:cs typeface="Times New Roman"/>
                      </a:endParaRPr>
                    </a:p>
                  </a:txBody>
                  <a:tcPr marL="65982" marR="65982" marT="0" marB="0" anchor="ctr"/>
                </a:tc>
              </a:tr>
              <a:tr h="266728">
                <a:tc>
                  <a:txBody>
                    <a:bodyPr/>
                    <a:lstStyle/>
                    <a:p>
                      <a:endParaRPr lang="en-ZA" sz="1600">
                        <a:solidFill>
                          <a:schemeClr val="bg1">
                            <a:lumMod val="95000"/>
                            <a:lumOff val="5000"/>
                          </a:schemeClr>
                        </a:solidFill>
                        <a:latin typeface="Calibri"/>
                        <a:ea typeface="Times New Roman"/>
                        <a:cs typeface="Times New Roman"/>
                      </a:endParaRPr>
                    </a:p>
                  </a:txBody>
                  <a:tcPr marL="65982" marR="65982" marT="0" marB="0" anchor="ctr"/>
                </a:tc>
                <a:tc>
                  <a:txBody>
                    <a:bodyPr/>
                    <a:lstStyle/>
                    <a:p>
                      <a:pPr algn="ctr">
                        <a:spcAft>
                          <a:spcPts val="0"/>
                        </a:spcAft>
                      </a:pPr>
                      <a:r>
                        <a:rPr lang="en-ZA" sz="1600">
                          <a:solidFill>
                            <a:schemeClr val="bg1">
                              <a:lumMod val="95000"/>
                              <a:lumOff val="5000"/>
                            </a:schemeClr>
                          </a:solidFill>
                        </a:rPr>
                        <a:t>Other Sponsors</a:t>
                      </a:r>
                      <a:endParaRPr lang="en-ZA" sz="1600">
                        <a:solidFill>
                          <a:schemeClr val="bg1">
                            <a:lumMod val="95000"/>
                            <a:lumOff val="5000"/>
                          </a:schemeClr>
                        </a:solidFill>
                        <a:latin typeface="Times New Roman"/>
                        <a:ea typeface="Times New Roman"/>
                        <a:cs typeface="Times New Roman"/>
                      </a:endParaRPr>
                    </a:p>
                  </a:txBody>
                  <a:tcPr marL="65982" marR="65982" marT="0" marB="0" anchor="ctr"/>
                </a:tc>
                <a:tc>
                  <a:txBody>
                    <a:bodyPr/>
                    <a:lstStyle/>
                    <a:p>
                      <a:pPr algn="ctr">
                        <a:spcAft>
                          <a:spcPts val="0"/>
                        </a:spcAft>
                      </a:pPr>
                      <a:r>
                        <a:rPr lang="en-ZA" sz="1600">
                          <a:solidFill>
                            <a:schemeClr val="bg1">
                              <a:lumMod val="95000"/>
                              <a:lumOff val="5000"/>
                            </a:schemeClr>
                          </a:solidFill>
                        </a:rPr>
                        <a:t>R 1,200,000</a:t>
                      </a:r>
                      <a:endParaRPr lang="en-ZA" sz="1600">
                        <a:solidFill>
                          <a:schemeClr val="bg1">
                            <a:lumMod val="95000"/>
                            <a:lumOff val="5000"/>
                          </a:schemeClr>
                        </a:solidFill>
                        <a:latin typeface="Times New Roman"/>
                        <a:ea typeface="Times New Roman"/>
                        <a:cs typeface="Times New Roman"/>
                      </a:endParaRPr>
                    </a:p>
                  </a:txBody>
                  <a:tcPr marL="65982" marR="65982" marT="0" marB="0" anchor="ctr"/>
                </a:tc>
                <a:tc>
                  <a:txBody>
                    <a:bodyPr/>
                    <a:lstStyle/>
                    <a:p>
                      <a:endParaRPr lang="en-ZA" sz="1600">
                        <a:solidFill>
                          <a:schemeClr val="bg1">
                            <a:lumMod val="95000"/>
                            <a:lumOff val="5000"/>
                          </a:schemeClr>
                        </a:solidFill>
                        <a:latin typeface="Calibri"/>
                        <a:ea typeface="Times New Roman"/>
                        <a:cs typeface="Times New Roman"/>
                      </a:endParaRPr>
                    </a:p>
                  </a:txBody>
                  <a:tcPr marL="65982" marR="65982" marT="0" marB="0" anchor="ctr"/>
                </a:tc>
              </a:tr>
              <a:tr h="266728">
                <a:tc>
                  <a:txBody>
                    <a:bodyPr/>
                    <a:lstStyle/>
                    <a:p>
                      <a:endParaRPr lang="en-ZA" sz="1600">
                        <a:solidFill>
                          <a:schemeClr val="bg1">
                            <a:lumMod val="95000"/>
                            <a:lumOff val="5000"/>
                          </a:schemeClr>
                        </a:solidFill>
                        <a:latin typeface="Calibri"/>
                        <a:ea typeface="Times New Roman"/>
                        <a:cs typeface="Times New Roman"/>
                      </a:endParaRPr>
                    </a:p>
                  </a:txBody>
                  <a:tcPr marL="65982" marR="65982" marT="0" marB="0" anchor="ctr"/>
                </a:tc>
                <a:tc>
                  <a:txBody>
                    <a:bodyPr/>
                    <a:lstStyle/>
                    <a:p>
                      <a:pPr algn="ctr">
                        <a:spcAft>
                          <a:spcPts val="0"/>
                        </a:spcAft>
                      </a:pPr>
                      <a:r>
                        <a:rPr lang="en-ZA" sz="1600">
                          <a:solidFill>
                            <a:schemeClr val="bg1">
                              <a:lumMod val="95000"/>
                              <a:lumOff val="5000"/>
                            </a:schemeClr>
                          </a:solidFill>
                        </a:rPr>
                        <a:t>Entry Fees</a:t>
                      </a:r>
                      <a:endParaRPr lang="en-ZA" sz="1600">
                        <a:solidFill>
                          <a:schemeClr val="bg1">
                            <a:lumMod val="95000"/>
                            <a:lumOff val="5000"/>
                          </a:schemeClr>
                        </a:solidFill>
                        <a:latin typeface="Times New Roman"/>
                        <a:ea typeface="Times New Roman"/>
                        <a:cs typeface="Times New Roman"/>
                      </a:endParaRPr>
                    </a:p>
                  </a:txBody>
                  <a:tcPr marL="65982" marR="65982" marT="0" marB="0" anchor="ctr"/>
                </a:tc>
                <a:tc>
                  <a:txBody>
                    <a:bodyPr/>
                    <a:lstStyle/>
                    <a:p>
                      <a:pPr algn="ctr">
                        <a:spcAft>
                          <a:spcPts val="0"/>
                        </a:spcAft>
                      </a:pPr>
                      <a:r>
                        <a:rPr lang="en-ZA" sz="1600">
                          <a:solidFill>
                            <a:schemeClr val="bg1">
                              <a:lumMod val="95000"/>
                              <a:lumOff val="5000"/>
                            </a:schemeClr>
                          </a:solidFill>
                        </a:rPr>
                        <a:t>R 250,000</a:t>
                      </a:r>
                      <a:endParaRPr lang="en-ZA" sz="1600">
                        <a:solidFill>
                          <a:schemeClr val="bg1">
                            <a:lumMod val="95000"/>
                            <a:lumOff val="5000"/>
                          </a:schemeClr>
                        </a:solidFill>
                        <a:latin typeface="Times New Roman"/>
                        <a:ea typeface="Times New Roman"/>
                        <a:cs typeface="Times New Roman"/>
                      </a:endParaRPr>
                    </a:p>
                  </a:txBody>
                  <a:tcPr marL="65982" marR="65982" marT="0" marB="0" anchor="ctr"/>
                </a:tc>
                <a:tc>
                  <a:txBody>
                    <a:bodyPr/>
                    <a:lstStyle/>
                    <a:p>
                      <a:endParaRPr lang="en-ZA" sz="1600">
                        <a:solidFill>
                          <a:schemeClr val="bg1">
                            <a:lumMod val="95000"/>
                            <a:lumOff val="5000"/>
                          </a:schemeClr>
                        </a:solidFill>
                        <a:latin typeface="Calibri"/>
                        <a:ea typeface="Times New Roman"/>
                        <a:cs typeface="Times New Roman"/>
                      </a:endParaRPr>
                    </a:p>
                  </a:txBody>
                  <a:tcPr marL="65982" marR="65982" marT="0" marB="0" anchor="ctr"/>
                </a:tc>
              </a:tr>
              <a:tr h="266728">
                <a:tc>
                  <a:txBody>
                    <a:bodyPr/>
                    <a:lstStyle/>
                    <a:p>
                      <a:endParaRPr lang="en-ZA" sz="1600">
                        <a:solidFill>
                          <a:schemeClr val="bg1">
                            <a:lumMod val="95000"/>
                            <a:lumOff val="5000"/>
                          </a:schemeClr>
                        </a:solidFill>
                        <a:latin typeface="Calibri"/>
                        <a:ea typeface="Times New Roman"/>
                        <a:cs typeface="Times New Roman"/>
                      </a:endParaRPr>
                    </a:p>
                  </a:txBody>
                  <a:tcPr marL="65982" marR="65982" marT="0" marB="0" anchor="ctr"/>
                </a:tc>
                <a:tc>
                  <a:txBody>
                    <a:bodyPr/>
                    <a:lstStyle/>
                    <a:p>
                      <a:pPr algn="ctr">
                        <a:spcAft>
                          <a:spcPts val="0"/>
                        </a:spcAft>
                      </a:pPr>
                      <a:r>
                        <a:rPr lang="en-ZA" sz="1600">
                          <a:solidFill>
                            <a:schemeClr val="bg1">
                              <a:lumMod val="95000"/>
                              <a:lumOff val="5000"/>
                            </a:schemeClr>
                          </a:solidFill>
                        </a:rPr>
                        <a:t>CSA</a:t>
                      </a:r>
                      <a:endParaRPr lang="en-ZA" sz="1600">
                        <a:solidFill>
                          <a:schemeClr val="bg1">
                            <a:lumMod val="95000"/>
                            <a:lumOff val="5000"/>
                          </a:schemeClr>
                        </a:solidFill>
                        <a:latin typeface="Times New Roman"/>
                        <a:ea typeface="Times New Roman"/>
                        <a:cs typeface="Times New Roman"/>
                      </a:endParaRPr>
                    </a:p>
                  </a:txBody>
                  <a:tcPr marL="65982" marR="65982" marT="0" marB="0" anchor="ctr"/>
                </a:tc>
                <a:tc>
                  <a:txBody>
                    <a:bodyPr/>
                    <a:lstStyle/>
                    <a:p>
                      <a:pPr algn="ctr">
                        <a:spcAft>
                          <a:spcPts val="0"/>
                        </a:spcAft>
                      </a:pPr>
                      <a:r>
                        <a:rPr lang="en-ZA" sz="1600">
                          <a:solidFill>
                            <a:schemeClr val="bg1">
                              <a:lumMod val="95000"/>
                              <a:lumOff val="5000"/>
                            </a:schemeClr>
                          </a:solidFill>
                        </a:rPr>
                        <a:t>Shortfall</a:t>
                      </a:r>
                      <a:endParaRPr lang="en-ZA" sz="1600">
                        <a:solidFill>
                          <a:schemeClr val="bg1">
                            <a:lumMod val="95000"/>
                            <a:lumOff val="5000"/>
                          </a:schemeClr>
                        </a:solidFill>
                        <a:latin typeface="Times New Roman"/>
                        <a:ea typeface="Times New Roman"/>
                        <a:cs typeface="Times New Roman"/>
                      </a:endParaRPr>
                    </a:p>
                  </a:txBody>
                  <a:tcPr marL="65982" marR="65982" marT="0" marB="0" anchor="ctr"/>
                </a:tc>
                <a:tc>
                  <a:txBody>
                    <a:bodyPr/>
                    <a:lstStyle/>
                    <a:p>
                      <a:endParaRPr lang="en-ZA" sz="1600">
                        <a:solidFill>
                          <a:schemeClr val="bg1">
                            <a:lumMod val="95000"/>
                            <a:lumOff val="5000"/>
                          </a:schemeClr>
                        </a:solidFill>
                        <a:latin typeface="Calibri"/>
                        <a:ea typeface="Times New Roman"/>
                        <a:cs typeface="Times New Roman"/>
                      </a:endParaRPr>
                    </a:p>
                  </a:txBody>
                  <a:tcPr marL="65982" marR="65982" marT="0" marB="0" anchor="ctr"/>
                </a:tc>
              </a:tr>
              <a:tr h="266728">
                <a:tc>
                  <a:txBody>
                    <a:bodyPr/>
                    <a:lstStyle/>
                    <a:p>
                      <a:endParaRPr lang="en-ZA" sz="1600">
                        <a:solidFill>
                          <a:schemeClr val="bg1">
                            <a:lumMod val="95000"/>
                            <a:lumOff val="5000"/>
                          </a:schemeClr>
                        </a:solidFill>
                        <a:latin typeface="Calibri"/>
                        <a:ea typeface="Times New Roman"/>
                        <a:cs typeface="Times New Roman"/>
                      </a:endParaRPr>
                    </a:p>
                  </a:txBody>
                  <a:tcPr marL="65982" marR="65982" marT="0" marB="0" anchor="ctr"/>
                </a:tc>
                <a:tc>
                  <a:txBody>
                    <a:bodyPr/>
                    <a:lstStyle/>
                    <a:p>
                      <a:pPr algn="ctr">
                        <a:spcAft>
                          <a:spcPts val="0"/>
                        </a:spcAft>
                      </a:pPr>
                      <a:r>
                        <a:rPr lang="en-ZA" sz="1600">
                          <a:solidFill>
                            <a:schemeClr val="bg1">
                              <a:lumMod val="95000"/>
                              <a:lumOff val="5000"/>
                            </a:schemeClr>
                          </a:solidFill>
                        </a:rPr>
                        <a:t>Municipality</a:t>
                      </a:r>
                      <a:endParaRPr lang="en-ZA" sz="1600">
                        <a:solidFill>
                          <a:schemeClr val="bg1">
                            <a:lumMod val="95000"/>
                            <a:lumOff val="5000"/>
                          </a:schemeClr>
                        </a:solidFill>
                        <a:latin typeface="Times New Roman"/>
                        <a:ea typeface="Times New Roman"/>
                        <a:cs typeface="Times New Roman"/>
                      </a:endParaRPr>
                    </a:p>
                  </a:txBody>
                  <a:tcPr marL="65982" marR="65982" marT="0" marB="0" anchor="ctr"/>
                </a:tc>
                <a:tc>
                  <a:txBody>
                    <a:bodyPr/>
                    <a:lstStyle/>
                    <a:p>
                      <a:pPr algn="ctr">
                        <a:spcAft>
                          <a:spcPts val="0"/>
                        </a:spcAft>
                      </a:pPr>
                      <a:r>
                        <a:rPr lang="en-ZA" sz="1600">
                          <a:solidFill>
                            <a:schemeClr val="bg1">
                              <a:lumMod val="95000"/>
                              <a:lumOff val="5000"/>
                            </a:schemeClr>
                          </a:solidFill>
                        </a:rPr>
                        <a:t>Land/Site </a:t>
                      </a:r>
                      <a:endParaRPr lang="en-ZA" sz="1600">
                        <a:solidFill>
                          <a:schemeClr val="bg1">
                            <a:lumMod val="95000"/>
                            <a:lumOff val="5000"/>
                          </a:schemeClr>
                        </a:solidFill>
                        <a:latin typeface="Times New Roman"/>
                        <a:ea typeface="Times New Roman"/>
                        <a:cs typeface="Times New Roman"/>
                      </a:endParaRPr>
                    </a:p>
                  </a:txBody>
                  <a:tcPr marL="65982" marR="65982" marT="0" marB="0" anchor="ctr"/>
                </a:tc>
                <a:tc>
                  <a:txBody>
                    <a:bodyPr/>
                    <a:lstStyle/>
                    <a:p>
                      <a:endParaRPr lang="en-ZA" sz="1600">
                        <a:solidFill>
                          <a:schemeClr val="bg1">
                            <a:lumMod val="95000"/>
                            <a:lumOff val="5000"/>
                          </a:schemeClr>
                        </a:solidFill>
                        <a:latin typeface="Calibri"/>
                        <a:ea typeface="Times New Roman"/>
                        <a:cs typeface="Times New Roman"/>
                      </a:endParaRPr>
                    </a:p>
                  </a:txBody>
                  <a:tcPr marL="65982" marR="65982" marT="0" marB="0" anchor="ctr"/>
                </a:tc>
              </a:tr>
              <a:tr h="266728">
                <a:tc>
                  <a:txBody>
                    <a:bodyPr/>
                    <a:lstStyle/>
                    <a:p>
                      <a:endParaRPr lang="en-ZA" sz="1600">
                        <a:solidFill>
                          <a:schemeClr val="bg1">
                            <a:lumMod val="95000"/>
                            <a:lumOff val="5000"/>
                          </a:schemeClr>
                        </a:solidFill>
                        <a:latin typeface="Calibri"/>
                        <a:ea typeface="Times New Roman"/>
                        <a:cs typeface="Times New Roman"/>
                      </a:endParaRPr>
                    </a:p>
                  </a:txBody>
                  <a:tcPr marL="65982" marR="65982" marT="0" marB="0" anchor="ctr"/>
                </a:tc>
                <a:tc>
                  <a:txBody>
                    <a:bodyPr/>
                    <a:lstStyle/>
                    <a:p>
                      <a:endParaRPr lang="en-ZA" sz="1600">
                        <a:solidFill>
                          <a:schemeClr val="bg1">
                            <a:lumMod val="95000"/>
                            <a:lumOff val="5000"/>
                          </a:schemeClr>
                        </a:solidFill>
                        <a:latin typeface="Calibri"/>
                        <a:ea typeface="Times New Roman"/>
                        <a:cs typeface="Times New Roman"/>
                      </a:endParaRPr>
                    </a:p>
                  </a:txBody>
                  <a:tcPr marL="65982" marR="65982" marT="0" marB="0" anchor="ctr"/>
                </a:tc>
                <a:tc>
                  <a:txBody>
                    <a:bodyPr/>
                    <a:lstStyle/>
                    <a:p>
                      <a:endParaRPr lang="en-ZA" sz="1600">
                        <a:solidFill>
                          <a:schemeClr val="bg1">
                            <a:lumMod val="95000"/>
                            <a:lumOff val="5000"/>
                          </a:schemeClr>
                        </a:solidFill>
                        <a:latin typeface="Calibri"/>
                        <a:ea typeface="Times New Roman"/>
                        <a:cs typeface="Times New Roman"/>
                      </a:endParaRPr>
                    </a:p>
                  </a:txBody>
                  <a:tcPr marL="65982" marR="65982" marT="0" marB="0" anchor="ctr"/>
                </a:tc>
                <a:tc>
                  <a:txBody>
                    <a:bodyPr/>
                    <a:lstStyle/>
                    <a:p>
                      <a:endParaRPr lang="en-ZA" sz="1600">
                        <a:solidFill>
                          <a:schemeClr val="bg1">
                            <a:lumMod val="95000"/>
                            <a:lumOff val="5000"/>
                          </a:schemeClr>
                        </a:solidFill>
                        <a:latin typeface="Calibri"/>
                        <a:ea typeface="Times New Roman"/>
                        <a:cs typeface="Times New Roman"/>
                      </a:endParaRPr>
                    </a:p>
                  </a:txBody>
                  <a:tcPr marL="65982" marR="65982" marT="0" marB="0" anchor="ctr"/>
                </a:tc>
              </a:tr>
              <a:tr h="266728">
                <a:tc>
                  <a:txBody>
                    <a:bodyPr/>
                    <a:lstStyle/>
                    <a:p>
                      <a:endParaRPr lang="en-ZA" sz="1600">
                        <a:solidFill>
                          <a:schemeClr val="bg1">
                            <a:lumMod val="95000"/>
                            <a:lumOff val="5000"/>
                          </a:schemeClr>
                        </a:solidFill>
                        <a:latin typeface="Calibri"/>
                        <a:ea typeface="Times New Roman"/>
                        <a:cs typeface="Times New Roman"/>
                      </a:endParaRPr>
                    </a:p>
                  </a:txBody>
                  <a:tcPr marL="65982" marR="65982" marT="0" marB="0" anchor="ctr"/>
                </a:tc>
                <a:tc>
                  <a:txBody>
                    <a:bodyPr/>
                    <a:lstStyle/>
                    <a:p>
                      <a:pPr algn="ctr">
                        <a:spcAft>
                          <a:spcPts val="0"/>
                        </a:spcAft>
                      </a:pPr>
                      <a:r>
                        <a:rPr lang="en-ZA" sz="1600">
                          <a:solidFill>
                            <a:schemeClr val="bg1">
                              <a:lumMod val="95000"/>
                              <a:lumOff val="5000"/>
                            </a:schemeClr>
                          </a:solidFill>
                        </a:rPr>
                        <a:t>Total</a:t>
                      </a:r>
                      <a:endParaRPr lang="en-ZA" sz="1600">
                        <a:solidFill>
                          <a:schemeClr val="bg1">
                            <a:lumMod val="95000"/>
                            <a:lumOff val="5000"/>
                          </a:schemeClr>
                        </a:solidFill>
                        <a:latin typeface="Times New Roman"/>
                        <a:ea typeface="Times New Roman"/>
                        <a:cs typeface="Times New Roman"/>
                      </a:endParaRPr>
                    </a:p>
                  </a:txBody>
                  <a:tcPr marL="65982" marR="65982" marT="0" marB="0" anchor="ctr"/>
                </a:tc>
                <a:tc>
                  <a:txBody>
                    <a:bodyPr/>
                    <a:lstStyle/>
                    <a:p>
                      <a:pPr marL="0" algn="ctr" rtl="0" eaLnBrk="1" latinLnBrk="0" hangingPunct="1">
                        <a:spcAft>
                          <a:spcPts val="0"/>
                        </a:spcAft>
                      </a:pPr>
                      <a:r>
                        <a:rPr kumimoji="0" lang="en-ZA" sz="1600" b="1" u="sng" kern="1200" dirty="0">
                          <a:solidFill>
                            <a:srgbClr val="FF0000"/>
                          </a:solidFill>
                          <a:latin typeface="+mn-lt"/>
                          <a:ea typeface="+mn-ea"/>
                          <a:cs typeface="+mn-cs"/>
                        </a:rPr>
                        <a:t>R 3,950,000</a:t>
                      </a:r>
                    </a:p>
                  </a:txBody>
                  <a:tcPr marL="65982" marR="65982" marT="0" marB="0" anchor="ctr"/>
                </a:tc>
                <a:tc>
                  <a:txBody>
                    <a:bodyPr/>
                    <a:lstStyle/>
                    <a:p>
                      <a:endParaRPr lang="en-ZA" sz="1600">
                        <a:solidFill>
                          <a:schemeClr val="bg1">
                            <a:lumMod val="95000"/>
                            <a:lumOff val="5000"/>
                          </a:schemeClr>
                        </a:solidFill>
                        <a:latin typeface="Calibri"/>
                        <a:ea typeface="Times New Roman"/>
                        <a:cs typeface="Times New Roman"/>
                      </a:endParaRPr>
                    </a:p>
                  </a:txBody>
                  <a:tcPr marL="65982" marR="65982" marT="0" marB="0" anchor="ctr"/>
                </a:tc>
              </a:tr>
              <a:tr h="266728">
                <a:tc>
                  <a:txBody>
                    <a:bodyPr/>
                    <a:lstStyle/>
                    <a:p>
                      <a:endParaRPr lang="en-ZA" sz="1600">
                        <a:solidFill>
                          <a:schemeClr val="bg1">
                            <a:lumMod val="95000"/>
                            <a:lumOff val="5000"/>
                          </a:schemeClr>
                        </a:solidFill>
                        <a:latin typeface="Calibri"/>
                        <a:ea typeface="Times New Roman"/>
                        <a:cs typeface="Times New Roman"/>
                      </a:endParaRPr>
                    </a:p>
                  </a:txBody>
                  <a:tcPr marL="65982" marR="65982" marT="0" marB="0" anchor="ctr"/>
                </a:tc>
                <a:tc>
                  <a:txBody>
                    <a:bodyPr/>
                    <a:lstStyle/>
                    <a:p>
                      <a:endParaRPr lang="en-ZA" sz="1600" dirty="0">
                        <a:solidFill>
                          <a:schemeClr val="bg1">
                            <a:lumMod val="95000"/>
                            <a:lumOff val="5000"/>
                          </a:schemeClr>
                        </a:solidFill>
                        <a:latin typeface="Calibri"/>
                        <a:ea typeface="Times New Roman"/>
                        <a:cs typeface="Times New Roman"/>
                      </a:endParaRPr>
                    </a:p>
                  </a:txBody>
                  <a:tcPr marL="65982" marR="65982" marT="0" marB="0" anchor="ctr"/>
                </a:tc>
                <a:tc>
                  <a:txBody>
                    <a:bodyPr/>
                    <a:lstStyle/>
                    <a:p>
                      <a:endParaRPr lang="en-ZA" sz="1600">
                        <a:solidFill>
                          <a:schemeClr val="bg1">
                            <a:lumMod val="95000"/>
                            <a:lumOff val="5000"/>
                          </a:schemeClr>
                        </a:solidFill>
                        <a:latin typeface="Calibri"/>
                        <a:ea typeface="Times New Roman"/>
                        <a:cs typeface="Times New Roman"/>
                      </a:endParaRPr>
                    </a:p>
                  </a:txBody>
                  <a:tcPr marL="65982" marR="65982" marT="0" marB="0" anchor="ctr"/>
                </a:tc>
                <a:tc>
                  <a:txBody>
                    <a:bodyPr/>
                    <a:lstStyle/>
                    <a:p>
                      <a:endParaRPr lang="en-ZA" sz="1600">
                        <a:solidFill>
                          <a:schemeClr val="bg1">
                            <a:lumMod val="95000"/>
                            <a:lumOff val="5000"/>
                          </a:schemeClr>
                        </a:solidFill>
                        <a:latin typeface="Calibri"/>
                        <a:ea typeface="Times New Roman"/>
                        <a:cs typeface="Times New Roman"/>
                      </a:endParaRPr>
                    </a:p>
                  </a:txBody>
                  <a:tcPr marL="65982" marR="65982" marT="0" marB="0" anchor="ctr"/>
                </a:tc>
              </a:tr>
              <a:tr h="266728">
                <a:tc>
                  <a:txBody>
                    <a:bodyPr/>
                    <a:lstStyle/>
                    <a:p>
                      <a:endParaRPr lang="en-ZA" sz="1600">
                        <a:solidFill>
                          <a:schemeClr val="bg1">
                            <a:lumMod val="95000"/>
                            <a:lumOff val="5000"/>
                          </a:schemeClr>
                        </a:solidFill>
                        <a:latin typeface="Calibri"/>
                        <a:ea typeface="Times New Roman"/>
                        <a:cs typeface="Times New Roman"/>
                      </a:endParaRPr>
                    </a:p>
                  </a:txBody>
                  <a:tcPr marL="65982" marR="65982" marT="0" marB="0" anchor="ctr"/>
                </a:tc>
                <a:tc>
                  <a:txBody>
                    <a:bodyPr/>
                    <a:lstStyle/>
                    <a:p>
                      <a:pPr algn="ctr">
                        <a:spcAft>
                          <a:spcPts val="0"/>
                        </a:spcAft>
                      </a:pPr>
                      <a:r>
                        <a:rPr lang="en-ZA" sz="1600" dirty="0">
                          <a:solidFill>
                            <a:schemeClr val="bg1">
                              <a:lumMod val="95000"/>
                              <a:lumOff val="5000"/>
                            </a:schemeClr>
                          </a:solidFill>
                        </a:rPr>
                        <a:t>Grand Total</a:t>
                      </a:r>
                      <a:endParaRPr lang="en-ZA" sz="1600" dirty="0">
                        <a:solidFill>
                          <a:schemeClr val="bg1">
                            <a:lumMod val="95000"/>
                            <a:lumOff val="5000"/>
                          </a:schemeClr>
                        </a:solidFill>
                        <a:latin typeface="Times New Roman"/>
                        <a:ea typeface="Times New Roman"/>
                        <a:cs typeface="Times New Roman"/>
                      </a:endParaRPr>
                    </a:p>
                  </a:txBody>
                  <a:tcPr marL="65982" marR="65982" marT="0" marB="0" anchor="ctr"/>
                </a:tc>
                <a:tc>
                  <a:txBody>
                    <a:bodyPr/>
                    <a:lstStyle/>
                    <a:p>
                      <a:pPr marL="0" algn="ctr" rtl="0" eaLnBrk="1" latinLnBrk="0" hangingPunct="1">
                        <a:spcAft>
                          <a:spcPts val="0"/>
                        </a:spcAft>
                      </a:pPr>
                      <a:r>
                        <a:rPr kumimoji="0" lang="en-ZA" sz="1600" b="1" u="sng" kern="1200" dirty="0">
                          <a:solidFill>
                            <a:srgbClr val="FF0000"/>
                          </a:solidFill>
                          <a:latin typeface="+mn-lt"/>
                          <a:ea typeface="+mn-ea"/>
                          <a:cs typeface="+mn-cs"/>
                        </a:rPr>
                        <a:t>R 9,220,000</a:t>
                      </a:r>
                    </a:p>
                  </a:txBody>
                  <a:tcPr marL="65982" marR="65982" marT="0" marB="0" anchor="ctr"/>
                </a:tc>
                <a:tc>
                  <a:txBody>
                    <a:bodyPr/>
                    <a:lstStyle/>
                    <a:p>
                      <a:endParaRPr lang="en-ZA" sz="1600" dirty="0">
                        <a:solidFill>
                          <a:schemeClr val="bg1">
                            <a:lumMod val="95000"/>
                            <a:lumOff val="5000"/>
                          </a:schemeClr>
                        </a:solidFill>
                        <a:latin typeface="Calibri"/>
                        <a:ea typeface="Times New Roman"/>
                        <a:cs typeface="Times New Roman"/>
                      </a:endParaRPr>
                    </a:p>
                  </a:txBody>
                  <a:tcPr marL="65982" marR="65982" marT="0" marB="0" anchor="ctr"/>
                </a:tc>
              </a:tr>
            </a:tbl>
          </a:graphicData>
        </a:graphic>
      </p:graphicFrame>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nvGraphicFramePr>
        <p:xfrm>
          <a:off x="107504" y="764703"/>
          <a:ext cx="8856985" cy="5832648"/>
        </p:xfrm>
        <a:graphic>
          <a:graphicData uri="http://schemas.openxmlformats.org/drawingml/2006/table">
            <a:tbl>
              <a:tblPr>
                <a:tableStyleId>{306799F8-075E-4A3A-A7F6-7FBC6576F1A4}</a:tableStyleId>
              </a:tblPr>
              <a:tblGrid>
                <a:gridCol w="1065791"/>
                <a:gridCol w="3215051"/>
                <a:gridCol w="2021364"/>
                <a:gridCol w="2554779"/>
              </a:tblGrid>
              <a:tr h="505639">
                <a:tc>
                  <a:txBody>
                    <a:bodyPr/>
                    <a:lstStyle/>
                    <a:p>
                      <a:pPr>
                        <a:spcAft>
                          <a:spcPts val="0"/>
                        </a:spcAft>
                      </a:pPr>
                      <a:r>
                        <a:rPr lang="en-ZA" sz="1600" dirty="0">
                          <a:solidFill>
                            <a:schemeClr val="bg1">
                              <a:lumMod val="95000"/>
                              <a:lumOff val="5000"/>
                            </a:schemeClr>
                          </a:solidFill>
                          <a:latin typeface="+mn-lt"/>
                        </a:rPr>
                        <a:t>Financial Year</a:t>
                      </a:r>
                      <a:endParaRPr lang="en-ZA" sz="1600" dirty="0">
                        <a:solidFill>
                          <a:schemeClr val="bg1">
                            <a:lumMod val="95000"/>
                            <a:lumOff val="5000"/>
                          </a:schemeClr>
                        </a:solidFill>
                        <a:latin typeface="+mn-lt"/>
                        <a:ea typeface="Times New Roman"/>
                        <a:cs typeface="Times New Roman"/>
                      </a:endParaRPr>
                    </a:p>
                  </a:txBody>
                  <a:tcPr marL="65982" marR="65982" marT="0" marB="0" anchor="ctr"/>
                </a:tc>
                <a:tc>
                  <a:txBody>
                    <a:bodyPr/>
                    <a:lstStyle/>
                    <a:p>
                      <a:pPr algn="ctr">
                        <a:spcAft>
                          <a:spcPts val="0"/>
                        </a:spcAft>
                      </a:pPr>
                      <a:r>
                        <a:rPr lang="en-ZA" sz="1600" dirty="0">
                          <a:solidFill>
                            <a:schemeClr val="bg1">
                              <a:lumMod val="95000"/>
                              <a:lumOff val="5000"/>
                            </a:schemeClr>
                          </a:solidFill>
                          <a:latin typeface="+mn-lt"/>
                        </a:rPr>
                        <a:t>Event</a:t>
                      </a:r>
                      <a:endParaRPr lang="en-ZA" sz="1600" dirty="0">
                        <a:solidFill>
                          <a:schemeClr val="bg1">
                            <a:lumMod val="95000"/>
                            <a:lumOff val="5000"/>
                          </a:schemeClr>
                        </a:solidFill>
                        <a:latin typeface="+mn-lt"/>
                        <a:ea typeface="Times New Roman"/>
                        <a:cs typeface="Times New Roman"/>
                      </a:endParaRPr>
                    </a:p>
                  </a:txBody>
                  <a:tcPr marL="65982" marR="65982" marT="0" marB="0" anchor="ctr"/>
                </a:tc>
                <a:tc>
                  <a:txBody>
                    <a:bodyPr/>
                    <a:lstStyle/>
                    <a:p>
                      <a:pPr algn="ctr">
                        <a:spcAft>
                          <a:spcPts val="0"/>
                        </a:spcAft>
                      </a:pPr>
                      <a:r>
                        <a:rPr lang="en-ZA" sz="1600">
                          <a:solidFill>
                            <a:schemeClr val="bg1">
                              <a:lumMod val="95000"/>
                              <a:lumOff val="5000"/>
                            </a:schemeClr>
                          </a:solidFill>
                          <a:latin typeface="+mn-lt"/>
                        </a:rPr>
                        <a:t>Amount Requested</a:t>
                      </a:r>
                      <a:endParaRPr lang="en-ZA" sz="1600">
                        <a:solidFill>
                          <a:schemeClr val="bg1">
                            <a:lumMod val="95000"/>
                            <a:lumOff val="5000"/>
                          </a:schemeClr>
                        </a:solidFill>
                        <a:latin typeface="+mn-lt"/>
                        <a:ea typeface="Times New Roman"/>
                        <a:cs typeface="Times New Roman"/>
                      </a:endParaRPr>
                    </a:p>
                  </a:txBody>
                  <a:tcPr marL="65982" marR="65982" marT="0" marB="0" anchor="ctr"/>
                </a:tc>
                <a:tc>
                  <a:txBody>
                    <a:bodyPr/>
                    <a:lstStyle/>
                    <a:p>
                      <a:pPr algn="ctr">
                        <a:spcAft>
                          <a:spcPts val="0"/>
                        </a:spcAft>
                      </a:pPr>
                      <a:r>
                        <a:rPr lang="en-ZA" sz="1600">
                          <a:solidFill>
                            <a:schemeClr val="bg1">
                              <a:lumMod val="95000"/>
                              <a:lumOff val="5000"/>
                            </a:schemeClr>
                          </a:solidFill>
                          <a:latin typeface="+mn-lt"/>
                        </a:rPr>
                        <a:t>Date/Month of Event Staging</a:t>
                      </a:r>
                      <a:endParaRPr lang="en-ZA" sz="1600">
                        <a:solidFill>
                          <a:schemeClr val="bg1">
                            <a:lumMod val="95000"/>
                            <a:lumOff val="5000"/>
                          </a:schemeClr>
                        </a:solidFill>
                        <a:latin typeface="+mn-lt"/>
                        <a:ea typeface="Times New Roman"/>
                        <a:cs typeface="Times New Roman"/>
                      </a:endParaRPr>
                    </a:p>
                  </a:txBody>
                  <a:tcPr marL="65982" marR="65982" marT="0" marB="0" anchor="ctr"/>
                </a:tc>
              </a:tr>
              <a:tr h="252820">
                <a:tc>
                  <a:txBody>
                    <a:bodyPr/>
                    <a:lstStyle/>
                    <a:p>
                      <a:endParaRPr lang="en-ZA" sz="1600">
                        <a:solidFill>
                          <a:schemeClr val="bg1">
                            <a:lumMod val="95000"/>
                            <a:lumOff val="5000"/>
                          </a:schemeClr>
                        </a:solidFill>
                        <a:latin typeface="+mn-lt"/>
                        <a:ea typeface="Times New Roman"/>
                        <a:cs typeface="Times New Roman"/>
                      </a:endParaRPr>
                    </a:p>
                  </a:txBody>
                  <a:tcPr marL="65982" marR="65982" marT="0" marB="0" anchor="ctr"/>
                </a:tc>
                <a:tc>
                  <a:txBody>
                    <a:bodyPr/>
                    <a:lstStyle/>
                    <a:p>
                      <a:endParaRPr lang="en-ZA" sz="1600">
                        <a:solidFill>
                          <a:schemeClr val="bg1">
                            <a:lumMod val="95000"/>
                            <a:lumOff val="5000"/>
                          </a:schemeClr>
                        </a:solidFill>
                        <a:latin typeface="+mn-lt"/>
                        <a:ea typeface="Times New Roman"/>
                        <a:cs typeface="Times New Roman"/>
                      </a:endParaRPr>
                    </a:p>
                  </a:txBody>
                  <a:tcPr marL="65982" marR="65982" marT="0" marB="0" anchor="ctr"/>
                </a:tc>
                <a:tc>
                  <a:txBody>
                    <a:bodyPr/>
                    <a:lstStyle/>
                    <a:p>
                      <a:endParaRPr lang="en-ZA" sz="1600">
                        <a:solidFill>
                          <a:schemeClr val="bg1">
                            <a:lumMod val="95000"/>
                            <a:lumOff val="5000"/>
                          </a:schemeClr>
                        </a:solidFill>
                        <a:latin typeface="+mn-lt"/>
                        <a:ea typeface="Times New Roman"/>
                        <a:cs typeface="Times New Roman"/>
                      </a:endParaRPr>
                    </a:p>
                  </a:txBody>
                  <a:tcPr marL="65982" marR="65982" marT="0" marB="0" anchor="ctr"/>
                </a:tc>
                <a:tc>
                  <a:txBody>
                    <a:bodyPr/>
                    <a:lstStyle/>
                    <a:p>
                      <a:endParaRPr lang="en-ZA" sz="1600">
                        <a:solidFill>
                          <a:schemeClr val="bg1">
                            <a:lumMod val="95000"/>
                            <a:lumOff val="5000"/>
                          </a:schemeClr>
                        </a:solidFill>
                        <a:latin typeface="+mn-lt"/>
                        <a:ea typeface="Times New Roman"/>
                        <a:cs typeface="Times New Roman"/>
                      </a:endParaRPr>
                    </a:p>
                  </a:txBody>
                  <a:tcPr marL="65982" marR="65982" marT="0" marB="0" anchor="ctr"/>
                </a:tc>
              </a:tr>
              <a:tr h="252820">
                <a:tc>
                  <a:txBody>
                    <a:bodyPr/>
                    <a:lstStyle/>
                    <a:p>
                      <a:pPr>
                        <a:spcAft>
                          <a:spcPts val="0"/>
                        </a:spcAft>
                      </a:pPr>
                      <a:r>
                        <a:rPr lang="en-ZA" sz="1600" b="1">
                          <a:solidFill>
                            <a:srgbClr val="000000"/>
                          </a:solidFill>
                          <a:latin typeface="+mn-lt"/>
                          <a:ea typeface="Times New Roman"/>
                          <a:cs typeface="Times New Roman"/>
                        </a:rPr>
                        <a:t>2012/13</a:t>
                      </a:r>
                      <a:endParaRPr lang="en-ZA" sz="1600">
                        <a:latin typeface="+mn-lt"/>
                        <a:ea typeface="Times New Roman"/>
                        <a:cs typeface="Times New Roman"/>
                      </a:endParaRPr>
                    </a:p>
                  </a:txBody>
                  <a:tcPr marL="68580" marR="68580" marT="0" marB="0" anchor="ctr"/>
                </a:tc>
                <a:tc>
                  <a:txBody>
                    <a:bodyPr/>
                    <a:lstStyle/>
                    <a:p>
                      <a:pPr>
                        <a:spcAft>
                          <a:spcPts val="0"/>
                        </a:spcAft>
                      </a:pPr>
                      <a:r>
                        <a:rPr lang="en-ZA" sz="1600">
                          <a:solidFill>
                            <a:srgbClr val="000000"/>
                          </a:solidFill>
                          <a:latin typeface="+mn-lt"/>
                          <a:ea typeface="Times New Roman"/>
                          <a:cs typeface="Times New Roman"/>
                        </a:rPr>
                        <a:t>CSA BMX National Series Event</a:t>
                      </a:r>
                      <a:endParaRPr lang="en-ZA" sz="1600">
                        <a:latin typeface="+mn-lt"/>
                        <a:ea typeface="Times New Roman"/>
                        <a:cs typeface="Times New Roman"/>
                      </a:endParaRPr>
                    </a:p>
                  </a:txBody>
                  <a:tcPr marL="68580" marR="68580" marT="0" marB="0" anchor="ctr"/>
                </a:tc>
                <a:tc>
                  <a:txBody>
                    <a:bodyPr/>
                    <a:lstStyle/>
                    <a:p>
                      <a:pPr algn="ctr">
                        <a:spcAft>
                          <a:spcPts val="0"/>
                        </a:spcAft>
                      </a:pPr>
                      <a:r>
                        <a:rPr lang="en-ZA" sz="1600" dirty="0">
                          <a:solidFill>
                            <a:srgbClr val="000000"/>
                          </a:solidFill>
                          <a:latin typeface="+mn-lt"/>
                          <a:ea typeface="Times New Roman"/>
                          <a:cs typeface="Times New Roman"/>
                        </a:rPr>
                        <a:t>R 50,000</a:t>
                      </a:r>
                      <a:endParaRPr lang="en-ZA" sz="1600" dirty="0">
                        <a:latin typeface="+mn-lt"/>
                        <a:ea typeface="Times New Roman"/>
                        <a:cs typeface="Times New Roman"/>
                      </a:endParaRPr>
                    </a:p>
                  </a:txBody>
                  <a:tcPr marL="68580" marR="68580" marT="0" marB="0" anchor="ctr"/>
                </a:tc>
                <a:tc>
                  <a:txBody>
                    <a:bodyPr/>
                    <a:lstStyle/>
                    <a:p>
                      <a:pPr algn="ctr">
                        <a:spcAft>
                          <a:spcPts val="0"/>
                        </a:spcAft>
                      </a:pPr>
                      <a:r>
                        <a:rPr lang="en-ZA" sz="1600">
                          <a:solidFill>
                            <a:srgbClr val="000000"/>
                          </a:solidFill>
                          <a:latin typeface="+mn-lt"/>
                          <a:ea typeface="Times New Roman"/>
                          <a:cs typeface="Times New Roman"/>
                        </a:rPr>
                        <a:t>June</a:t>
                      </a:r>
                      <a:endParaRPr lang="en-ZA" sz="1600">
                        <a:latin typeface="+mn-lt"/>
                        <a:ea typeface="Times New Roman"/>
                        <a:cs typeface="Times New Roman"/>
                      </a:endParaRPr>
                    </a:p>
                  </a:txBody>
                  <a:tcPr marL="68580" marR="68580" marT="0" marB="0" anchor="ctr"/>
                </a:tc>
              </a:tr>
              <a:tr h="287558">
                <a:tc>
                  <a:txBody>
                    <a:bodyPr/>
                    <a:lstStyle/>
                    <a:p>
                      <a:endParaRPr lang="en-ZA" sz="1600">
                        <a:latin typeface="+mn-lt"/>
                        <a:ea typeface="Times New Roman"/>
                        <a:cs typeface="Times New Roman"/>
                      </a:endParaRPr>
                    </a:p>
                  </a:txBody>
                  <a:tcPr marL="68580" marR="68580" marT="0" marB="0" anchor="ctr"/>
                </a:tc>
                <a:tc>
                  <a:txBody>
                    <a:bodyPr/>
                    <a:lstStyle/>
                    <a:p>
                      <a:pPr>
                        <a:spcAft>
                          <a:spcPts val="0"/>
                        </a:spcAft>
                      </a:pPr>
                      <a:r>
                        <a:rPr lang="en-ZA" sz="1600">
                          <a:solidFill>
                            <a:srgbClr val="000000"/>
                          </a:solidFill>
                          <a:latin typeface="+mn-lt"/>
                          <a:ea typeface="Times New Roman"/>
                          <a:cs typeface="Times New Roman"/>
                        </a:rPr>
                        <a:t>UCI BMX Supercross World Cup</a:t>
                      </a:r>
                      <a:endParaRPr lang="en-ZA" sz="1600">
                        <a:latin typeface="+mn-lt"/>
                        <a:ea typeface="Times New Roman"/>
                        <a:cs typeface="Times New Roman"/>
                      </a:endParaRPr>
                    </a:p>
                  </a:txBody>
                  <a:tcPr marL="68580" marR="68580" marT="0" marB="0" anchor="ctr"/>
                </a:tc>
                <a:tc>
                  <a:txBody>
                    <a:bodyPr/>
                    <a:lstStyle/>
                    <a:p>
                      <a:pPr algn="ctr">
                        <a:spcAft>
                          <a:spcPts val="0"/>
                        </a:spcAft>
                      </a:pPr>
                      <a:r>
                        <a:rPr lang="en-ZA" sz="1600">
                          <a:solidFill>
                            <a:srgbClr val="000000"/>
                          </a:solidFill>
                          <a:latin typeface="+mn-lt"/>
                          <a:ea typeface="Times New Roman"/>
                          <a:cs typeface="Times New Roman"/>
                        </a:rPr>
                        <a:t>R 1,600,000</a:t>
                      </a:r>
                      <a:endParaRPr lang="en-ZA" sz="1600">
                        <a:latin typeface="+mn-lt"/>
                        <a:ea typeface="Times New Roman"/>
                        <a:cs typeface="Times New Roman"/>
                      </a:endParaRPr>
                    </a:p>
                  </a:txBody>
                  <a:tcPr marL="68580" marR="68580" marT="0" marB="0" anchor="ctr"/>
                </a:tc>
                <a:tc>
                  <a:txBody>
                    <a:bodyPr/>
                    <a:lstStyle/>
                    <a:p>
                      <a:pPr algn="ctr">
                        <a:spcAft>
                          <a:spcPts val="0"/>
                        </a:spcAft>
                      </a:pPr>
                      <a:r>
                        <a:rPr lang="en-ZA" sz="1600">
                          <a:solidFill>
                            <a:srgbClr val="000000"/>
                          </a:solidFill>
                          <a:latin typeface="+mn-lt"/>
                          <a:ea typeface="Times New Roman"/>
                          <a:cs typeface="Times New Roman"/>
                        </a:rPr>
                        <a:t>April</a:t>
                      </a:r>
                      <a:endParaRPr lang="en-ZA" sz="1600">
                        <a:latin typeface="+mn-lt"/>
                        <a:ea typeface="Times New Roman"/>
                        <a:cs typeface="Times New Roman"/>
                      </a:endParaRPr>
                    </a:p>
                  </a:txBody>
                  <a:tcPr marL="68580" marR="68580" marT="0" marB="0" anchor="ctr"/>
                </a:tc>
              </a:tr>
              <a:tr h="252820">
                <a:tc>
                  <a:txBody>
                    <a:bodyPr/>
                    <a:lstStyle/>
                    <a:p>
                      <a:endParaRPr lang="en-ZA" sz="1600">
                        <a:latin typeface="+mn-lt"/>
                        <a:ea typeface="Times New Roman"/>
                        <a:cs typeface="Times New Roman"/>
                      </a:endParaRPr>
                    </a:p>
                  </a:txBody>
                  <a:tcPr marL="68580" marR="68580" marT="0" marB="0" anchor="ctr"/>
                </a:tc>
                <a:tc>
                  <a:txBody>
                    <a:bodyPr/>
                    <a:lstStyle/>
                    <a:p>
                      <a:pPr>
                        <a:spcAft>
                          <a:spcPts val="0"/>
                        </a:spcAft>
                      </a:pPr>
                      <a:r>
                        <a:rPr lang="en-ZA" sz="1600">
                          <a:solidFill>
                            <a:srgbClr val="000000"/>
                          </a:solidFill>
                          <a:latin typeface="+mn-lt"/>
                          <a:ea typeface="Times New Roman"/>
                          <a:cs typeface="Times New Roman"/>
                        </a:rPr>
                        <a:t>CSA MTB National Series Event</a:t>
                      </a:r>
                      <a:endParaRPr lang="en-ZA" sz="1600">
                        <a:latin typeface="+mn-lt"/>
                        <a:ea typeface="Times New Roman"/>
                        <a:cs typeface="Times New Roman"/>
                      </a:endParaRPr>
                    </a:p>
                  </a:txBody>
                  <a:tcPr marL="68580" marR="68580" marT="0" marB="0" anchor="ctr"/>
                </a:tc>
                <a:tc>
                  <a:txBody>
                    <a:bodyPr/>
                    <a:lstStyle/>
                    <a:p>
                      <a:pPr algn="ctr">
                        <a:spcAft>
                          <a:spcPts val="0"/>
                        </a:spcAft>
                      </a:pPr>
                      <a:r>
                        <a:rPr lang="en-ZA" sz="1600">
                          <a:solidFill>
                            <a:srgbClr val="000000"/>
                          </a:solidFill>
                          <a:latin typeface="+mn-lt"/>
                          <a:ea typeface="Times New Roman"/>
                          <a:cs typeface="Times New Roman"/>
                        </a:rPr>
                        <a:t>R 100,000</a:t>
                      </a:r>
                      <a:endParaRPr lang="en-ZA" sz="1600">
                        <a:latin typeface="+mn-lt"/>
                        <a:ea typeface="Times New Roman"/>
                        <a:cs typeface="Times New Roman"/>
                      </a:endParaRPr>
                    </a:p>
                  </a:txBody>
                  <a:tcPr marL="68580" marR="68580" marT="0" marB="0" anchor="ctr"/>
                </a:tc>
                <a:tc>
                  <a:txBody>
                    <a:bodyPr/>
                    <a:lstStyle/>
                    <a:p>
                      <a:pPr algn="ctr">
                        <a:spcAft>
                          <a:spcPts val="0"/>
                        </a:spcAft>
                      </a:pPr>
                      <a:r>
                        <a:rPr lang="en-ZA" sz="1600">
                          <a:solidFill>
                            <a:srgbClr val="000000"/>
                          </a:solidFill>
                          <a:latin typeface="+mn-lt"/>
                          <a:ea typeface="Times New Roman"/>
                          <a:cs typeface="Times New Roman"/>
                        </a:rPr>
                        <a:t>April</a:t>
                      </a:r>
                      <a:endParaRPr lang="en-ZA" sz="1600">
                        <a:latin typeface="+mn-lt"/>
                        <a:ea typeface="Times New Roman"/>
                        <a:cs typeface="Times New Roman"/>
                      </a:endParaRPr>
                    </a:p>
                  </a:txBody>
                  <a:tcPr marL="68580" marR="68580" marT="0" marB="0" anchor="ctr"/>
                </a:tc>
              </a:tr>
              <a:tr h="252820">
                <a:tc>
                  <a:txBody>
                    <a:bodyPr/>
                    <a:lstStyle/>
                    <a:p>
                      <a:endParaRPr lang="en-ZA" sz="1600">
                        <a:latin typeface="+mn-lt"/>
                        <a:ea typeface="Times New Roman"/>
                        <a:cs typeface="Times New Roman"/>
                      </a:endParaRPr>
                    </a:p>
                  </a:txBody>
                  <a:tcPr marL="68580" marR="68580" marT="0" marB="0" anchor="ctr"/>
                </a:tc>
                <a:tc>
                  <a:txBody>
                    <a:bodyPr/>
                    <a:lstStyle/>
                    <a:p>
                      <a:pPr>
                        <a:spcAft>
                          <a:spcPts val="0"/>
                        </a:spcAft>
                      </a:pPr>
                      <a:r>
                        <a:rPr lang="en-ZA" sz="1600">
                          <a:solidFill>
                            <a:srgbClr val="000000"/>
                          </a:solidFill>
                          <a:latin typeface="+mn-lt"/>
                          <a:ea typeface="Times New Roman"/>
                          <a:cs typeface="Times New Roman"/>
                        </a:rPr>
                        <a:t>UCI MTB World Cup</a:t>
                      </a:r>
                      <a:endParaRPr lang="en-ZA" sz="1600">
                        <a:latin typeface="+mn-lt"/>
                        <a:ea typeface="Times New Roman"/>
                        <a:cs typeface="Times New Roman"/>
                      </a:endParaRPr>
                    </a:p>
                  </a:txBody>
                  <a:tcPr marL="68580" marR="68580" marT="0" marB="0" anchor="ctr"/>
                </a:tc>
                <a:tc>
                  <a:txBody>
                    <a:bodyPr/>
                    <a:lstStyle/>
                    <a:p>
                      <a:pPr algn="ctr">
                        <a:spcAft>
                          <a:spcPts val="0"/>
                        </a:spcAft>
                      </a:pPr>
                      <a:r>
                        <a:rPr lang="en-ZA" sz="1600">
                          <a:solidFill>
                            <a:srgbClr val="000000"/>
                          </a:solidFill>
                          <a:latin typeface="+mn-lt"/>
                          <a:ea typeface="Times New Roman"/>
                          <a:cs typeface="Times New Roman"/>
                        </a:rPr>
                        <a:t>R 1,660,000</a:t>
                      </a:r>
                      <a:endParaRPr lang="en-ZA" sz="1600">
                        <a:latin typeface="+mn-lt"/>
                        <a:ea typeface="Times New Roman"/>
                        <a:cs typeface="Times New Roman"/>
                      </a:endParaRPr>
                    </a:p>
                  </a:txBody>
                  <a:tcPr marL="68580" marR="68580" marT="0" marB="0" anchor="ctr"/>
                </a:tc>
                <a:tc>
                  <a:txBody>
                    <a:bodyPr/>
                    <a:lstStyle/>
                    <a:p>
                      <a:pPr algn="ctr">
                        <a:spcAft>
                          <a:spcPts val="0"/>
                        </a:spcAft>
                      </a:pPr>
                      <a:r>
                        <a:rPr lang="en-ZA" sz="1600">
                          <a:solidFill>
                            <a:srgbClr val="000000"/>
                          </a:solidFill>
                          <a:latin typeface="+mn-lt"/>
                          <a:ea typeface="Times New Roman"/>
                          <a:cs typeface="Times New Roman"/>
                        </a:rPr>
                        <a:t>April</a:t>
                      </a:r>
                      <a:endParaRPr lang="en-ZA" sz="1600">
                        <a:latin typeface="+mn-lt"/>
                        <a:ea typeface="Times New Roman"/>
                        <a:cs typeface="Times New Roman"/>
                      </a:endParaRPr>
                    </a:p>
                  </a:txBody>
                  <a:tcPr marL="68580" marR="68580" marT="0" marB="0" anchor="ctr"/>
                </a:tc>
              </a:tr>
              <a:tr h="488691">
                <a:tc>
                  <a:txBody>
                    <a:bodyPr/>
                    <a:lstStyle/>
                    <a:p>
                      <a:endParaRPr lang="en-ZA" sz="1600">
                        <a:latin typeface="+mn-lt"/>
                        <a:ea typeface="Times New Roman"/>
                        <a:cs typeface="Times New Roman"/>
                      </a:endParaRPr>
                    </a:p>
                  </a:txBody>
                  <a:tcPr marL="68580" marR="68580" marT="0" marB="0" anchor="ctr"/>
                </a:tc>
                <a:tc>
                  <a:txBody>
                    <a:bodyPr/>
                    <a:lstStyle/>
                    <a:p>
                      <a:pPr>
                        <a:spcAft>
                          <a:spcPts val="0"/>
                        </a:spcAft>
                      </a:pPr>
                      <a:r>
                        <a:rPr lang="en-ZA" sz="1600" dirty="0">
                          <a:solidFill>
                            <a:srgbClr val="000000"/>
                          </a:solidFill>
                          <a:latin typeface="+mn-lt"/>
                          <a:ea typeface="Times New Roman"/>
                          <a:cs typeface="Times New Roman"/>
                        </a:rPr>
                        <a:t>UCI Masters Road World Championships</a:t>
                      </a:r>
                      <a:endParaRPr lang="en-ZA" sz="1600" dirty="0">
                        <a:latin typeface="+mn-lt"/>
                        <a:ea typeface="Times New Roman"/>
                        <a:cs typeface="Times New Roman"/>
                      </a:endParaRPr>
                    </a:p>
                  </a:txBody>
                  <a:tcPr marL="68580" marR="68580" marT="0" marB="0" anchor="ctr"/>
                </a:tc>
                <a:tc>
                  <a:txBody>
                    <a:bodyPr/>
                    <a:lstStyle/>
                    <a:p>
                      <a:pPr algn="ctr">
                        <a:spcAft>
                          <a:spcPts val="0"/>
                        </a:spcAft>
                      </a:pPr>
                      <a:r>
                        <a:rPr lang="en-ZA" sz="1600">
                          <a:solidFill>
                            <a:srgbClr val="000000"/>
                          </a:solidFill>
                          <a:latin typeface="+mn-lt"/>
                          <a:ea typeface="Times New Roman"/>
                          <a:cs typeface="Times New Roman"/>
                        </a:rPr>
                        <a:t>R 3,500,000</a:t>
                      </a:r>
                      <a:endParaRPr lang="en-ZA" sz="1600">
                        <a:latin typeface="+mn-lt"/>
                        <a:ea typeface="Times New Roman"/>
                        <a:cs typeface="Times New Roman"/>
                      </a:endParaRPr>
                    </a:p>
                  </a:txBody>
                  <a:tcPr marL="68580" marR="68580" marT="0" marB="0" anchor="ctr"/>
                </a:tc>
                <a:tc>
                  <a:txBody>
                    <a:bodyPr/>
                    <a:lstStyle/>
                    <a:p>
                      <a:pPr algn="ctr">
                        <a:spcAft>
                          <a:spcPts val="0"/>
                        </a:spcAft>
                      </a:pPr>
                      <a:r>
                        <a:rPr lang="en-ZA" sz="1600">
                          <a:solidFill>
                            <a:srgbClr val="000000"/>
                          </a:solidFill>
                          <a:latin typeface="+mn-lt"/>
                          <a:ea typeface="Times New Roman"/>
                          <a:cs typeface="Times New Roman"/>
                        </a:rPr>
                        <a:t>Aug/Sept</a:t>
                      </a:r>
                      <a:endParaRPr lang="en-ZA" sz="1600">
                        <a:latin typeface="+mn-lt"/>
                        <a:ea typeface="Times New Roman"/>
                        <a:cs typeface="Times New Roman"/>
                      </a:endParaRPr>
                    </a:p>
                  </a:txBody>
                  <a:tcPr marL="68580" marR="68580" marT="0" marB="0" anchor="ctr"/>
                </a:tc>
              </a:tr>
              <a:tr h="252820">
                <a:tc>
                  <a:txBody>
                    <a:bodyPr/>
                    <a:lstStyle/>
                    <a:p>
                      <a:endParaRPr lang="en-ZA" sz="1600">
                        <a:latin typeface="+mn-lt"/>
                        <a:ea typeface="Times New Roman"/>
                        <a:cs typeface="Times New Roman"/>
                      </a:endParaRPr>
                    </a:p>
                  </a:txBody>
                  <a:tcPr marL="68580" marR="68580" marT="0" marB="0" anchor="ctr"/>
                </a:tc>
                <a:tc>
                  <a:txBody>
                    <a:bodyPr/>
                    <a:lstStyle/>
                    <a:p>
                      <a:endParaRPr lang="en-ZA" sz="1600">
                        <a:latin typeface="+mn-lt"/>
                        <a:ea typeface="Times New Roman"/>
                        <a:cs typeface="Times New Roman"/>
                      </a:endParaRPr>
                    </a:p>
                  </a:txBody>
                  <a:tcPr marL="68580" marR="68580" marT="0" marB="0" anchor="ctr"/>
                </a:tc>
                <a:tc>
                  <a:txBody>
                    <a:bodyPr/>
                    <a:lstStyle/>
                    <a:p>
                      <a:endParaRPr lang="en-ZA" sz="1600">
                        <a:latin typeface="+mn-lt"/>
                        <a:ea typeface="Times New Roman"/>
                        <a:cs typeface="Times New Roman"/>
                      </a:endParaRPr>
                    </a:p>
                  </a:txBody>
                  <a:tcPr marL="68580" marR="68580" marT="0" marB="0" anchor="ctr"/>
                </a:tc>
                <a:tc>
                  <a:txBody>
                    <a:bodyPr/>
                    <a:lstStyle/>
                    <a:p>
                      <a:endParaRPr lang="en-ZA" sz="1600">
                        <a:latin typeface="+mn-lt"/>
                        <a:ea typeface="Times New Roman"/>
                        <a:cs typeface="Times New Roman"/>
                      </a:endParaRPr>
                    </a:p>
                  </a:txBody>
                  <a:tcPr marL="68580" marR="68580" marT="0" marB="0" anchor="ctr"/>
                </a:tc>
              </a:tr>
              <a:tr h="252820">
                <a:tc>
                  <a:txBody>
                    <a:bodyPr/>
                    <a:lstStyle/>
                    <a:p>
                      <a:endParaRPr lang="en-ZA" sz="1600">
                        <a:latin typeface="+mn-lt"/>
                        <a:ea typeface="Times New Roman"/>
                        <a:cs typeface="Times New Roman"/>
                      </a:endParaRPr>
                    </a:p>
                  </a:txBody>
                  <a:tcPr marL="68580" marR="68580" marT="0" marB="0" anchor="ctr"/>
                </a:tc>
                <a:tc>
                  <a:txBody>
                    <a:bodyPr/>
                    <a:lstStyle/>
                    <a:p>
                      <a:pPr algn="ctr">
                        <a:spcAft>
                          <a:spcPts val="0"/>
                        </a:spcAft>
                      </a:pPr>
                      <a:r>
                        <a:rPr lang="en-ZA" sz="1600">
                          <a:solidFill>
                            <a:srgbClr val="000000"/>
                          </a:solidFill>
                          <a:latin typeface="+mn-lt"/>
                          <a:ea typeface="Times New Roman"/>
                          <a:cs typeface="Times New Roman"/>
                        </a:rPr>
                        <a:t>Total</a:t>
                      </a:r>
                      <a:endParaRPr lang="en-ZA" sz="1600">
                        <a:latin typeface="+mn-lt"/>
                        <a:ea typeface="Times New Roman"/>
                        <a:cs typeface="Times New Roman"/>
                      </a:endParaRPr>
                    </a:p>
                  </a:txBody>
                  <a:tcPr marL="68580" marR="68580" marT="0" marB="0" anchor="ctr"/>
                </a:tc>
                <a:tc>
                  <a:txBody>
                    <a:bodyPr/>
                    <a:lstStyle/>
                    <a:p>
                      <a:pPr marL="0" algn="ctr" rtl="0" eaLnBrk="1" latinLnBrk="0" hangingPunct="1">
                        <a:spcAft>
                          <a:spcPts val="0"/>
                        </a:spcAft>
                      </a:pPr>
                      <a:r>
                        <a:rPr kumimoji="0" lang="en-ZA" sz="1600" b="1" u="sng" kern="1200" dirty="0">
                          <a:solidFill>
                            <a:srgbClr val="FF0000"/>
                          </a:solidFill>
                          <a:latin typeface="+mn-lt"/>
                          <a:ea typeface="+mn-ea"/>
                          <a:cs typeface="+mn-cs"/>
                        </a:rPr>
                        <a:t>R 6,910,000</a:t>
                      </a:r>
                    </a:p>
                  </a:txBody>
                  <a:tcPr marL="68580" marR="68580" marT="0" marB="0" anchor="ctr"/>
                </a:tc>
                <a:tc>
                  <a:txBody>
                    <a:bodyPr/>
                    <a:lstStyle/>
                    <a:p>
                      <a:endParaRPr lang="en-ZA" sz="1600">
                        <a:latin typeface="+mn-lt"/>
                        <a:ea typeface="Times New Roman"/>
                        <a:cs typeface="Times New Roman"/>
                      </a:endParaRPr>
                    </a:p>
                  </a:txBody>
                  <a:tcPr marL="68580" marR="68580" marT="0" marB="0" anchor="ctr"/>
                </a:tc>
              </a:tr>
              <a:tr h="252820">
                <a:tc>
                  <a:txBody>
                    <a:bodyPr/>
                    <a:lstStyle/>
                    <a:p>
                      <a:endParaRPr lang="en-ZA" sz="1600">
                        <a:latin typeface="+mn-lt"/>
                        <a:ea typeface="Times New Roman"/>
                        <a:cs typeface="Times New Roman"/>
                      </a:endParaRPr>
                    </a:p>
                  </a:txBody>
                  <a:tcPr marL="68580" marR="68580" marT="0" marB="0" anchor="ctr"/>
                </a:tc>
                <a:tc>
                  <a:txBody>
                    <a:bodyPr/>
                    <a:lstStyle/>
                    <a:p>
                      <a:endParaRPr lang="en-ZA" sz="1600">
                        <a:latin typeface="+mn-lt"/>
                        <a:ea typeface="Times New Roman"/>
                        <a:cs typeface="Times New Roman"/>
                      </a:endParaRPr>
                    </a:p>
                  </a:txBody>
                  <a:tcPr marL="68580" marR="68580" marT="0" marB="0" anchor="ctr"/>
                </a:tc>
                <a:tc>
                  <a:txBody>
                    <a:bodyPr/>
                    <a:lstStyle/>
                    <a:p>
                      <a:endParaRPr lang="en-ZA" sz="1600">
                        <a:latin typeface="+mn-lt"/>
                        <a:ea typeface="Times New Roman"/>
                        <a:cs typeface="Times New Roman"/>
                      </a:endParaRPr>
                    </a:p>
                  </a:txBody>
                  <a:tcPr marL="68580" marR="68580" marT="0" marB="0" anchor="ctr"/>
                </a:tc>
                <a:tc>
                  <a:txBody>
                    <a:bodyPr/>
                    <a:lstStyle/>
                    <a:p>
                      <a:endParaRPr lang="en-ZA" sz="1600">
                        <a:latin typeface="+mn-lt"/>
                        <a:ea typeface="Times New Roman"/>
                        <a:cs typeface="Times New Roman"/>
                      </a:endParaRPr>
                    </a:p>
                  </a:txBody>
                  <a:tcPr marL="68580" marR="68580" marT="0" marB="0" anchor="ctr"/>
                </a:tc>
              </a:tr>
              <a:tr h="252820">
                <a:tc>
                  <a:txBody>
                    <a:bodyPr/>
                    <a:lstStyle/>
                    <a:p>
                      <a:endParaRPr lang="en-ZA" sz="1600">
                        <a:latin typeface="+mn-lt"/>
                        <a:ea typeface="Times New Roman"/>
                        <a:cs typeface="Times New Roman"/>
                      </a:endParaRPr>
                    </a:p>
                  </a:txBody>
                  <a:tcPr marL="68580" marR="68580" marT="0" marB="0" anchor="ctr"/>
                </a:tc>
                <a:tc>
                  <a:txBody>
                    <a:bodyPr/>
                    <a:lstStyle/>
                    <a:p>
                      <a:pPr algn="ctr">
                        <a:spcAft>
                          <a:spcPts val="0"/>
                        </a:spcAft>
                      </a:pPr>
                      <a:r>
                        <a:rPr lang="en-ZA" sz="1600">
                          <a:solidFill>
                            <a:srgbClr val="000000"/>
                          </a:solidFill>
                          <a:latin typeface="+mn-lt"/>
                          <a:ea typeface="Times New Roman"/>
                          <a:cs typeface="Times New Roman"/>
                        </a:rPr>
                        <a:t>Other Funding</a:t>
                      </a:r>
                      <a:endParaRPr lang="en-ZA" sz="1600">
                        <a:latin typeface="+mn-lt"/>
                        <a:ea typeface="Times New Roman"/>
                        <a:cs typeface="Times New Roman"/>
                      </a:endParaRPr>
                    </a:p>
                  </a:txBody>
                  <a:tcPr marL="68580" marR="68580" marT="0" marB="0" anchor="ctr"/>
                </a:tc>
                <a:tc>
                  <a:txBody>
                    <a:bodyPr/>
                    <a:lstStyle/>
                    <a:p>
                      <a:endParaRPr lang="en-ZA" sz="1600">
                        <a:latin typeface="+mn-lt"/>
                        <a:ea typeface="Times New Roman"/>
                        <a:cs typeface="Times New Roman"/>
                      </a:endParaRPr>
                    </a:p>
                  </a:txBody>
                  <a:tcPr marL="68580" marR="68580" marT="0" marB="0" anchor="ctr"/>
                </a:tc>
                <a:tc>
                  <a:txBody>
                    <a:bodyPr/>
                    <a:lstStyle/>
                    <a:p>
                      <a:endParaRPr lang="en-ZA" sz="1600">
                        <a:latin typeface="+mn-lt"/>
                        <a:ea typeface="Times New Roman"/>
                        <a:cs typeface="Times New Roman"/>
                      </a:endParaRPr>
                    </a:p>
                  </a:txBody>
                  <a:tcPr marL="68580" marR="68580" marT="0" marB="0" anchor="ctr"/>
                </a:tc>
              </a:tr>
              <a:tr h="252820">
                <a:tc>
                  <a:txBody>
                    <a:bodyPr/>
                    <a:lstStyle/>
                    <a:p>
                      <a:endParaRPr lang="en-ZA" sz="1600">
                        <a:latin typeface="+mn-lt"/>
                        <a:ea typeface="Times New Roman"/>
                        <a:cs typeface="Times New Roman"/>
                      </a:endParaRPr>
                    </a:p>
                  </a:txBody>
                  <a:tcPr marL="68580" marR="68580" marT="0" marB="0" anchor="ctr"/>
                </a:tc>
                <a:tc>
                  <a:txBody>
                    <a:bodyPr/>
                    <a:lstStyle/>
                    <a:p>
                      <a:pPr algn="ctr">
                        <a:spcAft>
                          <a:spcPts val="0"/>
                        </a:spcAft>
                      </a:pPr>
                      <a:r>
                        <a:rPr lang="en-ZA" sz="1600">
                          <a:solidFill>
                            <a:srgbClr val="000000"/>
                          </a:solidFill>
                          <a:latin typeface="+mn-lt"/>
                          <a:ea typeface="Times New Roman"/>
                          <a:cs typeface="Times New Roman"/>
                        </a:rPr>
                        <a:t>UCI</a:t>
                      </a:r>
                      <a:endParaRPr lang="en-ZA" sz="1600">
                        <a:latin typeface="+mn-lt"/>
                        <a:ea typeface="Times New Roman"/>
                        <a:cs typeface="Times New Roman"/>
                      </a:endParaRPr>
                    </a:p>
                  </a:txBody>
                  <a:tcPr marL="68580" marR="68580" marT="0" marB="0" anchor="ctr"/>
                </a:tc>
                <a:tc>
                  <a:txBody>
                    <a:bodyPr/>
                    <a:lstStyle/>
                    <a:p>
                      <a:pPr algn="ctr">
                        <a:spcAft>
                          <a:spcPts val="0"/>
                        </a:spcAft>
                      </a:pPr>
                      <a:r>
                        <a:rPr lang="en-ZA" sz="1600">
                          <a:solidFill>
                            <a:srgbClr val="000000"/>
                          </a:solidFill>
                          <a:latin typeface="+mn-lt"/>
                          <a:ea typeface="Times New Roman"/>
                          <a:cs typeface="Times New Roman"/>
                        </a:rPr>
                        <a:t>R 2,500,000</a:t>
                      </a:r>
                      <a:endParaRPr lang="en-ZA" sz="1600">
                        <a:latin typeface="+mn-lt"/>
                        <a:ea typeface="Times New Roman"/>
                        <a:cs typeface="Times New Roman"/>
                      </a:endParaRPr>
                    </a:p>
                  </a:txBody>
                  <a:tcPr marL="68580" marR="68580" marT="0" marB="0" anchor="ctr"/>
                </a:tc>
                <a:tc>
                  <a:txBody>
                    <a:bodyPr/>
                    <a:lstStyle/>
                    <a:p>
                      <a:endParaRPr lang="en-ZA" sz="1600">
                        <a:latin typeface="+mn-lt"/>
                        <a:ea typeface="Times New Roman"/>
                        <a:cs typeface="Times New Roman"/>
                      </a:endParaRPr>
                    </a:p>
                  </a:txBody>
                  <a:tcPr marL="68580" marR="68580" marT="0" marB="0" anchor="ctr"/>
                </a:tc>
              </a:tr>
              <a:tr h="252820">
                <a:tc>
                  <a:txBody>
                    <a:bodyPr/>
                    <a:lstStyle/>
                    <a:p>
                      <a:endParaRPr lang="en-ZA" sz="1600">
                        <a:latin typeface="+mn-lt"/>
                        <a:ea typeface="Times New Roman"/>
                        <a:cs typeface="Times New Roman"/>
                      </a:endParaRPr>
                    </a:p>
                  </a:txBody>
                  <a:tcPr marL="68580" marR="68580" marT="0" marB="0" anchor="ctr"/>
                </a:tc>
                <a:tc>
                  <a:txBody>
                    <a:bodyPr/>
                    <a:lstStyle/>
                    <a:p>
                      <a:pPr algn="ctr">
                        <a:spcAft>
                          <a:spcPts val="0"/>
                        </a:spcAft>
                      </a:pPr>
                      <a:r>
                        <a:rPr lang="en-ZA" sz="1600">
                          <a:solidFill>
                            <a:srgbClr val="000000"/>
                          </a:solidFill>
                          <a:latin typeface="+mn-lt"/>
                          <a:ea typeface="Times New Roman"/>
                          <a:cs typeface="Times New Roman"/>
                        </a:rPr>
                        <a:t>Toyota</a:t>
                      </a:r>
                      <a:endParaRPr lang="en-ZA" sz="1600">
                        <a:latin typeface="+mn-lt"/>
                        <a:ea typeface="Times New Roman"/>
                        <a:cs typeface="Times New Roman"/>
                      </a:endParaRPr>
                    </a:p>
                  </a:txBody>
                  <a:tcPr marL="68580" marR="68580" marT="0" marB="0" anchor="ctr"/>
                </a:tc>
                <a:tc>
                  <a:txBody>
                    <a:bodyPr/>
                    <a:lstStyle/>
                    <a:p>
                      <a:pPr algn="ctr">
                        <a:spcAft>
                          <a:spcPts val="0"/>
                        </a:spcAft>
                      </a:pPr>
                      <a:r>
                        <a:rPr lang="en-ZA" sz="1600">
                          <a:solidFill>
                            <a:srgbClr val="000000"/>
                          </a:solidFill>
                          <a:latin typeface="+mn-lt"/>
                          <a:ea typeface="Times New Roman"/>
                          <a:cs typeface="Times New Roman"/>
                        </a:rPr>
                        <a:t>R 750,000</a:t>
                      </a:r>
                      <a:endParaRPr lang="en-ZA" sz="1600">
                        <a:latin typeface="+mn-lt"/>
                        <a:ea typeface="Times New Roman"/>
                        <a:cs typeface="Times New Roman"/>
                      </a:endParaRPr>
                    </a:p>
                  </a:txBody>
                  <a:tcPr marL="68580" marR="68580" marT="0" marB="0" anchor="ctr"/>
                </a:tc>
                <a:tc>
                  <a:txBody>
                    <a:bodyPr/>
                    <a:lstStyle/>
                    <a:p>
                      <a:endParaRPr lang="en-ZA" sz="1600">
                        <a:latin typeface="+mn-lt"/>
                        <a:ea typeface="Times New Roman"/>
                        <a:cs typeface="Times New Roman"/>
                      </a:endParaRPr>
                    </a:p>
                  </a:txBody>
                  <a:tcPr marL="68580" marR="68580" marT="0" marB="0" anchor="ctr"/>
                </a:tc>
              </a:tr>
              <a:tr h="252820">
                <a:tc>
                  <a:txBody>
                    <a:bodyPr/>
                    <a:lstStyle/>
                    <a:p>
                      <a:endParaRPr lang="en-ZA" sz="1600">
                        <a:latin typeface="+mn-lt"/>
                        <a:ea typeface="Times New Roman"/>
                        <a:cs typeface="Times New Roman"/>
                      </a:endParaRPr>
                    </a:p>
                  </a:txBody>
                  <a:tcPr marL="68580" marR="68580" marT="0" marB="0" anchor="ctr"/>
                </a:tc>
                <a:tc>
                  <a:txBody>
                    <a:bodyPr/>
                    <a:lstStyle/>
                    <a:p>
                      <a:pPr algn="ctr">
                        <a:spcAft>
                          <a:spcPts val="0"/>
                        </a:spcAft>
                      </a:pPr>
                      <a:r>
                        <a:rPr lang="en-ZA" sz="1600">
                          <a:solidFill>
                            <a:srgbClr val="000000"/>
                          </a:solidFill>
                          <a:latin typeface="+mn-lt"/>
                          <a:ea typeface="Times New Roman"/>
                          <a:cs typeface="Times New Roman"/>
                        </a:rPr>
                        <a:t>Other Sponsors</a:t>
                      </a:r>
                      <a:endParaRPr lang="en-ZA" sz="1600">
                        <a:latin typeface="+mn-lt"/>
                        <a:ea typeface="Times New Roman"/>
                        <a:cs typeface="Times New Roman"/>
                      </a:endParaRPr>
                    </a:p>
                  </a:txBody>
                  <a:tcPr marL="68580" marR="68580" marT="0" marB="0" anchor="ctr"/>
                </a:tc>
                <a:tc>
                  <a:txBody>
                    <a:bodyPr/>
                    <a:lstStyle/>
                    <a:p>
                      <a:pPr algn="ctr">
                        <a:spcAft>
                          <a:spcPts val="0"/>
                        </a:spcAft>
                      </a:pPr>
                      <a:r>
                        <a:rPr lang="en-ZA" sz="1600">
                          <a:solidFill>
                            <a:srgbClr val="000000"/>
                          </a:solidFill>
                          <a:latin typeface="+mn-lt"/>
                          <a:ea typeface="Times New Roman"/>
                          <a:cs typeface="Times New Roman"/>
                        </a:rPr>
                        <a:t>R 2,500,000</a:t>
                      </a:r>
                      <a:endParaRPr lang="en-ZA" sz="1600">
                        <a:latin typeface="+mn-lt"/>
                        <a:ea typeface="Times New Roman"/>
                        <a:cs typeface="Times New Roman"/>
                      </a:endParaRPr>
                    </a:p>
                  </a:txBody>
                  <a:tcPr marL="68580" marR="68580" marT="0" marB="0" anchor="ctr"/>
                </a:tc>
                <a:tc>
                  <a:txBody>
                    <a:bodyPr/>
                    <a:lstStyle/>
                    <a:p>
                      <a:endParaRPr lang="en-ZA" sz="1600">
                        <a:latin typeface="+mn-lt"/>
                        <a:ea typeface="Times New Roman"/>
                        <a:cs typeface="Times New Roman"/>
                      </a:endParaRPr>
                    </a:p>
                  </a:txBody>
                  <a:tcPr marL="68580" marR="68580" marT="0" marB="0" anchor="ctr"/>
                </a:tc>
              </a:tr>
              <a:tr h="252820">
                <a:tc>
                  <a:txBody>
                    <a:bodyPr/>
                    <a:lstStyle/>
                    <a:p>
                      <a:endParaRPr lang="en-ZA" sz="1600">
                        <a:latin typeface="+mn-lt"/>
                        <a:ea typeface="Times New Roman"/>
                        <a:cs typeface="Times New Roman"/>
                      </a:endParaRPr>
                    </a:p>
                  </a:txBody>
                  <a:tcPr marL="68580" marR="68580" marT="0" marB="0" anchor="ctr"/>
                </a:tc>
                <a:tc>
                  <a:txBody>
                    <a:bodyPr/>
                    <a:lstStyle/>
                    <a:p>
                      <a:pPr algn="ctr">
                        <a:spcAft>
                          <a:spcPts val="0"/>
                        </a:spcAft>
                      </a:pPr>
                      <a:r>
                        <a:rPr lang="en-ZA" sz="1600">
                          <a:solidFill>
                            <a:srgbClr val="000000"/>
                          </a:solidFill>
                          <a:latin typeface="+mn-lt"/>
                          <a:ea typeface="Times New Roman"/>
                          <a:cs typeface="Times New Roman"/>
                        </a:rPr>
                        <a:t>Entry Fees</a:t>
                      </a:r>
                      <a:endParaRPr lang="en-ZA" sz="1600">
                        <a:latin typeface="+mn-lt"/>
                        <a:ea typeface="Times New Roman"/>
                        <a:cs typeface="Times New Roman"/>
                      </a:endParaRPr>
                    </a:p>
                  </a:txBody>
                  <a:tcPr marL="68580" marR="68580" marT="0" marB="0" anchor="ctr"/>
                </a:tc>
                <a:tc>
                  <a:txBody>
                    <a:bodyPr/>
                    <a:lstStyle/>
                    <a:p>
                      <a:pPr algn="ctr">
                        <a:spcAft>
                          <a:spcPts val="0"/>
                        </a:spcAft>
                      </a:pPr>
                      <a:r>
                        <a:rPr lang="en-ZA" sz="1600">
                          <a:solidFill>
                            <a:srgbClr val="000000"/>
                          </a:solidFill>
                          <a:latin typeface="+mn-lt"/>
                          <a:ea typeface="Times New Roman"/>
                          <a:cs typeface="Times New Roman"/>
                        </a:rPr>
                        <a:t>R 1,000,000</a:t>
                      </a:r>
                      <a:endParaRPr lang="en-ZA" sz="1600">
                        <a:latin typeface="+mn-lt"/>
                        <a:ea typeface="Times New Roman"/>
                        <a:cs typeface="Times New Roman"/>
                      </a:endParaRPr>
                    </a:p>
                  </a:txBody>
                  <a:tcPr marL="68580" marR="68580" marT="0" marB="0" anchor="ctr"/>
                </a:tc>
                <a:tc>
                  <a:txBody>
                    <a:bodyPr/>
                    <a:lstStyle/>
                    <a:p>
                      <a:endParaRPr lang="en-ZA" sz="1600">
                        <a:latin typeface="+mn-lt"/>
                        <a:ea typeface="Times New Roman"/>
                        <a:cs typeface="Times New Roman"/>
                      </a:endParaRPr>
                    </a:p>
                  </a:txBody>
                  <a:tcPr marL="68580" marR="68580" marT="0" marB="0" anchor="ctr"/>
                </a:tc>
              </a:tr>
              <a:tr h="252820">
                <a:tc>
                  <a:txBody>
                    <a:bodyPr/>
                    <a:lstStyle/>
                    <a:p>
                      <a:endParaRPr lang="en-ZA" sz="1600">
                        <a:latin typeface="+mn-lt"/>
                        <a:ea typeface="Times New Roman"/>
                        <a:cs typeface="Times New Roman"/>
                      </a:endParaRPr>
                    </a:p>
                  </a:txBody>
                  <a:tcPr marL="68580" marR="68580" marT="0" marB="0" anchor="ctr"/>
                </a:tc>
                <a:tc>
                  <a:txBody>
                    <a:bodyPr/>
                    <a:lstStyle/>
                    <a:p>
                      <a:pPr algn="ctr">
                        <a:spcAft>
                          <a:spcPts val="0"/>
                        </a:spcAft>
                      </a:pPr>
                      <a:r>
                        <a:rPr lang="en-ZA" sz="1600">
                          <a:solidFill>
                            <a:srgbClr val="000000"/>
                          </a:solidFill>
                          <a:latin typeface="+mn-lt"/>
                          <a:ea typeface="Times New Roman"/>
                          <a:cs typeface="Times New Roman"/>
                        </a:rPr>
                        <a:t>CSA</a:t>
                      </a:r>
                      <a:endParaRPr lang="en-ZA" sz="1600">
                        <a:latin typeface="+mn-lt"/>
                        <a:ea typeface="Times New Roman"/>
                        <a:cs typeface="Times New Roman"/>
                      </a:endParaRPr>
                    </a:p>
                  </a:txBody>
                  <a:tcPr marL="68580" marR="68580" marT="0" marB="0" anchor="ctr"/>
                </a:tc>
                <a:tc>
                  <a:txBody>
                    <a:bodyPr/>
                    <a:lstStyle/>
                    <a:p>
                      <a:pPr algn="ctr">
                        <a:spcAft>
                          <a:spcPts val="0"/>
                        </a:spcAft>
                      </a:pPr>
                      <a:r>
                        <a:rPr lang="en-ZA" sz="1600">
                          <a:solidFill>
                            <a:srgbClr val="000000"/>
                          </a:solidFill>
                          <a:latin typeface="+mn-lt"/>
                          <a:ea typeface="Times New Roman"/>
                          <a:cs typeface="Times New Roman"/>
                        </a:rPr>
                        <a:t>Shortfall</a:t>
                      </a:r>
                      <a:endParaRPr lang="en-ZA" sz="1600">
                        <a:latin typeface="+mn-lt"/>
                        <a:ea typeface="Times New Roman"/>
                        <a:cs typeface="Times New Roman"/>
                      </a:endParaRPr>
                    </a:p>
                  </a:txBody>
                  <a:tcPr marL="68580" marR="68580" marT="0" marB="0" anchor="ctr"/>
                </a:tc>
                <a:tc>
                  <a:txBody>
                    <a:bodyPr/>
                    <a:lstStyle/>
                    <a:p>
                      <a:endParaRPr lang="en-ZA" sz="1600">
                        <a:latin typeface="+mn-lt"/>
                        <a:ea typeface="Times New Roman"/>
                        <a:cs typeface="Times New Roman"/>
                      </a:endParaRPr>
                    </a:p>
                  </a:txBody>
                  <a:tcPr marL="68580" marR="68580" marT="0" marB="0" anchor="ctr"/>
                </a:tc>
              </a:tr>
              <a:tr h="252820">
                <a:tc>
                  <a:txBody>
                    <a:bodyPr/>
                    <a:lstStyle/>
                    <a:p>
                      <a:endParaRPr lang="en-ZA" sz="1600">
                        <a:latin typeface="+mn-lt"/>
                        <a:ea typeface="Times New Roman"/>
                        <a:cs typeface="Times New Roman"/>
                      </a:endParaRPr>
                    </a:p>
                  </a:txBody>
                  <a:tcPr marL="68580" marR="68580" marT="0" marB="0" anchor="ctr"/>
                </a:tc>
                <a:tc>
                  <a:txBody>
                    <a:bodyPr/>
                    <a:lstStyle/>
                    <a:p>
                      <a:pPr algn="ctr">
                        <a:spcAft>
                          <a:spcPts val="0"/>
                        </a:spcAft>
                      </a:pPr>
                      <a:r>
                        <a:rPr lang="en-ZA" sz="1600">
                          <a:solidFill>
                            <a:srgbClr val="000000"/>
                          </a:solidFill>
                          <a:latin typeface="+mn-lt"/>
                          <a:ea typeface="Times New Roman"/>
                          <a:cs typeface="Times New Roman"/>
                        </a:rPr>
                        <a:t>Municipality</a:t>
                      </a:r>
                      <a:endParaRPr lang="en-ZA" sz="1600">
                        <a:latin typeface="+mn-lt"/>
                        <a:ea typeface="Times New Roman"/>
                        <a:cs typeface="Times New Roman"/>
                      </a:endParaRPr>
                    </a:p>
                  </a:txBody>
                  <a:tcPr marL="68580" marR="68580" marT="0" marB="0" anchor="ctr"/>
                </a:tc>
                <a:tc>
                  <a:txBody>
                    <a:bodyPr/>
                    <a:lstStyle/>
                    <a:p>
                      <a:pPr algn="ctr">
                        <a:spcAft>
                          <a:spcPts val="0"/>
                        </a:spcAft>
                      </a:pPr>
                      <a:r>
                        <a:rPr lang="en-ZA" sz="1600">
                          <a:solidFill>
                            <a:srgbClr val="000000"/>
                          </a:solidFill>
                          <a:latin typeface="+mn-lt"/>
                          <a:ea typeface="Times New Roman"/>
                          <a:cs typeface="Times New Roman"/>
                        </a:rPr>
                        <a:t>Land/Site </a:t>
                      </a:r>
                      <a:endParaRPr lang="en-ZA" sz="1600">
                        <a:latin typeface="+mn-lt"/>
                        <a:ea typeface="Times New Roman"/>
                        <a:cs typeface="Times New Roman"/>
                      </a:endParaRPr>
                    </a:p>
                  </a:txBody>
                  <a:tcPr marL="68580" marR="68580" marT="0" marB="0" anchor="ctr"/>
                </a:tc>
                <a:tc>
                  <a:txBody>
                    <a:bodyPr/>
                    <a:lstStyle/>
                    <a:p>
                      <a:endParaRPr lang="en-ZA" sz="1600">
                        <a:latin typeface="+mn-lt"/>
                        <a:ea typeface="Times New Roman"/>
                        <a:cs typeface="Times New Roman"/>
                      </a:endParaRPr>
                    </a:p>
                  </a:txBody>
                  <a:tcPr marL="68580" marR="68580" marT="0" marB="0" anchor="ctr"/>
                </a:tc>
              </a:tr>
              <a:tr h="252820">
                <a:tc>
                  <a:txBody>
                    <a:bodyPr/>
                    <a:lstStyle/>
                    <a:p>
                      <a:endParaRPr lang="en-ZA" sz="1600">
                        <a:latin typeface="+mn-lt"/>
                        <a:ea typeface="Times New Roman"/>
                        <a:cs typeface="Times New Roman"/>
                      </a:endParaRPr>
                    </a:p>
                  </a:txBody>
                  <a:tcPr marL="68580" marR="68580" marT="0" marB="0" anchor="ctr"/>
                </a:tc>
                <a:tc>
                  <a:txBody>
                    <a:bodyPr/>
                    <a:lstStyle/>
                    <a:p>
                      <a:endParaRPr lang="en-ZA" sz="1600">
                        <a:latin typeface="+mn-lt"/>
                        <a:ea typeface="Times New Roman"/>
                        <a:cs typeface="Times New Roman"/>
                      </a:endParaRPr>
                    </a:p>
                  </a:txBody>
                  <a:tcPr marL="68580" marR="68580" marT="0" marB="0" anchor="ctr"/>
                </a:tc>
                <a:tc>
                  <a:txBody>
                    <a:bodyPr/>
                    <a:lstStyle/>
                    <a:p>
                      <a:endParaRPr lang="en-ZA" sz="1600">
                        <a:latin typeface="+mn-lt"/>
                        <a:ea typeface="Times New Roman"/>
                        <a:cs typeface="Times New Roman"/>
                      </a:endParaRPr>
                    </a:p>
                  </a:txBody>
                  <a:tcPr marL="68580" marR="68580" marT="0" marB="0" anchor="ctr"/>
                </a:tc>
                <a:tc>
                  <a:txBody>
                    <a:bodyPr/>
                    <a:lstStyle/>
                    <a:p>
                      <a:endParaRPr lang="en-ZA" sz="1600">
                        <a:latin typeface="+mn-lt"/>
                        <a:ea typeface="Times New Roman"/>
                        <a:cs typeface="Times New Roman"/>
                      </a:endParaRPr>
                    </a:p>
                  </a:txBody>
                  <a:tcPr marL="68580" marR="68580" marT="0" marB="0" anchor="ctr"/>
                </a:tc>
              </a:tr>
              <a:tr h="252820">
                <a:tc>
                  <a:txBody>
                    <a:bodyPr/>
                    <a:lstStyle/>
                    <a:p>
                      <a:endParaRPr lang="en-ZA" sz="1600">
                        <a:latin typeface="+mn-lt"/>
                        <a:ea typeface="Times New Roman"/>
                        <a:cs typeface="Times New Roman"/>
                      </a:endParaRPr>
                    </a:p>
                  </a:txBody>
                  <a:tcPr marL="68580" marR="68580" marT="0" marB="0" anchor="ctr"/>
                </a:tc>
                <a:tc>
                  <a:txBody>
                    <a:bodyPr/>
                    <a:lstStyle/>
                    <a:p>
                      <a:pPr algn="ctr">
                        <a:spcAft>
                          <a:spcPts val="0"/>
                        </a:spcAft>
                      </a:pPr>
                      <a:r>
                        <a:rPr lang="en-ZA" sz="1600">
                          <a:solidFill>
                            <a:srgbClr val="000000"/>
                          </a:solidFill>
                          <a:latin typeface="+mn-lt"/>
                          <a:ea typeface="Times New Roman"/>
                          <a:cs typeface="Times New Roman"/>
                        </a:rPr>
                        <a:t>Total</a:t>
                      </a:r>
                      <a:endParaRPr lang="en-ZA" sz="1600">
                        <a:latin typeface="+mn-lt"/>
                        <a:ea typeface="Times New Roman"/>
                        <a:cs typeface="Times New Roman"/>
                      </a:endParaRPr>
                    </a:p>
                  </a:txBody>
                  <a:tcPr marL="68580" marR="68580" marT="0" marB="0" anchor="ctr"/>
                </a:tc>
                <a:tc>
                  <a:txBody>
                    <a:bodyPr/>
                    <a:lstStyle/>
                    <a:p>
                      <a:pPr algn="ctr">
                        <a:spcAft>
                          <a:spcPts val="0"/>
                        </a:spcAft>
                      </a:pPr>
                      <a:r>
                        <a:rPr kumimoji="0" lang="en-ZA" sz="1600" b="1" u="sng" kern="1200" dirty="0">
                          <a:solidFill>
                            <a:srgbClr val="FF0000"/>
                          </a:solidFill>
                          <a:latin typeface="+mn-lt"/>
                          <a:ea typeface="+mn-ea"/>
                          <a:cs typeface="+mn-cs"/>
                        </a:rPr>
                        <a:t>R 6,750,000</a:t>
                      </a:r>
                    </a:p>
                  </a:txBody>
                  <a:tcPr marL="68580" marR="68580" marT="0" marB="0" anchor="ctr"/>
                </a:tc>
                <a:tc>
                  <a:txBody>
                    <a:bodyPr/>
                    <a:lstStyle/>
                    <a:p>
                      <a:endParaRPr lang="en-ZA" sz="1600">
                        <a:latin typeface="+mn-lt"/>
                        <a:ea typeface="Times New Roman"/>
                        <a:cs typeface="Times New Roman"/>
                      </a:endParaRPr>
                    </a:p>
                  </a:txBody>
                  <a:tcPr marL="68580" marR="68580" marT="0" marB="0" anchor="ctr"/>
                </a:tc>
              </a:tr>
              <a:tr h="252820">
                <a:tc>
                  <a:txBody>
                    <a:bodyPr/>
                    <a:lstStyle/>
                    <a:p>
                      <a:endParaRPr lang="en-ZA" sz="1600">
                        <a:latin typeface="+mn-lt"/>
                        <a:ea typeface="Times New Roman"/>
                        <a:cs typeface="Times New Roman"/>
                      </a:endParaRPr>
                    </a:p>
                  </a:txBody>
                  <a:tcPr marL="68580" marR="68580" marT="0" marB="0" anchor="ctr"/>
                </a:tc>
                <a:tc>
                  <a:txBody>
                    <a:bodyPr/>
                    <a:lstStyle/>
                    <a:p>
                      <a:endParaRPr lang="en-ZA" sz="1600">
                        <a:latin typeface="+mn-lt"/>
                        <a:ea typeface="Times New Roman"/>
                        <a:cs typeface="Times New Roman"/>
                      </a:endParaRPr>
                    </a:p>
                  </a:txBody>
                  <a:tcPr marL="68580" marR="68580" marT="0" marB="0" anchor="ctr"/>
                </a:tc>
                <a:tc>
                  <a:txBody>
                    <a:bodyPr/>
                    <a:lstStyle/>
                    <a:p>
                      <a:endParaRPr lang="en-ZA" sz="1600">
                        <a:latin typeface="+mn-lt"/>
                        <a:ea typeface="Times New Roman"/>
                        <a:cs typeface="Times New Roman"/>
                      </a:endParaRPr>
                    </a:p>
                  </a:txBody>
                  <a:tcPr marL="68580" marR="68580" marT="0" marB="0" anchor="ctr"/>
                </a:tc>
                <a:tc>
                  <a:txBody>
                    <a:bodyPr/>
                    <a:lstStyle/>
                    <a:p>
                      <a:endParaRPr lang="en-ZA" sz="1600">
                        <a:latin typeface="+mn-lt"/>
                        <a:ea typeface="Times New Roman"/>
                        <a:cs typeface="Times New Roman"/>
                      </a:endParaRPr>
                    </a:p>
                  </a:txBody>
                  <a:tcPr marL="68580" marR="68580" marT="0" marB="0" anchor="ctr"/>
                </a:tc>
              </a:tr>
              <a:tr h="252820">
                <a:tc>
                  <a:txBody>
                    <a:bodyPr/>
                    <a:lstStyle/>
                    <a:p>
                      <a:endParaRPr lang="en-ZA" sz="1600">
                        <a:latin typeface="+mn-lt"/>
                        <a:ea typeface="Times New Roman"/>
                        <a:cs typeface="Times New Roman"/>
                      </a:endParaRPr>
                    </a:p>
                  </a:txBody>
                  <a:tcPr marL="68580" marR="68580" marT="0" marB="0" anchor="ctr"/>
                </a:tc>
                <a:tc>
                  <a:txBody>
                    <a:bodyPr/>
                    <a:lstStyle/>
                    <a:p>
                      <a:pPr algn="ctr">
                        <a:spcAft>
                          <a:spcPts val="0"/>
                        </a:spcAft>
                      </a:pPr>
                      <a:r>
                        <a:rPr lang="en-ZA" sz="1600" dirty="0">
                          <a:solidFill>
                            <a:srgbClr val="000000"/>
                          </a:solidFill>
                          <a:latin typeface="+mn-lt"/>
                          <a:ea typeface="Times New Roman"/>
                          <a:cs typeface="Times New Roman"/>
                        </a:rPr>
                        <a:t>Grand Total</a:t>
                      </a:r>
                      <a:endParaRPr lang="en-ZA" sz="1600" dirty="0">
                        <a:latin typeface="+mn-lt"/>
                        <a:ea typeface="Times New Roman"/>
                        <a:cs typeface="Times New Roman"/>
                      </a:endParaRPr>
                    </a:p>
                  </a:txBody>
                  <a:tcPr marL="68580" marR="68580" marT="0" marB="0" anchor="ctr"/>
                </a:tc>
                <a:tc>
                  <a:txBody>
                    <a:bodyPr/>
                    <a:lstStyle/>
                    <a:p>
                      <a:pPr marL="0" algn="ctr" rtl="0" eaLnBrk="1" latinLnBrk="0" hangingPunct="1">
                        <a:spcAft>
                          <a:spcPts val="0"/>
                        </a:spcAft>
                      </a:pPr>
                      <a:r>
                        <a:rPr kumimoji="0" lang="en-ZA" sz="1600" b="1" u="sng" kern="1200" dirty="0">
                          <a:solidFill>
                            <a:srgbClr val="FF0000"/>
                          </a:solidFill>
                          <a:latin typeface="+mn-lt"/>
                          <a:ea typeface="+mn-ea"/>
                          <a:cs typeface="+mn-cs"/>
                        </a:rPr>
                        <a:t>R 13,660,000</a:t>
                      </a:r>
                    </a:p>
                  </a:txBody>
                  <a:tcPr marL="68580" marR="68580" marT="0" marB="0" anchor="ctr"/>
                </a:tc>
                <a:tc>
                  <a:txBody>
                    <a:bodyPr/>
                    <a:lstStyle/>
                    <a:p>
                      <a:endParaRPr lang="en-ZA" sz="1600" dirty="0">
                        <a:latin typeface="+mn-lt"/>
                        <a:ea typeface="Times New Roman"/>
                        <a:cs typeface="Times New Roman"/>
                      </a:endParaRPr>
                    </a:p>
                  </a:txBody>
                  <a:tcPr marL="68580" marR="68580" marT="0" marB="0" anchor="ctr"/>
                </a:tc>
              </a:tr>
            </a:tbl>
          </a:graphicData>
        </a:graphic>
      </p:graphicFrame>
      <p:sp>
        <p:nvSpPr>
          <p:cNvPr id="4" name="Rectangle 3"/>
          <p:cNvSpPr/>
          <p:nvPr/>
        </p:nvSpPr>
        <p:spPr>
          <a:xfrm>
            <a:off x="251520" y="116632"/>
            <a:ext cx="8640960" cy="584775"/>
          </a:xfrm>
          <a:prstGeom prst="rect">
            <a:avLst/>
          </a:prstGeom>
        </p:spPr>
        <p:txBody>
          <a:bodyPr wrap="square">
            <a:spAutoFit/>
          </a:bodyPr>
          <a:lstStyle/>
          <a:p>
            <a:pPr algn="just"/>
            <a:r>
              <a:rPr lang="en-ZA" sz="3200" u="sng" dirty="0" smtClean="0">
                <a:solidFill>
                  <a:schemeClr val="bg1">
                    <a:lumMod val="95000"/>
                    <a:lumOff val="5000"/>
                  </a:schemeClr>
                </a:solidFill>
              </a:rPr>
              <a:t>The Financial Plan</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nvGraphicFramePr>
        <p:xfrm>
          <a:off x="107504" y="764703"/>
          <a:ext cx="8856985" cy="6049548"/>
        </p:xfrm>
        <a:graphic>
          <a:graphicData uri="http://schemas.openxmlformats.org/drawingml/2006/table">
            <a:tbl>
              <a:tblPr>
                <a:tableStyleId>{306799F8-075E-4A3A-A7F6-7FBC6576F1A4}</a:tableStyleId>
              </a:tblPr>
              <a:tblGrid>
                <a:gridCol w="1065791"/>
                <a:gridCol w="3215051"/>
                <a:gridCol w="2021364"/>
                <a:gridCol w="2554779"/>
              </a:tblGrid>
              <a:tr h="505639">
                <a:tc>
                  <a:txBody>
                    <a:bodyPr/>
                    <a:lstStyle/>
                    <a:p>
                      <a:pPr>
                        <a:spcAft>
                          <a:spcPts val="0"/>
                        </a:spcAft>
                      </a:pPr>
                      <a:r>
                        <a:rPr lang="en-ZA" sz="1600" dirty="0">
                          <a:solidFill>
                            <a:schemeClr val="bg1">
                              <a:lumMod val="95000"/>
                              <a:lumOff val="5000"/>
                            </a:schemeClr>
                          </a:solidFill>
                          <a:latin typeface="+mn-lt"/>
                        </a:rPr>
                        <a:t>Financial Year</a:t>
                      </a:r>
                      <a:endParaRPr lang="en-ZA" sz="1600" dirty="0">
                        <a:solidFill>
                          <a:schemeClr val="bg1">
                            <a:lumMod val="95000"/>
                            <a:lumOff val="5000"/>
                          </a:schemeClr>
                        </a:solidFill>
                        <a:latin typeface="+mn-lt"/>
                        <a:ea typeface="Times New Roman"/>
                        <a:cs typeface="Times New Roman"/>
                      </a:endParaRPr>
                    </a:p>
                  </a:txBody>
                  <a:tcPr marL="65982" marR="65982" marT="0" marB="0"/>
                </a:tc>
                <a:tc>
                  <a:txBody>
                    <a:bodyPr/>
                    <a:lstStyle/>
                    <a:p>
                      <a:pPr algn="ctr">
                        <a:spcAft>
                          <a:spcPts val="0"/>
                        </a:spcAft>
                      </a:pPr>
                      <a:r>
                        <a:rPr lang="en-ZA" sz="1600" dirty="0">
                          <a:solidFill>
                            <a:schemeClr val="bg1">
                              <a:lumMod val="95000"/>
                              <a:lumOff val="5000"/>
                            </a:schemeClr>
                          </a:solidFill>
                          <a:latin typeface="+mn-lt"/>
                        </a:rPr>
                        <a:t>Event</a:t>
                      </a:r>
                      <a:endParaRPr lang="en-ZA" sz="1600" dirty="0">
                        <a:solidFill>
                          <a:schemeClr val="bg1">
                            <a:lumMod val="95000"/>
                            <a:lumOff val="5000"/>
                          </a:schemeClr>
                        </a:solidFill>
                        <a:latin typeface="+mn-lt"/>
                        <a:ea typeface="Times New Roman"/>
                        <a:cs typeface="Times New Roman"/>
                      </a:endParaRPr>
                    </a:p>
                  </a:txBody>
                  <a:tcPr marL="65982" marR="65982" marT="0" marB="0"/>
                </a:tc>
                <a:tc>
                  <a:txBody>
                    <a:bodyPr/>
                    <a:lstStyle/>
                    <a:p>
                      <a:pPr algn="ctr">
                        <a:spcAft>
                          <a:spcPts val="0"/>
                        </a:spcAft>
                      </a:pPr>
                      <a:r>
                        <a:rPr lang="en-ZA" sz="1600">
                          <a:solidFill>
                            <a:schemeClr val="bg1">
                              <a:lumMod val="95000"/>
                              <a:lumOff val="5000"/>
                            </a:schemeClr>
                          </a:solidFill>
                          <a:latin typeface="+mn-lt"/>
                        </a:rPr>
                        <a:t>Amount Requested</a:t>
                      </a:r>
                      <a:endParaRPr lang="en-ZA" sz="1600">
                        <a:solidFill>
                          <a:schemeClr val="bg1">
                            <a:lumMod val="95000"/>
                            <a:lumOff val="5000"/>
                          </a:schemeClr>
                        </a:solidFill>
                        <a:latin typeface="+mn-lt"/>
                        <a:ea typeface="Times New Roman"/>
                        <a:cs typeface="Times New Roman"/>
                      </a:endParaRPr>
                    </a:p>
                  </a:txBody>
                  <a:tcPr marL="65982" marR="65982" marT="0" marB="0"/>
                </a:tc>
                <a:tc>
                  <a:txBody>
                    <a:bodyPr/>
                    <a:lstStyle/>
                    <a:p>
                      <a:pPr algn="ctr">
                        <a:spcAft>
                          <a:spcPts val="0"/>
                        </a:spcAft>
                      </a:pPr>
                      <a:r>
                        <a:rPr lang="en-ZA" sz="1600">
                          <a:solidFill>
                            <a:schemeClr val="bg1">
                              <a:lumMod val="95000"/>
                              <a:lumOff val="5000"/>
                            </a:schemeClr>
                          </a:solidFill>
                          <a:latin typeface="+mn-lt"/>
                        </a:rPr>
                        <a:t>Date/Month of Event Staging</a:t>
                      </a:r>
                      <a:endParaRPr lang="en-ZA" sz="1600">
                        <a:solidFill>
                          <a:schemeClr val="bg1">
                            <a:lumMod val="95000"/>
                            <a:lumOff val="5000"/>
                          </a:schemeClr>
                        </a:solidFill>
                        <a:latin typeface="+mn-lt"/>
                        <a:ea typeface="Times New Roman"/>
                        <a:cs typeface="Times New Roman"/>
                      </a:endParaRPr>
                    </a:p>
                  </a:txBody>
                  <a:tcPr marL="65982" marR="65982" marT="0" marB="0"/>
                </a:tc>
              </a:tr>
              <a:tr h="252820">
                <a:tc>
                  <a:txBody>
                    <a:bodyPr/>
                    <a:lstStyle/>
                    <a:p>
                      <a:endParaRPr lang="en-ZA" sz="1600">
                        <a:solidFill>
                          <a:schemeClr val="bg1">
                            <a:lumMod val="95000"/>
                            <a:lumOff val="5000"/>
                          </a:schemeClr>
                        </a:solidFill>
                        <a:latin typeface="+mn-lt"/>
                        <a:ea typeface="Times New Roman"/>
                        <a:cs typeface="Times New Roman"/>
                      </a:endParaRPr>
                    </a:p>
                  </a:txBody>
                  <a:tcPr marL="65982" marR="65982" marT="0" marB="0"/>
                </a:tc>
                <a:tc>
                  <a:txBody>
                    <a:bodyPr/>
                    <a:lstStyle/>
                    <a:p>
                      <a:endParaRPr lang="en-ZA" sz="1600">
                        <a:solidFill>
                          <a:schemeClr val="bg1">
                            <a:lumMod val="95000"/>
                            <a:lumOff val="5000"/>
                          </a:schemeClr>
                        </a:solidFill>
                        <a:latin typeface="+mn-lt"/>
                        <a:ea typeface="Times New Roman"/>
                        <a:cs typeface="Times New Roman"/>
                      </a:endParaRPr>
                    </a:p>
                  </a:txBody>
                  <a:tcPr marL="65982" marR="65982" marT="0" marB="0"/>
                </a:tc>
                <a:tc>
                  <a:txBody>
                    <a:bodyPr/>
                    <a:lstStyle/>
                    <a:p>
                      <a:endParaRPr lang="en-ZA" sz="1600">
                        <a:solidFill>
                          <a:schemeClr val="bg1">
                            <a:lumMod val="95000"/>
                            <a:lumOff val="5000"/>
                          </a:schemeClr>
                        </a:solidFill>
                        <a:latin typeface="+mn-lt"/>
                        <a:ea typeface="Times New Roman"/>
                        <a:cs typeface="Times New Roman"/>
                      </a:endParaRPr>
                    </a:p>
                  </a:txBody>
                  <a:tcPr marL="65982" marR="65982" marT="0" marB="0"/>
                </a:tc>
                <a:tc>
                  <a:txBody>
                    <a:bodyPr/>
                    <a:lstStyle/>
                    <a:p>
                      <a:endParaRPr lang="en-ZA" sz="1600">
                        <a:solidFill>
                          <a:schemeClr val="bg1">
                            <a:lumMod val="95000"/>
                            <a:lumOff val="5000"/>
                          </a:schemeClr>
                        </a:solidFill>
                        <a:latin typeface="+mn-lt"/>
                        <a:ea typeface="Times New Roman"/>
                        <a:cs typeface="Times New Roman"/>
                      </a:endParaRPr>
                    </a:p>
                  </a:txBody>
                  <a:tcPr marL="65982" marR="65982" marT="0" marB="0"/>
                </a:tc>
              </a:tr>
              <a:tr h="252820">
                <a:tc>
                  <a:txBody>
                    <a:bodyPr/>
                    <a:lstStyle/>
                    <a:p>
                      <a:pPr>
                        <a:spcAft>
                          <a:spcPts val="0"/>
                        </a:spcAft>
                      </a:pPr>
                      <a:r>
                        <a:rPr lang="en-ZA" sz="1600" b="1" dirty="0">
                          <a:solidFill>
                            <a:srgbClr val="000000"/>
                          </a:solidFill>
                          <a:latin typeface="+mn-lt"/>
                          <a:ea typeface="Times New Roman"/>
                          <a:cs typeface="Times New Roman"/>
                        </a:rPr>
                        <a:t>2013/14</a:t>
                      </a:r>
                      <a:endParaRPr lang="en-ZA" sz="1600" dirty="0">
                        <a:latin typeface="+mn-lt"/>
                        <a:ea typeface="Times New Roman"/>
                        <a:cs typeface="Times New Roman"/>
                      </a:endParaRPr>
                    </a:p>
                  </a:txBody>
                  <a:tcPr marL="68580" marR="68580" marT="0" marB="0"/>
                </a:tc>
                <a:tc>
                  <a:txBody>
                    <a:bodyPr/>
                    <a:lstStyle/>
                    <a:p>
                      <a:pPr>
                        <a:spcAft>
                          <a:spcPts val="0"/>
                        </a:spcAft>
                      </a:pPr>
                      <a:r>
                        <a:rPr lang="en-ZA" sz="1600" dirty="0">
                          <a:solidFill>
                            <a:srgbClr val="000000"/>
                          </a:solidFill>
                          <a:latin typeface="+mn-lt"/>
                          <a:ea typeface="Times New Roman"/>
                          <a:cs typeface="Times New Roman"/>
                        </a:rPr>
                        <a:t>CSA BMX National Championships Event</a:t>
                      </a:r>
                      <a:endParaRPr lang="en-ZA" sz="1600" dirty="0">
                        <a:latin typeface="+mn-lt"/>
                        <a:ea typeface="Times New Roman"/>
                        <a:cs typeface="Times New Roman"/>
                      </a:endParaRPr>
                    </a:p>
                  </a:txBody>
                  <a:tcPr marL="68580" marR="68580" marT="0" marB="0"/>
                </a:tc>
                <a:tc>
                  <a:txBody>
                    <a:bodyPr/>
                    <a:lstStyle/>
                    <a:p>
                      <a:pPr algn="ctr">
                        <a:spcAft>
                          <a:spcPts val="0"/>
                        </a:spcAft>
                      </a:pPr>
                      <a:r>
                        <a:rPr lang="en-ZA" sz="1600">
                          <a:solidFill>
                            <a:srgbClr val="000000"/>
                          </a:solidFill>
                          <a:latin typeface="+mn-lt"/>
                          <a:ea typeface="Times New Roman"/>
                          <a:cs typeface="Times New Roman"/>
                        </a:rPr>
                        <a:t>R 200,000</a:t>
                      </a:r>
                      <a:endParaRPr lang="en-ZA" sz="1600">
                        <a:latin typeface="+mn-lt"/>
                        <a:ea typeface="Times New Roman"/>
                        <a:cs typeface="Times New Roman"/>
                      </a:endParaRPr>
                    </a:p>
                  </a:txBody>
                  <a:tcPr marL="68580" marR="68580" marT="0" marB="0"/>
                </a:tc>
                <a:tc>
                  <a:txBody>
                    <a:bodyPr/>
                    <a:lstStyle/>
                    <a:p>
                      <a:pPr algn="ctr">
                        <a:spcAft>
                          <a:spcPts val="0"/>
                        </a:spcAft>
                      </a:pPr>
                      <a:r>
                        <a:rPr lang="en-ZA" sz="1600">
                          <a:solidFill>
                            <a:srgbClr val="000000"/>
                          </a:solidFill>
                          <a:latin typeface="+mn-lt"/>
                          <a:ea typeface="Times New Roman"/>
                          <a:cs typeface="Times New Roman"/>
                        </a:rPr>
                        <a:t>June</a:t>
                      </a:r>
                      <a:endParaRPr lang="en-ZA" sz="1600">
                        <a:latin typeface="+mn-lt"/>
                        <a:ea typeface="Times New Roman"/>
                        <a:cs typeface="Times New Roman"/>
                      </a:endParaRPr>
                    </a:p>
                  </a:txBody>
                  <a:tcPr marL="68580" marR="68580" marT="0" marB="0"/>
                </a:tc>
              </a:tr>
              <a:tr h="287558">
                <a:tc>
                  <a:txBody>
                    <a:bodyPr/>
                    <a:lstStyle/>
                    <a:p>
                      <a:endParaRPr lang="en-ZA" sz="1600">
                        <a:latin typeface="+mn-lt"/>
                        <a:ea typeface="Times New Roman"/>
                        <a:cs typeface="Times New Roman"/>
                      </a:endParaRPr>
                    </a:p>
                  </a:txBody>
                  <a:tcPr marL="68580" marR="68580" marT="0" marB="0"/>
                </a:tc>
                <a:tc>
                  <a:txBody>
                    <a:bodyPr/>
                    <a:lstStyle/>
                    <a:p>
                      <a:pPr>
                        <a:spcAft>
                          <a:spcPts val="0"/>
                        </a:spcAft>
                      </a:pPr>
                      <a:r>
                        <a:rPr lang="en-ZA" sz="1600" dirty="0">
                          <a:solidFill>
                            <a:srgbClr val="000000"/>
                          </a:solidFill>
                          <a:latin typeface="+mn-lt"/>
                          <a:ea typeface="Times New Roman"/>
                          <a:cs typeface="Times New Roman"/>
                        </a:rPr>
                        <a:t>UCI BMX </a:t>
                      </a:r>
                      <a:r>
                        <a:rPr lang="en-ZA" sz="1600" dirty="0" err="1">
                          <a:solidFill>
                            <a:srgbClr val="000000"/>
                          </a:solidFill>
                          <a:latin typeface="+mn-lt"/>
                          <a:ea typeface="Times New Roman"/>
                          <a:cs typeface="Times New Roman"/>
                        </a:rPr>
                        <a:t>Supercross</a:t>
                      </a:r>
                      <a:r>
                        <a:rPr lang="en-ZA" sz="1600" dirty="0">
                          <a:solidFill>
                            <a:srgbClr val="000000"/>
                          </a:solidFill>
                          <a:latin typeface="+mn-lt"/>
                          <a:ea typeface="Times New Roman"/>
                          <a:cs typeface="Times New Roman"/>
                        </a:rPr>
                        <a:t> World Cup</a:t>
                      </a:r>
                      <a:endParaRPr lang="en-ZA" sz="1600" dirty="0">
                        <a:latin typeface="+mn-lt"/>
                        <a:ea typeface="Times New Roman"/>
                        <a:cs typeface="Times New Roman"/>
                      </a:endParaRPr>
                    </a:p>
                  </a:txBody>
                  <a:tcPr marL="68580" marR="68580" marT="0" marB="0"/>
                </a:tc>
                <a:tc>
                  <a:txBody>
                    <a:bodyPr/>
                    <a:lstStyle/>
                    <a:p>
                      <a:pPr algn="ctr">
                        <a:spcAft>
                          <a:spcPts val="0"/>
                        </a:spcAft>
                      </a:pPr>
                      <a:r>
                        <a:rPr lang="en-ZA" sz="1600" dirty="0">
                          <a:solidFill>
                            <a:srgbClr val="000000"/>
                          </a:solidFill>
                          <a:latin typeface="+mn-lt"/>
                          <a:ea typeface="Times New Roman"/>
                          <a:cs typeface="Times New Roman"/>
                        </a:rPr>
                        <a:t>R 2,500,000</a:t>
                      </a:r>
                      <a:endParaRPr lang="en-ZA" sz="1600" dirty="0">
                        <a:latin typeface="+mn-lt"/>
                        <a:ea typeface="Times New Roman"/>
                        <a:cs typeface="Times New Roman"/>
                      </a:endParaRPr>
                    </a:p>
                  </a:txBody>
                  <a:tcPr marL="68580" marR="68580" marT="0" marB="0"/>
                </a:tc>
                <a:tc>
                  <a:txBody>
                    <a:bodyPr/>
                    <a:lstStyle/>
                    <a:p>
                      <a:pPr algn="ctr">
                        <a:spcAft>
                          <a:spcPts val="0"/>
                        </a:spcAft>
                      </a:pPr>
                      <a:r>
                        <a:rPr lang="en-ZA" sz="1600">
                          <a:solidFill>
                            <a:srgbClr val="000000"/>
                          </a:solidFill>
                          <a:latin typeface="+mn-lt"/>
                          <a:ea typeface="Times New Roman"/>
                          <a:cs typeface="Times New Roman"/>
                        </a:rPr>
                        <a:t>April</a:t>
                      </a:r>
                      <a:endParaRPr lang="en-ZA" sz="1600">
                        <a:latin typeface="+mn-lt"/>
                        <a:ea typeface="Times New Roman"/>
                        <a:cs typeface="Times New Roman"/>
                      </a:endParaRPr>
                    </a:p>
                  </a:txBody>
                  <a:tcPr marL="68580" marR="68580" marT="0" marB="0"/>
                </a:tc>
              </a:tr>
              <a:tr h="252820">
                <a:tc>
                  <a:txBody>
                    <a:bodyPr/>
                    <a:lstStyle/>
                    <a:p>
                      <a:endParaRPr lang="en-ZA" sz="1600">
                        <a:latin typeface="+mn-lt"/>
                        <a:ea typeface="Times New Roman"/>
                        <a:cs typeface="Times New Roman"/>
                      </a:endParaRPr>
                    </a:p>
                  </a:txBody>
                  <a:tcPr marL="68580" marR="68580" marT="0" marB="0"/>
                </a:tc>
                <a:tc>
                  <a:txBody>
                    <a:bodyPr/>
                    <a:lstStyle/>
                    <a:p>
                      <a:pPr>
                        <a:spcAft>
                          <a:spcPts val="0"/>
                        </a:spcAft>
                      </a:pPr>
                      <a:r>
                        <a:rPr kumimoji="0" lang="en-ZA" sz="1600" kern="1200" dirty="0" smtClean="0">
                          <a:solidFill>
                            <a:srgbClr val="000000"/>
                          </a:solidFill>
                          <a:latin typeface="+mn-lt"/>
                          <a:ea typeface="Times New Roman"/>
                          <a:cs typeface="Times New Roman"/>
                        </a:rPr>
                        <a:t>UCI MTB Masters World Championships </a:t>
                      </a:r>
                      <a:endParaRPr kumimoji="0" lang="en-ZA" sz="1600" kern="1200" dirty="0">
                        <a:solidFill>
                          <a:srgbClr val="000000"/>
                        </a:solidFill>
                        <a:latin typeface="+mn-lt"/>
                        <a:ea typeface="Times New Roman"/>
                        <a:cs typeface="Times New Roman"/>
                      </a:endParaRPr>
                    </a:p>
                  </a:txBody>
                  <a:tcPr marL="68580" marR="68580" marT="0" marB="0"/>
                </a:tc>
                <a:tc>
                  <a:txBody>
                    <a:bodyPr/>
                    <a:lstStyle/>
                    <a:p>
                      <a:pPr algn="ctr">
                        <a:spcAft>
                          <a:spcPts val="0"/>
                        </a:spcAft>
                      </a:pPr>
                      <a:r>
                        <a:rPr kumimoji="0" lang="en-ZA" sz="1600" kern="1200" dirty="0">
                          <a:solidFill>
                            <a:srgbClr val="000000"/>
                          </a:solidFill>
                          <a:latin typeface="+mn-lt"/>
                          <a:ea typeface="Times New Roman"/>
                          <a:cs typeface="Times New Roman"/>
                        </a:rPr>
                        <a:t>R 500,000</a:t>
                      </a:r>
                    </a:p>
                  </a:txBody>
                  <a:tcPr marL="68580" marR="68580" marT="0" marB="0"/>
                </a:tc>
                <a:tc>
                  <a:txBody>
                    <a:bodyPr/>
                    <a:lstStyle/>
                    <a:p>
                      <a:pPr algn="ctr">
                        <a:spcAft>
                          <a:spcPts val="0"/>
                        </a:spcAft>
                      </a:pPr>
                      <a:r>
                        <a:rPr kumimoji="0" lang="en-ZA" sz="1600" kern="1200" dirty="0" smtClean="0">
                          <a:solidFill>
                            <a:srgbClr val="000000"/>
                          </a:solidFill>
                          <a:latin typeface="+mn-lt"/>
                          <a:ea typeface="Times New Roman"/>
                          <a:cs typeface="Times New Roman"/>
                        </a:rPr>
                        <a:t>August</a:t>
                      </a:r>
                      <a:endParaRPr kumimoji="0" lang="en-ZA" sz="1600" kern="1200" dirty="0">
                        <a:solidFill>
                          <a:srgbClr val="000000"/>
                        </a:solidFill>
                        <a:latin typeface="+mn-lt"/>
                        <a:ea typeface="Times New Roman"/>
                        <a:cs typeface="Times New Roman"/>
                      </a:endParaRPr>
                    </a:p>
                  </a:txBody>
                  <a:tcPr marL="68580" marR="68580" marT="0" marB="0"/>
                </a:tc>
              </a:tr>
              <a:tr h="252820">
                <a:tc>
                  <a:txBody>
                    <a:bodyPr/>
                    <a:lstStyle/>
                    <a:p>
                      <a:endParaRPr lang="en-ZA" sz="1600">
                        <a:latin typeface="+mn-lt"/>
                        <a:ea typeface="Times New Roman"/>
                        <a:cs typeface="Times New Roman"/>
                      </a:endParaRPr>
                    </a:p>
                  </a:txBody>
                  <a:tcPr marL="68580" marR="68580" marT="0" marB="0"/>
                </a:tc>
                <a:tc>
                  <a:txBody>
                    <a:bodyPr/>
                    <a:lstStyle/>
                    <a:p>
                      <a:pPr>
                        <a:spcAft>
                          <a:spcPts val="0"/>
                        </a:spcAft>
                      </a:pPr>
                      <a:r>
                        <a:rPr lang="en-ZA" sz="1600">
                          <a:solidFill>
                            <a:srgbClr val="000000"/>
                          </a:solidFill>
                          <a:latin typeface="+mn-lt"/>
                          <a:ea typeface="Times New Roman"/>
                          <a:cs typeface="Times New Roman"/>
                        </a:rPr>
                        <a:t>UCI MTB World Championships</a:t>
                      </a:r>
                      <a:endParaRPr lang="en-ZA" sz="1600">
                        <a:latin typeface="+mn-lt"/>
                        <a:ea typeface="Times New Roman"/>
                        <a:cs typeface="Times New Roman"/>
                      </a:endParaRPr>
                    </a:p>
                  </a:txBody>
                  <a:tcPr marL="68580" marR="68580" marT="0" marB="0"/>
                </a:tc>
                <a:tc>
                  <a:txBody>
                    <a:bodyPr/>
                    <a:lstStyle/>
                    <a:p>
                      <a:pPr algn="ctr">
                        <a:spcAft>
                          <a:spcPts val="0"/>
                        </a:spcAft>
                      </a:pPr>
                      <a:r>
                        <a:rPr lang="en-ZA" sz="1600">
                          <a:solidFill>
                            <a:srgbClr val="000000"/>
                          </a:solidFill>
                          <a:latin typeface="+mn-lt"/>
                          <a:ea typeface="Times New Roman"/>
                          <a:cs typeface="Times New Roman"/>
                        </a:rPr>
                        <a:t>R 5,500,000</a:t>
                      </a:r>
                      <a:endParaRPr lang="en-ZA" sz="1600">
                        <a:latin typeface="+mn-lt"/>
                        <a:ea typeface="Times New Roman"/>
                        <a:cs typeface="Times New Roman"/>
                      </a:endParaRPr>
                    </a:p>
                  </a:txBody>
                  <a:tcPr marL="68580" marR="68580" marT="0" marB="0"/>
                </a:tc>
                <a:tc>
                  <a:txBody>
                    <a:bodyPr/>
                    <a:lstStyle/>
                    <a:p>
                      <a:pPr algn="ctr">
                        <a:spcAft>
                          <a:spcPts val="0"/>
                        </a:spcAft>
                      </a:pPr>
                      <a:r>
                        <a:rPr lang="en-ZA" sz="1600">
                          <a:solidFill>
                            <a:srgbClr val="000000"/>
                          </a:solidFill>
                          <a:latin typeface="+mn-lt"/>
                          <a:ea typeface="Times New Roman"/>
                          <a:cs typeface="Times New Roman"/>
                        </a:rPr>
                        <a:t>Aug/Sept</a:t>
                      </a:r>
                      <a:endParaRPr lang="en-ZA" sz="1600">
                        <a:latin typeface="+mn-lt"/>
                        <a:ea typeface="Times New Roman"/>
                        <a:cs typeface="Times New Roman"/>
                      </a:endParaRPr>
                    </a:p>
                  </a:txBody>
                  <a:tcPr marL="68580" marR="68580" marT="0" marB="0"/>
                </a:tc>
              </a:tr>
              <a:tr h="488691">
                <a:tc>
                  <a:txBody>
                    <a:bodyPr/>
                    <a:lstStyle/>
                    <a:p>
                      <a:endParaRPr lang="en-ZA" sz="1600">
                        <a:latin typeface="+mn-lt"/>
                        <a:ea typeface="Times New Roman"/>
                        <a:cs typeface="Times New Roman"/>
                      </a:endParaRPr>
                    </a:p>
                  </a:txBody>
                  <a:tcPr marL="68580" marR="68580" marT="0" marB="0"/>
                </a:tc>
                <a:tc>
                  <a:txBody>
                    <a:bodyPr/>
                    <a:lstStyle/>
                    <a:p>
                      <a:endParaRPr lang="en-ZA" sz="1600">
                        <a:latin typeface="+mn-lt"/>
                        <a:ea typeface="Times New Roman"/>
                        <a:cs typeface="Times New Roman"/>
                      </a:endParaRPr>
                    </a:p>
                  </a:txBody>
                  <a:tcPr marL="68580" marR="68580" marT="0" marB="0"/>
                </a:tc>
                <a:tc>
                  <a:txBody>
                    <a:bodyPr/>
                    <a:lstStyle/>
                    <a:p>
                      <a:endParaRPr lang="en-ZA" sz="1600">
                        <a:latin typeface="+mn-lt"/>
                        <a:ea typeface="Times New Roman"/>
                        <a:cs typeface="Times New Roman"/>
                      </a:endParaRPr>
                    </a:p>
                  </a:txBody>
                  <a:tcPr marL="68580" marR="68580" marT="0" marB="0"/>
                </a:tc>
                <a:tc>
                  <a:txBody>
                    <a:bodyPr/>
                    <a:lstStyle/>
                    <a:p>
                      <a:endParaRPr lang="en-ZA" sz="1600">
                        <a:latin typeface="+mn-lt"/>
                        <a:ea typeface="Times New Roman"/>
                        <a:cs typeface="Times New Roman"/>
                      </a:endParaRPr>
                    </a:p>
                  </a:txBody>
                  <a:tcPr marL="68580" marR="68580" marT="0" marB="0"/>
                </a:tc>
              </a:tr>
              <a:tr h="252820">
                <a:tc>
                  <a:txBody>
                    <a:bodyPr/>
                    <a:lstStyle/>
                    <a:p>
                      <a:endParaRPr lang="en-ZA" sz="1600">
                        <a:latin typeface="+mn-lt"/>
                        <a:ea typeface="Times New Roman"/>
                        <a:cs typeface="Times New Roman"/>
                      </a:endParaRPr>
                    </a:p>
                  </a:txBody>
                  <a:tcPr marL="68580" marR="68580" marT="0" marB="0"/>
                </a:tc>
                <a:tc>
                  <a:txBody>
                    <a:bodyPr/>
                    <a:lstStyle/>
                    <a:p>
                      <a:pPr algn="ctr">
                        <a:spcAft>
                          <a:spcPts val="0"/>
                        </a:spcAft>
                      </a:pPr>
                      <a:r>
                        <a:rPr lang="en-ZA" sz="1600">
                          <a:solidFill>
                            <a:srgbClr val="000000"/>
                          </a:solidFill>
                          <a:latin typeface="+mn-lt"/>
                          <a:ea typeface="Times New Roman"/>
                          <a:cs typeface="Times New Roman"/>
                        </a:rPr>
                        <a:t>Total</a:t>
                      </a:r>
                      <a:endParaRPr lang="en-ZA" sz="1600">
                        <a:latin typeface="+mn-lt"/>
                        <a:ea typeface="Times New Roman"/>
                        <a:cs typeface="Times New Roman"/>
                      </a:endParaRPr>
                    </a:p>
                  </a:txBody>
                  <a:tcPr marL="68580" marR="68580" marT="0" marB="0"/>
                </a:tc>
                <a:tc>
                  <a:txBody>
                    <a:bodyPr/>
                    <a:lstStyle/>
                    <a:p>
                      <a:pPr marL="0" algn="ctr" rtl="0" eaLnBrk="1" latinLnBrk="0" hangingPunct="1">
                        <a:spcAft>
                          <a:spcPts val="0"/>
                        </a:spcAft>
                      </a:pPr>
                      <a:r>
                        <a:rPr kumimoji="0" lang="en-ZA" sz="1600" b="1" u="sng" kern="1200" dirty="0">
                          <a:solidFill>
                            <a:srgbClr val="FF0000"/>
                          </a:solidFill>
                          <a:latin typeface="+mn-lt"/>
                          <a:ea typeface="+mn-ea"/>
                          <a:cs typeface="+mn-cs"/>
                        </a:rPr>
                        <a:t>R 8,700,000</a:t>
                      </a:r>
                    </a:p>
                  </a:txBody>
                  <a:tcPr marL="68580" marR="68580" marT="0" marB="0"/>
                </a:tc>
                <a:tc>
                  <a:txBody>
                    <a:bodyPr/>
                    <a:lstStyle/>
                    <a:p>
                      <a:endParaRPr lang="en-ZA" sz="1600">
                        <a:latin typeface="+mn-lt"/>
                        <a:ea typeface="Times New Roman"/>
                        <a:cs typeface="Times New Roman"/>
                      </a:endParaRPr>
                    </a:p>
                  </a:txBody>
                  <a:tcPr marL="68580" marR="68580" marT="0" marB="0"/>
                </a:tc>
              </a:tr>
              <a:tr h="252820">
                <a:tc>
                  <a:txBody>
                    <a:bodyPr/>
                    <a:lstStyle/>
                    <a:p>
                      <a:endParaRPr lang="en-ZA" sz="1600">
                        <a:latin typeface="+mn-lt"/>
                        <a:ea typeface="Times New Roman"/>
                        <a:cs typeface="Times New Roman"/>
                      </a:endParaRPr>
                    </a:p>
                  </a:txBody>
                  <a:tcPr marL="68580" marR="68580" marT="0" marB="0"/>
                </a:tc>
                <a:tc>
                  <a:txBody>
                    <a:bodyPr/>
                    <a:lstStyle/>
                    <a:p>
                      <a:endParaRPr lang="en-ZA" sz="1600">
                        <a:latin typeface="+mn-lt"/>
                        <a:ea typeface="Times New Roman"/>
                        <a:cs typeface="Times New Roman"/>
                      </a:endParaRPr>
                    </a:p>
                  </a:txBody>
                  <a:tcPr marL="68580" marR="68580" marT="0" marB="0"/>
                </a:tc>
                <a:tc>
                  <a:txBody>
                    <a:bodyPr/>
                    <a:lstStyle/>
                    <a:p>
                      <a:endParaRPr lang="en-ZA" sz="1600">
                        <a:latin typeface="+mn-lt"/>
                        <a:ea typeface="Times New Roman"/>
                        <a:cs typeface="Times New Roman"/>
                      </a:endParaRPr>
                    </a:p>
                  </a:txBody>
                  <a:tcPr marL="68580" marR="68580" marT="0" marB="0"/>
                </a:tc>
                <a:tc>
                  <a:txBody>
                    <a:bodyPr/>
                    <a:lstStyle/>
                    <a:p>
                      <a:endParaRPr lang="en-ZA" sz="1600">
                        <a:latin typeface="+mn-lt"/>
                        <a:ea typeface="Times New Roman"/>
                        <a:cs typeface="Times New Roman"/>
                      </a:endParaRPr>
                    </a:p>
                  </a:txBody>
                  <a:tcPr marL="68580" marR="68580" marT="0" marB="0"/>
                </a:tc>
              </a:tr>
              <a:tr h="252820">
                <a:tc>
                  <a:txBody>
                    <a:bodyPr/>
                    <a:lstStyle/>
                    <a:p>
                      <a:endParaRPr lang="en-ZA" sz="1600">
                        <a:latin typeface="+mn-lt"/>
                        <a:ea typeface="Times New Roman"/>
                        <a:cs typeface="Times New Roman"/>
                      </a:endParaRPr>
                    </a:p>
                  </a:txBody>
                  <a:tcPr marL="68580" marR="68580" marT="0" marB="0"/>
                </a:tc>
                <a:tc>
                  <a:txBody>
                    <a:bodyPr/>
                    <a:lstStyle/>
                    <a:p>
                      <a:pPr algn="ctr">
                        <a:spcAft>
                          <a:spcPts val="0"/>
                        </a:spcAft>
                      </a:pPr>
                      <a:r>
                        <a:rPr lang="en-ZA" sz="1600">
                          <a:solidFill>
                            <a:srgbClr val="000000"/>
                          </a:solidFill>
                          <a:latin typeface="+mn-lt"/>
                          <a:ea typeface="Times New Roman"/>
                          <a:cs typeface="Times New Roman"/>
                        </a:rPr>
                        <a:t>Other Funding</a:t>
                      </a:r>
                      <a:endParaRPr lang="en-ZA" sz="1600">
                        <a:latin typeface="+mn-lt"/>
                        <a:ea typeface="Times New Roman"/>
                        <a:cs typeface="Times New Roman"/>
                      </a:endParaRPr>
                    </a:p>
                  </a:txBody>
                  <a:tcPr marL="68580" marR="68580" marT="0" marB="0"/>
                </a:tc>
                <a:tc>
                  <a:txBody>
                    <a:bodyPr/>
                    <a:lstStyle/>
                    <a:p>
                      <a:endParaRPr lang="en-ZA" sz="1600">
                        <a:latin typeface="+mn-lt"/>
                        <a:ea typeface="Times New Roman"/>
                        <a:cs typeface="Times New Roman"/>
                      </a:endParaRPr>
                    </a:p>
                  </a:txBody>
                  <a:tcPr marL="68580" marR="68580" marT="0" marB="0"/>
                </a:tc>
                <a:tc>
                  <a:txBody>
                    <a:bodyPr/>
                    <a:lstStyle/>
                    <a:p>
                      <a:endParaRPr lang="en-ZA" sz="1600">
                        <a:latin typeface="+mn-lt"/>
                        <a:ea typeface="Times New Roman"/>
                        <a:cs typeface="Times New Roman"/>
                      </a:endParaRPr>
                    </a:p>
                  </a:txBody>
                  <a:tcPr marL="68580" marR="68580" marT="0" marB="0"/>
                </a:tc>
              </a:tr>
              <a:tr h="252820">
                <a:tc>
                  <a:txBody>
                    <a:bodyPr/>
                    <a:lstStyle/>
                    <a:p>
                      <a:endParaRPr lang="en-ZA" sz="1600">
                        <a:latin typeface="+mn-lt"/>
                        <a:ea typeface="Times New Roman"/>
                        <a:cs typeface="Times New Roman"/>
                      </a:endParaRPr>
                    </a:p>
                  </a:txBody>
                  <a:tcPr marL="68580" marR="68580" marT="0" marB="0"/>
                </a:tc>
                <a:tc>
                  <a:txBody>
                    <a:bodyPr/>
                    <a:lstStyle/>
                    <a:p>
                      <a:pPr algn="ctr">
                        <a:spcAft>
                          <a:spcPts val="0"/>
                        </a:spcAft>
                      </a:pPr>
                      <a:r>
                        <a:rPr lang="en-ZA" sz="1600">
                          <a:solidFill>
                            <a:srgbClr val="000000"/>
                          </a:solidFill>
                          <a:latin typeface="+mn-lt"/>
                          <a:ea typeface="Times New Roman"/>
                          <a:cs typeface="Times New Roman"/>
                        </a:rPr>
                        <a:t>UCI</a:t>
                      </a:r>
                      <a:endParaRPr lang="en-ZA" sz="1600">
                        <a:latin typeface="+mn-lt"/>
                        <a:ea typeface="Times New Roman"/>
                        <a:cs typeface="Times New Roman"/>
                      </a:endParaRPr>
                    </a:p>
                  </a:txBody>
                  <a:tcPr marL="68580" marR="68580" marT="0" marB="0"/>
                </a:tc>
                <a:tc>
                  <a:txBody>
                    <a:bodyPr/>
                    <a:lstStyle/>
                    <a:p>
                      <a:pPr algn="ctr">
                        <a:spcAft>
                          <a:spcPts val="0"/>
                        </a:spcAft>
                      </a:pPr>
                      <a:r>
                        <a:rPr lang="en-ZA" sz="1600">
                          <a:solidFill>
                            <a:srgbClr val="000000"/>
                          </a:solidFill>
                          <a:latin typeface="+mn-lt"/>
                          <a:ea typeface="Times New Roman"/>
                          <a:cs typeface="Times New Roman"/>
                        </a:rPr>
                        <a:t>R 2,500,000</a:t>
                      </a:r>
                      <a:endParaRPr lang="en-ZA" sz="1600">
                        <a:latin typeface="+mn-lt"/>
                        <a:ea typeface="Times New Roman"/>
                        <a:cs typeface="Times New Roman"/>
                      </a:endParaRPr>
                    </a:p>
                  </a:txBody>
                  <a:tcPr marL="68580" marR="68580" marT="0" marB="0"/>
                </a:tc>
                <a:tc>
                  <a:txBody>
                    <a:bodyPr/>
                    <a:lstStyle/>
                    <a:p>
                      <a:endParaRPr lang="en-ZA" sz="1600">
                        <a:latin typeface="+mn-lt"/>
                        <a:ea typeface="Times New Roman"/>
                        <a:cs typeface="Times New Roman"/>
                      </a:endParaRPr>
                    </a:p>
                  </a:txBody>
                  <a:tcPr marL="68580" marR="68580" marT="0" marB="0"/>
                </a:tc>
              </a:tr>
              <a:tr h="252820">
                <a:tc>
                  <a:txBody>
                    <a:bodyPr/>
                    <a:lstStyle/>
                    <a:p>
                      <a:endParaRPr lang="en-ZA" sz="1600">
                        <a:latin typeface="+mn-lt"/>
                        <a:ea typeface="Times New Roman"/>
                        <a:cs typeface="Times New Roman"/>
                      </a:endParaRPr>
                    </a:p>
                  </a:txBody>
                  <a:tcPr marL="68580" marR="68580" marT="0" marB="0"/>
                </a:tc>
                <a:tc>
                  <a:txBody>
                    <a:bodyPr/>
                    <a:lstStyle/>
                    <a:p>
                      <a:pPr algn="ctr">
                        <a:spcAft>
                          <a:spcPts val="0"/>
                        </a:spcAft>
                      </a:pPr>
                      <a:r>
                        <a:rPr lang="en-ZA" sz="1600">
                          <a:solidFill>
                            <a:srgbClr val="000000"/>
                          </a:solidFill>
                          <a:latin typeface="+mn-lt"/>
                          <a:ea typeface="Times New Roman"/>
                          <a:cs typeface="Times New Roman"/>
                        </a:rPr>
                        <a:t>Toyota</a:t>
                      </a:r>
                      <a:endParaRPr lang="en-ZA" sz="1600">
                        <a:latin typeface="+mn-lt"/>
                        <a:ea typeface="Times New Roman"/>
                        <a:cs typeface="Times New Roman"/>
                      </a:endParaRPr>
                    </a:p>
                  </a:txBody>
                  <a:tcPr marL="68580" marR="68580" marT="0" marB="0"/>
                </a:tc>
                <a:tc>
                  <a:txBody>
                    <a:bodyPr/>
                    <a:lstStyle/>
                    <a:p>
                      <a:pPr algn="ctr">
                        <a:spcAft>
                          <a:spcPts val="0"/>
                        </a:spcAft>
                      </a:pPr>
                      <a:r>
                        <a:rPr lang="en-ZA" sz="1600">
                          <a:solidFill>
                            <a:srgbClr val="000000"/>
                          </a:solidFill>
                          <a:latin typeface="+mn-lt"/>
                          <a:ea typeface="Times New Roman"/>
                          <a:cs typeface="Times New Roman"/>
                        </a:rPr>
                        <a:t>R 850,000</a:t>
                      </a:r>
                      <a:endParaRPr lang="en-ZA" sz="1600">
                        <a:latin typeface="+mn-lt"/>
                        <a:ea typeface="Times New Roman"/>
                        <a:cs typeface="Times New Roman"/>
                      </a:endParaRPr>
                    </a:p>
                  </a:txBody>
                  <a:tcPr marL="68580" marR="68580" marT="0" marB="0"/>
                </a:tc>
                <a:tc>
                  <a:txBody>
                    <a:bodyPr/>
                    <a:lstStyle/>
                    <a:p>
                      <a:endParaRPr lang="en-ZA" sz="1600">
                        <a:latin typeface="+mn-lt"/>
                        <a:ea typeface="Times New Roman"/>
                        <a:cs typeface="Times New Roman"/>
                      </a:endParaRPr>
                    </a:p>
                  </a:txBody>
                  <a:tcPr marL="68580" marR="68580" marT="0" marB="0"/>
                </a:tc>
              </a:tr>
              <a:tr h="252820">
                <a:tc>
                  <a:txBody>
                    <a:bodyPr/>
                    <a:lstStyle/>
                    <a:p>
                      <a:endParaRPr lang="en-ZA" sz="1600">
                        <a:latin typeface="+mn-lt"/>
                        <a:ea typeface="Times New Roman"/>
                        <a:cs typeface="Times New Roman"/>
                      </a:endParaRPr>
                    </a:p>
                  </a:txBody>
                  <a:tcPr marL="68580" marR="68580" marT="0" marB="0"/>
                </a:tc>
                <a:tc>
                  <a:txBody>
                    <a:bodyPr/>
                    <a:lstStyle/>
                    <a:p>
                      <a:pPr algn="ctr">
                        <a:spcAft>
                          <a:spcPts val="0"/>
                        </a:spcAft>
                      </a:pPr>
                      <a:r>
                        <a:rPr lang="en-ZA" sz="1600">
                          <a:solidFill>
                            <a:srgbClr val="000000"/>
                          </a:solidFill>
                          <a:latin typeface="+mn-lt"/>
                          <a:ea typeface="Times New Roman"/>
                          <a:cs typeface="Times New Roman"/>
                        </a:rPr>
                        <a:t>Other Sponsors</a:t>
                      </a:r>
                      <a:endParaRPr lang="en-ZA" sz="1600">
                        <a:latin typeface="+mn-lt"/>
                        <a:ea typeface="Times New Roman"/>
                        <a:cs typeface="Times New Roman"/>
                      </a:endParaRPr>
                    </a:p>
                  </a:txBody>
                  <a:tcPr marL="68580" marR="68580" marT="0" marB="0"/>
                </a:tc>
                <a:tc>
                  <a:txBody>
                    <a:bodyPr/>
                    <a:lstStyle/>
                    <a:p>
                      <a:pPr algn="ctr">
                        <a:spcAft>
                          <a:spcPts val="0"/>
                        </a:spcAft>
                      </a:pPr>
                      <a:r>
                        <a:rPr lang="en-ZA" sz="1600">
                          <a:solidFill>
                            <a:srgbClr val="000000"/>
                          </a:solidFill>
                          <a:latin typeface="+mn-lt"/>
                          <a:ea typeface="Times New Roman"/>
                          <a:cs typeface="Times New Roman"/>
                        </a:rPr>
                        <a:t>R 3,500,000</a:t>
                      </a:r>
                      <a:endParaRPr lang="en-ZA" sz="1600">
                        <a:latin typeface="+mn-lt"/>
                        <a:ea typeface="Times New Roman"/>
                        <a:cs typeface="Times New Roman"/>
                      </a:endParaRPr>
                    </a:p>
                  </a:txBody>
                  <a:tcPr marL="68580" marR="68580" marT="0" marB="0"/>
                </a:tc>
                <a:tc>
                  <a:txBody>
                    <a:bodyPr/>
                    <a:lstStyle/>
                    <a:p>
                      <a:endParaRPr lang="en-ZA" sz="1600">
                        <a:latin typeface="+mn-lt"/>
                        <a:ea typeface="Times New Roman"/>
                        <a:cs typeface="Times New Roman"/>
                      </a:endParaRPr>
                    </a:p>
                  </a:txBody>
                  <a:tcPr marL="68580" marR="68580" marT="0" marB="0"/>
                </a:tc>
              </a:tr>
              <a:tr h="252820">
                <a:tc>
                  <a:txBody>
                    <a:bodyPr/>
                    <a:lstStyle/>
                    <a:p>
                      <a:endParaRPr lang="en-ZA" sz="1600">
                        <a:latin typeface="+mn-lt"/>
                        <a:ea typeface="Times New Roman"/>
                        <a:cs typeface="Times New Roman"/>
                      </a:endParaRPr>
                    </a:p>
                  </a:txBody>
                  <a:tcPr marL="68580" marR="68580" marT="0" marB="0"/>
                </a:tc>
                <a:tc>
                  <a:txBody>
                    <a:bodyPr/>
                    <a:lstStyle/>
                    <a:p>
                      <a:pPr algn="ctr">
                        <a:spcAft>
                          <a:spcPts val="0"/>
                        </a:spcAft>
                      </a:pPr>
                      <a:r>
                        <a:rPr lang="en-ZA" sz="1600">
                          <a:solidFill>
                            <a:srgbClr val="000000"/>
                          </a:solidFill>
                          <a:latin typeface="+mn-lt"/>
                          <a:ea typeface="Times New Roman"/>
                          <a:cs typeface="Times New Roman"/>
                        </a:rPr>
                        <a:t>Entry Fees</a:t>
                      </a:r>
                      <a:endParaRPr lang="en-ZA" sz="1600">
                        <a:latin typeface="+mn-lt"/>
                        <a:ea typeface="Times New Roman"/>
                        <a:cs typeface="Times New Roman"/>
                      </a:endParaRPr>
                    </a:p>
                  </a:txBody>
                  <a:tcPr marL="68580" marR="68580" marT="0" marB="0"/>
                </a:tc>
                <a:tc>
                  <a:txBody>
                    <a:bodyPr/>
                    <a:lstStyle/>
                    <a:p>
                      <a:pPr algn="ctr">
                        <a:spcAft>
                          <a:spcPts val="0"/>
                        </a:spcAft>
                      </a:pPr>
                      <a:r>
                        <a:rPr lang="en-ZA" sz="1600">
                          <a:solidFill>
                            <a:srgbClr val="000000"/>
                          </a:solidFill>
                          <a:latin typeface="+mn-lt"/>
                          <a:ea typeface="Times New Roman"/>
                          <a:cs typeface="Times New Roman"/>
                        </a:rPr>
                        <a:t>R 1,000,000</a:t>
                      </a:r>
                      <a:endParaRPr lang="en-ZA" sz="1600">
                        <a:latin typeface="+mn-lt"/>
                        <a:ea typeface="Times New Roman"/>
                        <a:cs typeface="Times New Roman"/>
                      </a:endParaRPr>
                    </a:p>
                  </a:txBody>
                  <a:tcPr marL="68580" marR="68580" marT="0" marB="0"/>
                </a:tc>
                <a:tc>
                  <a:txBody>
                    <a:bodyPr/>
                    <a:lstStyle/>
                    <a:p>
                      <a:endParaRPr lang="en-ZA" sz="1600">
                        <a:latin typeface="+mn-lt"/>
                        <a:ea typeface="Times New Roman"/>
                        <a:cs typeface="Times New Roman"/>
                      </a:endParaRPr>
                    </a:p>
                  </a:txBody>
                  <a:tcPr marL="68580" marR="68580" marT="0" marB="0"/>
                </a:tc>
              </a:tr>
              <a:tr h="252820">
                <a:tc>
                  <a:txBody>
                    <a:bodyPr/>
                    <a:lstStyle/>
                    <a:p>
                      <a:endParaRPr lang="en-ZA" sz="1600">
                        <a:latin typeface="+mn-lt"/>
                        <a:ea typeface="Times New Roman"/>
                        <a:cs typeface="Times New Roman"/>
                      </a:endParaRPr>
                    </a:p>
                  </a:txBody>
                  <a:tcPr marL="68580" marR="68580" marT="0" marB="0"/>
                </a:tc>
                <a:tc>
                  <a:txBody>
                    <a:bodyPr/>
                    <a:lstStyle/>
                    <a:p>
                      <a:pPr algn="ctr">
                        <a:spcAft>
                          <a:spcPts val="0"/>
                        </a:spcAft>
                      </a:pPr>
                      <a:r>
                        <a:rPr lang="en-ZA" sz="1600">
                          <a:solidFill>
                            <a:srgbClr val="000000"/>
                          </a:solidFill>
                          <a:latin typeface="+mn-lt"/>
                          <a:ea typeface="Times New Roman"/>
                          <a:cs typeface="Times New Roman"/>
                        </a:rPr>
                        <a:t>CSA</a:t>
                      </a:r>
                      <a:endParaRPr lang="en-ZA" sz="1600">
                        <a:latin typeface="+mn-lt"/>
                        <a:ea typeface="Times New Roman"/>
                        <a:cs typeface="Times New Roman"/>
                      </a:endParaRPr>
                    </a:p>
                  </a:txBody>
                  <a:tcPr marL="68580" marR="68580" marT="0" marB="0"/>
                </a:tc>
                <a:tc>
                  <a:txBody>
                    <a:bodyPr/>
                    <a:lstStyle/>
                    <a:p>
                      <a:pPr algn="ctr">
                        <a:spcAft>
                          <a:spcPts val="0"/>
                        </a:spcAft>
                      </a:pPr>
                      <a:r>
                        <a:rPr lang="en-ZA" sz="1600">
                          <a:solidFill>
                            <a:srgbClr val="000000"/>
                          </a:solidFill>
                          <a:latin typeface="+mn-lt"/>
                          <a:ea typeface="Times New Roman"/>
                          <a:cs typeface="Times New Roman"/>
                        </a:rPr>
                        <a:t>Shortfall</a:t>
                      </a:r>
                      <a:endParaRPr lang="en-ZA" sz="1600">
                        <a:latin typeface="+mn-lt"/>
                        <a:ea typeface="Times New Roman"/>
                        <a:cs typeface="Times New Roman"/>
                      </a:endParaRPr>
                    </a:p>
                  </a:txBody>
                  <a:tcPr marL="68580" marR="68580" marT="0" marB="0"/>
                </a:tc>
                <a:tc>
                  <a:txBody>
                    <a:bodyPr/>
                    <a:lstStyle/>
                    <a:p>
                      <a:endParaRPr lang="en-ZA" sz="1600">
                        <a:latin typeface="+mn-lt"/>
                        <a:ea typeface="Times New Roman"/>
                        <a:cs typeface="Times New Roman"/>
                      </a:endParaRPr>
                    </a:p>
                  </a:txBody>
                  <a:tcPr marL="68580" marR="68580" marT="0" marB="0"/>
                </a:tc>
              </a:tr>
              <a:tr h="252820">
                <a:tc>
                  <a:txBody>
                    <a:bodyPr/>
                    <a:lstStyle/>
                    <a:p>
                      <a:endParaRPr lang="en-ZA" sz="1600">
                        <a:latin typeface="+mn-lt"/>
                        <a:ea typeface="Times New Roman"/>
                        <a:cs typeface="Times New Roman"/>
                      </a:endParaRPr>
                    </a:p>
                  </a:txBody>
                  <a:tcPr marL="68580" marR="68580" marT="0" marB="0"/>
                </a:tc>
                <a:tc>
                  <a:txBody>
                    <a:bodyPr/>
                    <a:lstStyle/>
                    <a:p>
                      <a:pPr algn="ctr">
                        <a:spcAft>
                          <a:spcPts val="0"/>
                        </a:spcAft>
                      </a:pPr>
                      <a:r>
                        <a:rPr lang="en-ZA" sz="1600">
                          <a:solidFill>
                            <a:srgbClr val="000000"/>
                          </a:solidFill>
                          <a:latin typeface="+mn-lt"/>
                          <a:ea typeface="Times New Roman"/>
                          <a:cs typeface="Times New Roman"/>
                        </a:rPr>
                        <a:t>Municipality</a:t>
                      </a:r>
                      <a:endParaRPr lang="en-ZA" sz="1600">
                        <a:latin typeface="+mn-lt"/>
                        <a:ea typeface="Times New Roman"/>
                        <a:cs typeface="Times New Roman"/>
                      </a:endParaRPr>
                    </a:p>
                  </a:txBody>
                  <a:tcPr marL="68580" marR="68580" marT="0" marB="0"/>
                </a:tc>
                <a:tc>
                  <a:txBody>
                    <a:bodyPr/>
                    <a:lstStyle/>
                    <a:p>
                      <a:pPr algn="ctr">
                        <a:spcAft>
                          <a:spcPts val="0"/>
                        </a:spcAft>
                      </a:pPr>
                      <a:r>
                        <a:rPr lang="en-ZA" sz="1600">
                          <a:solidFill>
                            <a:srgbClr val="000000"/>
                          </a:solidFill>
                          <a:latin typeface="+mn-lt"/>
                          <a:ea typeface="Times New Roman"/>
                          <a:cs typeface="Times New Roman"/>
                        </a:rPr>
                        <a:t>Land/Site </a:t>
                      </a:r>
                      <a:endParaRPr lang="en-ZA" sz="1600">
                        <a:latin typeface="+mn-lt"/>
                        <a:ea typeface="Times New Roman"/>
                        <a:cs typeface="Times New Roman"/>
                      </a:endParaRPr>
                    </a:p>
                  </a:txBody>
                  <a:tcPr marL="68580" marR="68580" marT="0" marB="0"/>
                </a:tc>
                <a:tc>
                  <a:txBody>
                    <a:bodyPr/>
                    <a:lstStyle/>
                    <a:p>
                      <a:endParaRPr lang="en-ZA" sz="1600">
                        <a:latin typeface="+mn-lt"/>
                        <a:ea typeface="Times New Roman"/>
                        <a:cs typeface="Times New Roman"/>
                      </a:endParaRPr>
                    </a:p>
                  </a:txBody>
                  <a:tcPr marL="68580" marR="68580" marT="0" marB="0"/>
                </a:tc>
              </a:tr>
              <a:tr h="252820">
                <a:tc>
                  <a:txBody>
                    <a:bodyPr/>
                    <a:lstStyle/>
                    <a:p>
                      <a:endParaRPr lang="en-ZA" sz="1600">
                        <a:latin typeface="+mn-lt"/>
                        <a:ea typeface="Times New Roman"/>
                        <a:cs typeface="Times New Roman"/>
                      </a:endParaRPr>
                    </a:p>
                  </a:txBody>
                  <a:tcPr marL="68580" marR="68580" marT="0" marB="0"/>
                </a:tc>
                <a:tc>
                  <a:txBody>
                    <a:bodyPr/>
                    <a:lstStyle/>
                    <a:p>
                      <a:endParaRPr lang="en-ZA" sz="1600">
                        <a:latin typeface="+mn-lt"/>
                        <a:ea typeface="Times New Roman"/>
                        <a:cs typeface="Times New Roman"/>
                      </a:endParaRPr>
                    </a:p>
                  </a:txBody>
                  <a:tcPr marL="68580" marR="68580" marT="0" marB="0"/>
                </a:tc>
                <a:tc>
                  <a:txBody>
                    <a:bodyPr/>
                    <a:lstStyle/>
                    <a:p>
                      <a:endParaRPr lang="en-ZA" sz="1600">
                        <a:latin typeface="+mn-lt"/>
                        <a:ea typeface="Times New Roman"/>
                        <a:cs typeface="Times New Roman"/>
                      </a:endParaRPr>
                    </a:p>
                  </a:txBody>
                  <a:tcPr marL="68580" marR="68580" marT="0" marB="0"/>
                </a:tc>
                <a:tc>
                  <a:txBody>
                    <a:bodyPr/>
                    <a:lstStyle/>
                    <a:p>
                      <a:endParaRPr lang="en-ZA" sz="1600">
                        <a:latin typeface="+mn-lt"/>
                        <a:ea typeface="Times New Roman"/>
                        <a:cs typeface="Times New Roman"/>
                      </a:endParaRPr>
                    </a:p>
                  </a:txBody>
                  <a:tcPr marL="68580" marR="68580" marT="0" marB="0"/>
                </a:tc>
              </a:tr>
              <a:tr h="252820">
                <a:tc>
                  <a:txBody>
                    <a:bodyPr/>
                    <a:lstStyle/>
                    <a:p>
                      <a:endParaRPr lang="en-ZA" sz="1600">
                        <a:latin typeface="+mn-lt"/>
                        <a:ea typeface="Times New Roman"/>
                        <a:cs typeface="Times New Roman"/>
                      </a:endParaRPr>
                    </a:p>
                  </a:txBody>
                  <a:tcPr marL="68580" marR="68580" marT="0" marB="0"/>
                </a:tc>
                <a:tc>
                  <a:txBody>
                    <a:bodyPr/>
                    <a:lstStyle/>
                    <a:p>
                      <a:pPr algn="ctr">
                        <a:spcAft>
                          <a:spcPts val="0"/>
                        </a:spcAft>
                      </a:pPr>
                      <a:r>
                        <a:rPr lang="en-ZA" sz="1600">
                          <a:solidFill>
                            <a:srgbClr val="000000"/>
                          </a:solidFill>
                          <a:latin typeface="+mn-lt"/>
                          <a:ea typeface="Times New Roman"/>
                          <a:cs typeface="Times New Roman"/>
                        </a:rPr>
                        <a:t>Total</a:t>
                      </a:r>
                      <a:endParaRPr lang="en-ZA" sz="1600">
                        <a:latin typeface="+mn-lt"/>
                        <a:ea typeface="Times New Roman"/>
                        <a:cs typeface="Times New Roman"/>
                      </a:endParaRPr>
                    </a:p>
                  </a:txBody>
                  <a:tcPr marL="68580" marR="68580" marT="0" marB="0"/>
                </a:tc>
                <a:tc>
                  <a:txBody>
                    <a:bodyPr/>
                    <a:lstStyle/>
                    <a:p>
                      <a:pPr marL="0" algn="ctr" rtl="0" eaLnBrk="1" latinLnBrk="0" hangingPunct="1">
                        <a:spcAft>
                          <a:spcPts val="0"/>
                        </a:spcAft>
                      </a:pPr>
                      <a:r>
                        <a:rPr kumimoji="0" lang="en-ZA" sz="1600" b="1" u="sng" kern="1200" dirty="0">
                          <a:solidFill>
                            <a:srgbClr val="FF0000"/>
                          </a:solidFill>
                          <a:latin typeface="+mn-lt"/>
                          <a:ea typeface="+mn-ea"/>
                          <a:cs typeface="+mn-cs"/>
                        </a:rPr>
                        <a:t>R 7,850,000</a:t>
                      </a:r>
                    </a:p>
                  </a:txBody>
                  <a:tcPr marL="68580" marR="68580" marT="0" marB="0"/>
                </a:tc>
                <a:tc>
                  <a:txBody>
                    <a:bodyPr/>
                    <a:lstStyle/>
                    <a:p>
                      <a:endParaRPr lang="en-ZA" sz="1600">
                        <a:latin typeface="+mn-lt"/>
                        <a:ea typeface="Times New Roman"/>
                        <a:cs typeface="Times New Roman"/>
                      </a:endParaRPr>
                    </a:p>
                  </a:txBody>
                  <a:tcPr marL="68580" marR="68580" marT="0" marB="0"/>
                </a:tc>
              </a:tr>
              <a:tr h="252820">
                <a:tc>
                  <a:txBody>
                    <a:bodyPr/>
                    <a:lstStyle/>
                    <a:p>
                      <a:endParaRPr lang="en-ZA" sz="1600">
                        <a:latin typeface="+mn-lt"/>
                        <a:ea typeface="Times New Roman"/>
                        <a:cs typeface="Times New Roman"/>
                      </a:endParaRPr>
                    </a:p>
                  </a:txBody>
                  <a:tcPr marL="68580" marR="68580" marT="0" marB="0"/>
                </a:tc>
                <a:tc>
                  <a:txBody>
                    <a:bodyPr/>
                    <a:lstStyle/>
                    <a:p>
                      <a:endParaRPr lang="en-ZA" sz="1600">
                        <a:latin typeface="+mn-lt"/>
                        <a:ea typeface="Times New Roman"/>
                        <a:cs typeface="Times New Roman"/>
                      </a:endParaRPr>
                    </a:p>
                  </a:txBody>
                  <a:tcPr marL="68580" marR="68580" marT="0" marB="0"/>
                </a:tc>
                <a:tc>
                  <a:txBody>
                    <a:bodyPr/>
                    <a:lstStyle/>
                    <a:p>
                      <a:endParaRPr lang="en-ZA" sz="1600">
                        <a:latin typeface="+mn-lt"/>
                        <a:ea typeface="Times New Roman"/>
                        <a:cs typeface="Times New Roman"/>
                      </a:endParaRPr>
                    </a:p>
                  </a:txBody>
                  <a:tcPr marL="68580" marR="68580" marT="0" marB="0"/>
                </a:tc>
                <a:tc>
                  <a:txBody>
                    <a:bodyPr/>
                    <a:lstStyle/>
                    <a:p>
                      <a:endParaRPr lang="en-ZA" sz="1600">
                        <a:latin typeface="+mn-lt"/>
                        <a:ea typeface="Times New Roman"/>
                        <a:cs typeface="Times New Roman"/>
                      </a:endParaRPr>
                    </a:p>
                  </a:txBody>
                  <a:tcPr marL="68580" marR="68580" marT="0" marB="0"/>
                </a:tc>
              </a:tr>
              <a:tr h="252820">
                <a:tc>
                  <a:txBody>
                    <a:bodyPr/>
                    <a:lstStyle/>
                    <a:p>
                      <a:endParaRPr lang="en-ZA" sz="1600">
                        <a:latin typeface="+mn-lt"/>
                        <a:ea typeface="Times New Roman"/>
                        <a:cs typeface="Times New Roman"/>
                      </a:endParaRPr>
                    </a:p>
                  </a:txBody>
                  <a:tcPr marL="68580" marR="68580" marT="0" marB="0"/>
                </a:tc>
                <a:tc>
                  <a:txBody>
                    <a:bodyPr/>
                    <a:lstStyle/>
                    <a:p>
                      <a:pPr algn="ctr">
                        <a:spcAft>
                          <a:spcPts val="0"/>
                        </a:spcAft>
                      </a:pPr>
                      <a:r>
                        <a:rPr lang="en-ZA" sz="1600">
                          <a:solidFill>
                            <a:srgbClr val="000000"/>
                          </a:solidFill>
                          <a:latin typeface="+mn-lt"/>
                          <a:ea typeface="Times New Roman"/>
                          <a:cs typeface="Times New Roman"/>
                        </a:rPr>
                        <a:t>Grand Total</a:t>
                      </a:r>
                      <a:endParaRPr lang="en-ZA" sz="1600">
                        <a:latin typeface="+mn-lt"/>
                        <a:ea typeface="Times New Roman"/>
                        <a:cs typeface="Times New Roman"/>
                      </a:endParaRPr>
                    </a:p>
                  </a:txBody>
                  <a:tcPr marL="68580" marR="68580" marT="0" marB="0"/>
                </a:tc>
                <a:tc>
                  <a:txBody>
                    <a:bodyPr/>
                    <a:lstStyle/>
                    <a:p>
                      <a:pPr marL="0" algn="ctr" rtl="0" eaLnBrk="1" latinLnBrk="0" hangingPunct="1">
                        <a:spcAft>
                          <a:spcPts val="0"/>
                        </a:spcAft>
                      </a:pPr>
                      <a:r>
                        <a:rPr kumimoji="0" lang="en-ZA" sz="1600" b="1" u="sng" kern="1200" dirty="0">
                          <a:solidFill>
                            <a:srgbClr val="FF0000"/>
                          </a:solidFill>
                          <a:latin typeface="+mn-lt"/>
                          <a:ea typeface="+mn-ea"/>
                          <a:cs typeface="+mn-cs"/>
                        </a:rPr>
                        <a:t>R 16,550,000</a:t>
                      </a:r>
                    </a:p>
                  </a:txBody>
                  <a:tcPr marL="68580" marR="68580" marT="0" marB="0"/>
                </a:tc>
                <a:tc>
                  <a:txBody>
                    <a:bodyPr/>
                    <a:lstStyle/>
                    <a:p>
                      <a:endParaRPr lang="en-ZA" sz="1600" dirty="0">
                        <a:latin typeface="+mn-lt"/>
                        <a:ea typeface="Times New Roman"/>
                        <a:cs typeface="Times New Roman"/>
                      </a:endParaRPr>
                    </a:p>
                  </a:txBody>
                  <a:tcPr marL="68580" marR="68580" marT="0" marB="0"/>
                </a:tc>
              </a:tr>
            </a:tbl>
          </a:graphicData>
        </a:graphic>
      </p:graphicFrame>
      <p:sp>
        <p:nvSpPr>
          <p:cNvPr id="4" name="Rectangle 3"/>
          <p:cNvSpPr/>
          <p:nvPr/>
        </p:nvSpPr>
        <p:spPr>
          <a:xfrm>
            <a:off x="251520" y="116632"/>
            <a:ext cx="8640960" cy="584775"/>
          </a:xfrm>
          <a:prstGeom prst="rect">
            <a:avLst/>
          </a:prstGeom>
        </p:spPr>
        <p:txBody>
          <a:bodyPr wrap="square">
            <a:spAutoFit/>
          </a:bodyPr>
          <a:lstStyle/>
          <a:p>
            <a:pPr algn="just"/>
            <a:r>
              <a:rPr lang="en-ZA" sz="3200" u="sng" dirty="0" smtClean="0">
                <a:solidFill>
                  <a:schemeClr val="bg1">
                    <a:lumMod val="95000"/>
                    <a:lumOff val="5000"/>
                  </a:schemeClr>
                </a:solidFill>
              </a:rPr>
              <a:t>The Financial Plan</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75656" y="1484784"/>
            <a:ext cx="5853336" cy="748680"/>
          </a:xfrm>
        </p:spPr>
        <p:txBody>
          <a:bodyPr/>
          <a:lstStyle/>
          <a:p>
            <a:r>
              <a:rPr lang="en-US" u="sng" dirty="0" smtClean="0"/>
              <a:t>2011</a:t>
            </a:r>
            <a:endParaRPr lang="en-ZA"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1520" y="188640"/>
            <a:ext cx="6336704" cy="748680"/>
          </a:xfrm>
        </p:spPr>
        <p:txBody>
          <a:bodyPr>
            <a:noAutofit/>
          </a:bodyPr>
          <a:lstStyle/>
          <a:p>
            <a:r>
              <a:rPr lang="en-ZA" sz="3200" b="0" u="sng" cap="none" dirty="0" smtClean="0">
                <a:solidFill>
                  <a:schemeClr val="bg1">
                    <a:lumMod val="95000"/>
                    <a:lumOff val="5000"/>
                  </a:schemeClr>
                </a:solidFill>
                <a:latin typeface="+mn-lt"/>
                <a:ea typeface="+mn-ea"/>
                <a:cs typeface="+mn-cs"/>
              </a:rPr>
              <a:t>UCI BMX </a:t>
            </a:r>
            <a:r>
              <a:rPr lang="en-ZA" sz="3200" b="0" u="sng" cap="none" dirty="0" err="1" smtClean="0">
                <a:solidFill>
                  <a:schemeClr val="bg1">
                    <a:lumMod val="95000"/>
                    <a:lumOff val="5000"/>
                  </a:schemeClr>
                </a:solidFill>
                <a:latin typeface="+mn-lt"/>
                <a:ea typeface="+mn-ea"/>
                <a:cs typeface="+mn-cs"/>
              </a:rPr>
              <a:t>Supercross</a:t>
            </a:r>
            <a:r>
              <a:rPr lang="en-ZA" sz="3200" b="0" u="sng" cap="none" dirty="0" smtClean="0">
                <a:solidFill>
                  <a:schemeClr val="bg1">
                    <a:lumMod val="95000"/>
                    <a:lumOff val="5000"/>
                  </a:schemeClr>
                </a:solidFill>
                <a:latin typeface="+mn-lt"/>
                <a:ea typeface="+mn-ea"/>
                <a:cs typeface="+mn-cs"/>
              </a:rPr>
              <a:t> World Cup </a:t>
            </a:r>
          </a:p>
        </p:txBody>
      </p:sp>
      <p:pic>
        <p:nvPicPr>
          <p:cNvPr id="77825" name="Picture 1"/>
          <p:cNvPicPr>
            <a:picLocks noChangeAspect="1" noChangeArrowheads="1"/>
          </p:cNvPicPr>
          <p:nvPr/>
        </p:nvPicPr>
        <p:blipFill>
          <a:blip r:embed="rId2" cstate="print"/>
          <a:srcRect/>
          <a:stretch>
            <a:fillRect/>
          </a:stretch>
        </p:blipFill>
        <p:spPr bwMode="auto">
          <a:xfrm>
            <a:off x="395536" y="1772816"/>
            <a:ext cx="6085074" cy="110340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1520" y="188640"/>
            <a:ext cx="6336704" cy="748680"/>
          </a:xfrm>
        </p:spPr>
        <p:txBody>
          <a:bodyPr>
            <a:noAutofit/>
          </a:bodyPr>
          <a:lstStyle/>
          <a:p>
            <a:r>
              <a:rPr lang="en-ZA" sz="3200" b="0" u="sng" cap="none" dirty="0" smtClean="0">
                <a:solidFill>
                  <a:schemeClr val="bg1">
                    <a:lumMod val="95000"/>
                    <a:lumOff val="5000"/>
                  </a:schemeClr>
                </a:solidFill>
                <a:latin typeface="+mn-lt"/>
                <a:ea typeface="+mn-ea"/>
                <a:cs typeface="+mn-cs"/>
              </a:rPr>
              <a:t>UCI BMX </a:t>
            </a:r>
            <a:r>
              <a:rPr lang="en-ZA" sz="3200" b="0" u="sng" cap="none" dirty="0" err="1" smtClean="0">
                <a:solidFill>
                  <a:schemeClr val="bg1">
                    <a:lumMod val="95000"/>
                    <a:lumOff val="5000"/>
                  </a:schemeClr>
                </a:solidFill>
                <a:latin typeface="+mn-lt"/>
                <a:ea typeface="+mn-ea"/>
                <a:cs typeface="+mn-cs"/>
              </a:rPr>
              <a:t>Supercross</a:t>
            </a:r>
            <a:r>
              <a:rPr lang="en-ZA" sz="3200" b="0" u="sng" cap="none" dirty="0" smtClean="0">
                <a:solidFill>
                  <a:schemeClr val="bg1">
                    <a:lumMod val="95000"/>
                    <a:lumOff val="5000"/>
                  </a:schemeClr>
                </a:solidFill>
                <a:latin typeface="+mn-lt"/>
                <a:ea typeface="+mn-ea"/>
                <a:cs typeface="+mn-cs"/>
              </a:rPr>
              <a:t> World Cup </a:t>
            </a:r>
          </a:p>
        </p:txBody>
      </p:sp>
      <p:pic>
        <p:nvPicPr>
          <p:cNvPr id="88066" name="Picture 2" descr="http://www.bmxworldcupsa.co.za/assets/gallery.jpg"/>
          <p:cNvPicPr>
            <a:picLocks noChangeAspect="1" noChangeArrowheads="1"/>
          </p:cNvPicPr>
          <p:nvPr/>
        </p:nvPicPr>
        <p:blipFill>
          <a:blip r:embed="rId2" cstate="print"/>
          <a:srcRect/>
          <a:stretch>
            <a:fillRect/>
          </a:stretch>
        </p:blipFill>
        <p:spPr bwMode="auto">
          <a:xfrm>
            <a:off x="179512" y="1052736"/>
            <a:ext cx="4204059" cy="2808312"/>
          </a:xfrm>
          <a:prstGeom prst="rect">
            <a:avLst/>
          </a:prstGeom>
          <a:noFill/>
        </p:spPr>
      </p:pic>
      <p:pic>
        <p:nvPicPr>
          <p:cNvPr id="88068" name="Picture 4" descr="http://www.bmxworldcupsa.co.za/assets/tv-broadcasts.jpg"/>
          <p:cNvPicPr>
            <a:picLocks noChangeAspect="1" noChangeArrowheads="1"/>
          </p:cNvPicPr>
          <p:nvPr/>
        </p:nvPicPr>
        <p:blipFill>
          <a:blip r:embed="rId3" cstate="print"/>
          <a:srcRect/>
          <a:stretch>
            <a:fillRect/>
          </a:stretch>
        </p:blipFill>
        <p:spPr bwMode="auto">
          <a:xfrm>
            <a:off x="4499992" y="3789040"/>
            <a:ext cx="4321585" cy="2886819"/>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1520" y="188640"/>
            <a:ext cx="6336704" cy="748680"/>
          </a:xfrm>
        </p:spPr>
        <p:txBody>
          <a:bodyPr>
            <a:noAutofit/>
          </a:bodyPr>
          <a:lstStyle/>
          <a:p>
            <a:r>
              <a:rPr lang="en-ZA" sz="3200" b="0" u="sng" cap="none" dirty="0" smtClean="0">
                <a:solidFill>
                  <a:schemeClr val="bg1">
                    <a:lumMod val="95000"/>
                    <a:lumOff val="5000"/>
                  </a:schemeClr>
                </a:solidFill>
                <a:latin typeface="+mn-lt"/>
                <a:ea typeface="+mn-ea"/>
                <a:cs typeface="+mn-cs"/>
              </a:rPr>
              <a:t>UCI BMX </a:t>
            </a:r>
            <a:r>
              <a:rPr lang="en-ZA" sz="3200" b="0" u="sng" cap="none" dirty="0" err="1" smtClean="0">
                <a:solidFill>
                  <a:schemeClr val="bg1">
                    <a:lumMod val="95000"/>
                    <a:lumOff val="5000"/>
                  </a:schemeClr>
                </a:solidFill>
                <a:latin typeface="+mn-lt"/>
                <a:ea typeface="+mn-ea"/>
                <a:cs typeface="+mn-cs"/>
              </a:rPr>
              <a:t>Supercross</a:t>
            </a:r>
            <a:r>
              <a:rPr lang="en-ZA" sz="3200" b="0" u="sng" cap="none" dirty="0" smtClean="0">
                <a:solidFill>
                  <a:schemeClr val="bg1">
                    <a:lumMod val="95000"/>
                    <a:lumOff val="5000"/>
                  </a:schemeClr>
                </a:solidFill>
                <a:latin typeface="+mn-lt"/>
                <a:ea typeface="+mn-ea"/>
                <a:cs typeface="+mn-cs"/>
              </a:rPr>
              <a:t> World Cup </a:t>
            </a:r>
          </a:p>
        </p:txBody>
      </p:sp>
      <p:sp>
        <p:nvSpPr>
          <p:cNvPr id="90113" name="Rectangle 1"/>
          <p:cNvSpPr>
            <a:spLocks noChangeArrowheads="1"/>
          </p:cNvSpPr>
          <p:nvPr/>
        </p:nvSpPr>
        <p:spPr bwMode="auto">
          <a:xfrm>
            <a:off x="179512" y="1151746"/>
            <a:ext cx="8712968" cy="34163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rgbClr val="E7AB0C"/>
                </a:solidFill>
                <a:effectLst/>
                <a:latin typeface="Arial" pitchFamily="34" charset="0"/>
                <a:cs typeface="Arial" pitchFamily="34" charset="0"/>
              </a:rPr>
              <a:t>Total length of the track:</a:t>
            </a:r>
            <a:r>
              <a:rPr kumimoji="0" lang="en-US" sz="2400" b="0" i="0" u="none" strike="noStrike" cap="none" normalizeH="0" baseline="0" dirty="0" smtClean="0">
                <a:ln>
                  <a:noFill/>
                </a:ln>
                <a:solidFill>
                  <a:schemeClr val="tx1"/>
                </a:solidFill>
                <a:effectLst/>
                <a:latin typeface="Arial" pitchFamily="34" charset="0"/>
                <a:cs typeface="Arial" pitchFamily="34" charset="0"/>
              </a:rPr>
              <a:t> </a:t>
            </a:r>
            <a:br>
              <a:rPr kumimoji="0" lang="en-US" sz="2400" b="0" i="0" u="none" strike="noStrike" cap="none" normalizeH="0" baseline="0" dirty="0" smtClean="0">
                <a:ln>
                  <a:noFill/>
                </a:ln>
                <a:solidFill>
                  <a:schemeClr val="tx1"/>
                </a:solidFill>
                <a:effectLst/>
                <a:latin typeface="Arial" pitchFamily="34" charset="0"/>
                <a:cs typeface="Arial" pitchFamily="34" charset="0"/>
              </a:rPr>
            </a:br>
            <a:r>
              <a:rPr kumimoji="0" lang="en-US" sz="2400" b="0" i="0" u="none" strike="noStrike" cap="none" normalizeH="0" baseline="0" dirty="0" smtClean="0">
                <a:ln>
                  <a:noFill/>
                </a:ln>
                <a:solidFill>
                  <a:schemeClr val="tx1"/>
                </a:solidFill>
                <a:effectLst/>
                <a:latin typeface="Arial" pitchFamily="34" charset="0"/>
                <a:cs typeface="Arial" pitchFamily="34" charset="0"/>
              </a:rPr>
              <a:t>minimum of 300 </a:t>
            </a:r>
            <a:r>
              <a:rPr kumimoji="0" lang="en-US" sz="2400" b="0" i="0" u="none" strike="noStrike" cap="none" normalizeH="0" baseline="0" dirty="0" err="1" smtClean="0">
                <a:ln>
                  <a:noFill/>
                </a:ln>
                <a:solidFill>
                  <a:schemeClr val="tx1"/>
                </a:solidFill>
                <a:effectLst/>
                <a:latin typeface="Arial" pitchFamily="34" charset="0"/>
                <a:cs typeface="Arial" pitchFamily="34" charset="0"/>
              </a:rPr>
              <a:t>metres</a:t>
            </a:r>
            <a:r>
              <a:rPr kumimoji="0" lang="en-US" sz="2400" b="0" i="0" u="none" strike="noStrike" cap="none" normalizeH="0" baseline="0" dirty="0" smtClean="0">
                <a:ln>
                  <a:noFill/>
                </a:ln>
                <a:solidFill>
                  <a:schemeClr val="tx1"/>
                </a:solidFill>
                <a:effectLst/>
                <a:latin typeface="Arial" pitchFamily="34" charset="0"/>
                <a:cs typeface="Arial" pitchFamily="34" charset="0"/>
              </a:rPr>
              <a:t>, maximum of 350 </a:t>
            </a:r>
            <a:r>
              <a:rPr kumimoji="0" lang="en-US" sz="2400" b="0" i="0" u="none" strike="noStrike" cap="none" normalizeH="0" baseline="0" dirty="0" err="1" smtClean="0">
                <a:ln>
                  <a:noFill/>
                </a:ln>
                <a:solidFill>
                  <a:schemeClr val="tx1"/>
                </a:solidFill>
                <a:effectLst/>
                <a:latin typeface="Arial" pitchFamily="34" charset="0"/>
                <a:cs typeface="Arial" pitchFamily="34" charset="0"/>
              </a:rPr>
              <a:t>metres</a:t>
            </a:r>
            <a:r>
              <a:rPr kumimoji="0" lang="en-US" sz="2400" b="0" i="0" u="none" strike="noStrike" cap="none" normalizeH="0" baseline="0" dirty="0" smtClean="0">
                <a:ln>
                  <a:noFill/>
                </a:ln>
                <a:solidFill>
                  <a:schemeClr val="tx1"/>
                </a:solidFill>
                <a:effectLst/>
                <a:latin typeface="Arial" pitchFamily="34" charset="0"/>
                <a:cs typeface="Arial" pitchFamily="34" charset="0"/>
              </a:rPr>
              <a:t> with an average lap time of 30-40 seconds.</a:t>
            </a:r>
            <a:br>
              <a:rPr kumimoji="0" lang="en-US" sz="2400" b="0" i="0" u="none" strike="noStrike" cap="none" normalizeH="0" baseline="0" dirty="0" smtClean="0">
                <a:ln>
                  <a:noFill/>
                </a:ln>
                <a:solidFill>
                  <a:schemeClr val="tx1"/>
                </a:solidFill>
                <a:effectLst/>
                <a:latin typeface="Arial" pitchFamily="34" charset="0"/>
                <a:cs typeface="Arial" pitchFamily="34" charset="0"/>
              </a:rPr>
            </a:br>
            <a:r>
              <a:rPr kumimoji="0" lang="en-US" sz="2400" b="1" i="0" u="none" strike="noStrike" cap="none" normalizeH="0" baseline="0" dirty="0" smtClean="0">
                <a:ln>
                  <a:noFill/>
                </a:ln>
                <a:solidFill>
                  <a:srgbClr val="E7AB0C"/>
                </a:solidFill>
                <a:effectLst/>
                <a:latin typeface="Arial" pitchFamily="34" charset="0"/>
                <a:cs typeface="Arial" pitchFamily="34" charset="0"/>
              </a:rPr>
              <a:t>Area of track:</a:t>
            </a:r>
            <a:r>
              <a:rPr kumimoji="0" lang="en-US" sz="2400" b="0" i="0" u="none" strike="noStrike" cap="none" normalizeH="0" baseline="0" dirty="0" smtClean="0">
                <a:ln>
                  <a:noFill/>
                </a:ln>
                <a:solidFill>
                  <a:schemeClr val="tx1"/>
                </a:solidFill>
                <a:effectLst/>
                <a:latin typeface="Arial" pitchFamily="34" charset="0"/>
                <a:cs typeface="Arial" pitchFamily="34" charset="0"/>
              </a:rPr>
              <a:t> </a:t>
            </a:r>
            <a:br>
              <a:rPr kumimoji="0" lang="en-US" sz="2400" b="0" i="0" u="none" strike="noStrike" cap="none" normalizeH="0" baseline="0" dirty="0" smtClean="0">
                <a:ln>
                  <a:noFill/>
                </a:ln>
                <a:solidFill>
                  <a:schemeClr val="tx1"/>
                </a:solidFill>
                <a:effectLst/>
                <a:latin typeface="Arial" pitchFamily="34" charset="0"/>
                <a:cs typeface="Arial" pitchFamily="34" charset="0"/>
              </a:rPr>
            </a:br>
            <a:r>
              <a:rPr kumimoji="0" lang="en-US" sz="2400" b="0" i="0" u="none" strike="noStrike" cap="none" normalizeH="0" baseline="0" dirty="0" smtClean="0">
                <a:ln>
                  <a:noFill/>
                </a:ln>
                <a:solidFill>
                  <a:schemeClr val="tx1"/>
                </a:solidFill>
                <a:effectLst/>
                <a:latin typeface="Arial" pitchFamily="34" charset="0"/>
                <a:cs typeface="Arial" pitchFamily="34" charset="0"/>
              </a:rPr>
              <a:t>minimum 90 x 60 meters</a:t>
            </a:r>
            <a:br>
              <a:rPr kumimoji="0" lang="en-US" sz="2400" b="0" i="0" u="none" strike="noStrike" cap="none" normalizeH="0" baseline="0" dirty="0" smtClean="0">
                <a:ln>
                  <a:noFill/>
                </a:ln>
                <a:solidFill>
                  <a:schemeClr val="tx1"/>
                </a:solidFill>
                <a:effectLst/>
                <a:latin typeface="Arial" pitchFamily="34" charset="0"/>
                <a:cs typeface="Arial" pitchFamily="34" charset="0"/>
              </a:rPr>
            </a:br>
            <a:r>
              <a:rPr kumimoji="0" lang="en-US" sz="2400" b="1" i="0" u="none" strike="noStrike" cap="none" normalizeH="0" baseline="0" dirty="0" smtClean="0">
                <a:ln>
                  <a:noFill/>
                </a:ln>
                <a:solidFill>
                  <a:srgbClr val="E7AB0C"/>
                </a:solidFill>
                <a:effectLst/>
                <a:latin typeface="Arial" pitchFamily="34" charset="0"/>
                <a:cs typeface="Arial" pitchFamily="34" charset="0"/>
              </a:rPr>
              <a:t>Width of the track:</a:t>
            </a:r>
            <a:r>
              <a:rPr kumimoji="0" lang="en-US" sz="2400" b="0" i="0" u="none" strike="noStrike" cap="none" normalizeH="0" baseline="0" dirty="0" smtClean="0">
                <a:ln>
                  <a:noFill/>
                </a:ln>
                <a:solidFill>
                  <a:schemeClr val="tx1"/>
                </a:solidFill>
                <a:effectLst/>
                <a:latin typeface="Arial" pitchFamily="34" charset="0"/>
                <a:cs typeface="Arial" pitchFamily="34" charset="0"/>
              </a:rPr>
              <a:t> </a:t>
            </a:r>
            <a:br>
              <a:rPr kumimoji="0" lang="en-US" sz="2400" b="0" i="0" u="none" strike="noStrike" cap="none" normalizeH="0" baseline="0" dirty="0" smtClean="0">
                <a:ln>
                  <a:noFill/>
                </a:ln>
                <a:solidFill>
                  <a:schemeClr val="tx1"/>
                </a:solidFill>
                <a:effectLst/>
                <a:latin typeface="Arial" pitchFamily="34" charset="0"/>
                <a:cs typeface="Arial" pitchFamily="34" charset="0"/>
              </a:rPr>
            </a:br>
            <a:r>
              <a:rPr kumimoji="0" lang="en-US" sz="2400" b="0" i="0" u="none" strike="noStrike" cap="none" normalizeH="0" baseline="0" dirty="0" smtClean="0">
                <a:ln>
                  <a:noFill/>
                </a:ln>
                <a:solidFill>
                  <a:schemeClr val="tx1"/>
                </a:solidFill>
                <a:effectLst/>
                <a:latin typeface="Arial" pitchFamily="34" charset="0"/>
                <a:cs typeface="Arial" pitchFamily="34" charset="0"/>
              </a:rPr>
              <a:t>minimum of 5 meters</a:t>
            </a:r>
            <a:br>
              <a:rPr kumimoji="0" lang="en-US" sz="2400" b="0" i="0" u="none" strike="noStrike" cap="none" normalizeH="0" baseline="0" dirty="0" smtClean="0">
                <a:ln>
                  <a:noFill/>
                </a:ln>
                <a:solidFill>
                  <a:schemeClr val="tx1"/>
                </a:solidFill>
                <a:effectLst/>
                <a:latin typeface="Arial" pitchFamily="34" charset="0"/>
                <a:cs typeface="Arial" pitchFamily="34" charset="0"/>
              </a:rPr>
            </a:br>
            <a:r>
              <a:rPr kumimoji="0" lang="en-US" sz="2400" b="1" i="0" u="none" strike="noStrike" cap="none" normalizeH="0" baseline="0" dirty="0" smtClean="0">
                <a:ln>
                  <a:noFill/>
                </a:ln>
                <a:solidFill>
                  <a:srgbClr val="E7AB0C"/>
                </a:solidFill>
                <a:effectLst/>
                <a:latin typeface="Arial" pitchFamily="34" charset="0"/>
                <a:cs typeface="Arial" pitchFamily="34" charset="0"/>
              </a:rPr>
              <a:t>Height of the scaffolding starting ramp:</a:t>
            </a:r>
            <a:r>
              <a:rPr kumimoji="0" lang="en-US" sz="2400" b="0" i="0" u="none" strike="noStrike" cap="none" normalizeH="0" baseline="0" dirty="0" smtClean="0">
                <a:ln>
                  <a:noFill/>
                </a:ln>
                <a:solidFill>
                  <a:schemeClr val="tx1"/>
                </a:solidFill>
                <a:effectLst/>
                <a:latin typeface="Arial" pitchFamily="34" charset="0"/>
                <a:cs typeface="Arial" pitchFamily="34" charset="0"/>
              </a:rPr>
              <a:t> </a:t>
            </a:r>
            <a:br>
              <a:rPr kumimoji="0" lang="en-US" sz="2400" b="0" i="0" u="none" strike="noStrike" cap="none" normalizeH="0" baseline="0" dirty="0" smtClean="0">
                <a:ln>
                  <a:noFill/>
                </a:ln>
                <a:solidFill>
                  <a:schemeClr val="tx1"/>
                </a:solidFill>
                <a:effectLst/>
                <a:latin typeface="Arial" pitchFamily="34" charset="0"/>
                <a:cs typeface="Arial" pitchFamily="34" charset="0"/>
              </a:rPr>
            </a:br>
            <a:r>
              <a:rPr kumimoji="0" lang="en-US" sz="2400" b="0" i="0" u="none" strike="noStrike" cap="none" normalizeH="0" baseline="0" dirty="0" smtClean="0">
                <a:ln>
                  <a:noFill/>
                </a:ln>
                <a:solidFill>
                  <a:schemeClr val="tx1"/>
                </a:solidFill>
                <a:effectLst/>
                <a:latin typeface="Arial" pitchFamily="34" charset="0"/>
                <a:cs typeface="Arial" pitchFamily="34" charset="0"/>
              </a:rPr>
              <a:t>minimum of 8 meters</a:t>
            </a:r>
            <a:endParaRPr kumimoji="0" lang="en-US" sz="2400" b="1" i="0" u="none" strike="noStrike" cap="none" normalizeH="0" baseline="0" dirty="0" smtClean="0">
              <a:ln>
                <a:noFill/>
              </a:ln>
              <a:solidFill>
                <a:srgbClr val="E7AB0C"/>
              </a:solidFill>
              <a:effectLst/>
              <a:latin typeface="Arial" pitchFamily="34" charset="0"/>
              <a:cs typeface="Arial" pitchFamily="34" charset="0"/>
            </a:endParaRPr>
          </a:p>
        </p:txBody>
      </p:sp>
      <p:pic>
        <p:nvPicPr>
          <p:cNvPr id="90114" name="Picture 2" descr="http://www.bmxworldcupsa.co.za/assets/format3.jpg"/>
          <p:cNvPicPr>
            <a:picLocks noChangeAspect="1" noChangeArrowheads="1"/>
          </p:cNvPicPr>
          <p:nvPr/>
        </p:nvPicPr>
        <p:blipFill>
          <a:blip r:embed="rId2" cstate="print"/>
          <a:srcRect/>
          <a:stretch>
            <a:fillRect/>
          </a:stretch>
        </p:blipFill>
        <p:spPr bwMode="auto">
          <a:xfrm>
            <a:off x="2411760" y="4653136"/>
            <a:ext cx="6593185" cy="2083983"/>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p:cNvGraphicFramePr>
            <a:graphicFrameLocks noGrp="1"/>
          </p:cNvGraphicFramePr>
          <p:nvPr/>
        </p:nvGraphicFramePr>
        <p:xfrm>
          <a:off x="323528" y="1484781"/>
          <a:ext cx="8424936" cy="4536504"/>
        </p:xfrm>
        <a:graphic>
          <a:graphicData uri="http://schemas.openxmlformats.org/drawingml/2006/table">
            <a:tbl>
              <a:tblPr/>
              <a:tblGrid>
                <a:gridCol w="3615701"/>
                <a:gridCol w="4809235"/>
              </a:tblGrid>
              <a:tr h="648072">
                <a:tc>
                  <a:txBody>
                    <a:bodyPr/>
                    <a:lstStyle/>
                    <a:p>
                      <a:pPr algn="l" fontAlgn="b"/>
                      <a:endParaRPr lang="en-ZA" sz="2000" b="0" i="0" u="none" strike="noStrike" dirty="0">
                        <a:solidFill>
                          <a:srgbClr val="000000"/>
                        </a:solidFill>
                        <a:latin typeface="Calibri"/>
                      </a:endParaRPr>
                    </a:p>
                  </a:txBody>
                  <a:tcPr marL="9525" marR="9525" marT="9525" marB="0" anchor="b">
                    <a:lnL>
                      <a:noFill/>
                    </a:lnL>
                    <a:lnR>
                      <a:noFill/>
                    </a:lnR>
                    <a:lnT>
                      <a:noFill/>
                    </a:lnT>
                    <a:lnB>
                      <a:noFill/>
                    </a:lnB>
                    <a:solidFill>
                      <a:schemeClr val="accent4">
                        <a:lumMod val="75000"/>
                      </a:schemeClr>
                    </a:solidFill>
                  </a:tcPr>
                </a:tc>
                <a:tc>
                  <a:txBody>
                    <a:bodyPr/>
                    <a:lstStyle/>
                    <a:p>
                      <a:pPr algn="ctr" fontAlgn="b"/>
                      <a:endParaRPr lang="en-ZA" sz="2000" b="0" i="0" u="none" strike="noStrike">
                        <a:solidFill>
                          <a:srgbClr val="000000"/>
                        </a:solidFill>
                        <a:latin typeface="Calibri"/>
                      </a:endParaRPr>
                    </a:p>
                  </a:txBody>
                  <a:tcPr marL="9525" marR="9525" marT="9525" marB="0" anchor="b">
                    <a:lnL>
                      <a:noFill/>
                    </a:lnL>
                    <a:lnR>
                      <a:noFill/>
                    </a:lnR>
                    <a:lnT>
                      <a:noFill/>
                    </a:lnT>
                    <a:lnB>
                      <a:noFill/>
                    </a:lnB>
                    <a:solidFill>
                      <a:schemeClr val="accent4">
                        <a:lumMod val="75000"/>
                      </a:schemeClr>
                    </a:solidFill>
                  </a:tcPr>
                </a:tc>
              </a:tr>
              <a:tr h="648072">
                <a:tc>
                  <a:txBody>
                    <a:bodyPr/>
                    <a:lstStyle/>
                    <a:p>
                      <a:pPr algn="l" fontAlgn="b"/>
                      <a:r>
                        <a:rPr lang="en-ZA" sz="2000" b="0" i="0" u="none" strike="noStrike" dirty="0">
                          <a:solidFill>
                            <a:srgbClr val="000000"/>
                          </a:solidFill>
                          <a:latin typeface="Calibri"/>
                        </a:rPr>
                        <a:t>Date</a:t>
                      </a:r>
                    </a:p>
                  </a:txBody>
                  <a:tcPr marL="9525" marR="9525" marT="9525" marB="0" anchor="b">
                    <a:lnL>
                      <a:noFill/>
                    </a:lnL>
                    <a:lnR>
                      <a:noFill/>
                    </a:lnR>
                    <a:lnT>
                      <a:noFill/>
                    </a:lnT>
                    <a:lnB>
                      <a:noFill/>
                    </a:lnB>
                    <a:solidFill>
                      <a:schemeClr val="accent4">
                        <a:lumMod val="75000"/>
                      </a:schemeClr>
                    </a:solidFill>
                  </a:tcPr>
                </a:tc>
                <a:tc>
                  <a:txBody>
                    <a:bodyPr/>
                    <a:lstStyle/>
                    <a:p>
                      <a:pPr algn="ctr" fontAlgn="b"/>
                      <a:r>
                        <a:rPr lang="en-ZA" sz="2000" b="0" i="0" u="none" strike="noStrike" dirty="0" smtClean="0">
                          <a:solidFill>
                            <a:srgbClr val="000000"/>
                          </a:solidFill>
                          <a:latin typeface="Calibri"/>
                        </a:rPr>
                        <a:t>7-9 April 2011</a:t>
                      </a:r>
                      <a:endParaRPr lang="en-ZA" sz="2000" b="0" i="0" u="none" strike="noStrike" dirty="0">
                        <a:solidFill>
                          <a:srgbClr val="000000"/>
                        </a:solidFill>
                        <a:latin typeface="Calibri"/>
                      </a:endParaRPr>
                    </a:p>
                  </a:txBody>
                  <a:tcPr marL="9525" marR="9525" marT="9525" marB="0" anchor="b">
                    <a:lnL>
                      <a:noFill/>
                    </a:lnL>
                    <a:lnR>
                      <a:noFill/>
                    </a:lnR>
                    <a:lnT>
                      <a:noFill/>
                    </a:lnT>
                    <a:lnB>
                      <a:noFill/>
                    </a:lnB>
                    <a:solidFill>
                      <a:schemeClr val="accent4">
                        <a:lumMod val="75000"/>
                      </a:schemeClr>
                    </a:solidFill>
                  </a:tcPr>
                </a:tc>
              </a:tr>
              <a:tr h="648072">
                <a:tc>
                  <a:txBody>
                    <a:bodyPr/>
                    <a:lstStyle/>
                    <a:p>
                      <a:pPr algn="l" fontAlgn="b"/>
                      <a:r>
                        <a:rPr lang="en-ZA" sz="2000" b="0" i="0" u="none" strike="noStrike">
                          <a:solidFill>
                            <a:srgbClr val="000000"/>
                          </a:solidFill>
                          <a:latin typeface="Calibri"/>
                        </a:rPr>
                        <a:t>Venue</a:t>
                      </a:r>
                    </a:p>
                  </a:txBody>
                  <a:tcPr marL="9525" marR="9525" marT="9525" marB="0" anchor="b">
                    <a:lnL>
                      <a:noFill/>
                    </a:lnL>
                    <a:lnR>
                      <a:noFill/>
                    </a:lnR>
                    <a:lnT>
                      <a:noFill/>
                    </a:lnT>
                    <a:lnB>
                      <a:noFill/>
                    </a:lnB>
                    <a:solidFill>
                      <a:schemeClr val="accent4">
                        <a:lumMod val="75000"/>
                      </a:schemeClr>
                    </a:solidFill>
                  </a:tcPr>
                </a:tc>
                <a:tc>
                  <a:txBody>
                    <a:bodyPr/>
                    <a:lstStyle/>
                    <a:p>
                      <a:pPr algn="ctr" fontAlgn="b"/>
                      <a:r>
                        <a:rPr kumimoji="0" lang="en-ZA" sz="2000" b="0" i="0" u="none" strike="noStrike" kern="1200" dirty="0" smtClean="0">
                          <a:solidFill>
                            <a:srgbClr val="000000"/>
                          </a:solidFill>
                          <a:latin typeface="Calibri"/>
                          <a:ea typeface="+mn-ea"/>
                          <a:cs typeface="+mn-cs"/>
                        </a:rPr>
                        <a:t>Alexandra Park</a:t>
                      </a:r>
                    </a:p>
                  </a:txBody>
                  <a:tcPr marL="9525" marR="9525" marT="9525" marB="0" anchor="b">
                    <a:lnL>
                      <a:noFill/>
                    </a:lnL>
                    <a:lnR>
                      <a:noFill/>
                    </a:lnR>
                    <a:lnT>
                      <a:noFill/>
                    </a:lnT>
                    <a:lnB>
                      <a:noFill/>
                    </a:lnB>
                    <a:solidFill>
                      <a:schemeClr val="accent4">
                        <a:lumMod val="75000"/>
                      </a:schemeClr>
                    </a:solidFill>
                  </a:tcPr>
                </a:tc>
              </a:tr>
              <a:tr h="648072">
                <a:tc>
                  <a:txBody>
                    <a:bodyPr/>
                    <a:lstStyle/>
                    <a:p>
                      <a:pPr algn="l" fontAlgn="b"/>
                      <a:r>
                        <a:rPr lang="en-ZA" sz="2000" b="0" i="0" u="none" strike="noStrike">
                          <a:solidFill>
                            <a:srgbClr val="000000"/>
                          </a:solidFill>
                          <a:latin typeface="Calibri"/>
                        </a:rPr>
                        <a:t>Participants </a:t>
                      </a:r>
                    </a:p>
                  </a:txBody>
                  <a:tcPr marL="9525" marR="9525" marT="9525" marB="0" anchor="b">
                    <a:lnL>
                      <a:noFill/>
                    </a:lnL>
                    <a:lnR>
                      <a:noFill/>
                    </a:lnR>
                    <a:lnT>
                      <a:noFill/>
                    </a:lnT>
                    <a:lnB>
                      <a:noFill/>
                    </a:lnB>
                    <a:solidFill>
                      <a:schemeClr val="accent4">
                        <a:lumMod val="75000"/>
                      </a:schemeClr>
                    </a:solidFill>
                  </a:tcPr>
                </a:tc>
                <a:tc>
                  <a:txBody>
                    <a:bodyPr/>
                    <a:lstStyle/>
                    <a:p>
                      <a:pPr algn="ctr" fontAlgn="b"/>
                      <a:r>
                        <a:rPr lang="en-ZA" sz="2000" b="0" i="0" u="none" strike="noStrike" dirty="0" smtClean="0">
                          <a:solidFill>
                            <a:srgbClr val="000000"/>
                          </a:solidFill>
                          <a:latin typeface="Calibri"/>
                        </a:rPr>
                        <a:t>120</a:t>
                      </a:r>
                      <a:endParaRPr lang="en-ZA" sz="2000" b="0" i="0" u="none" strike="noStrike" dirty="0">
                        <a:solidFill>
                          <a:srgbClr val="000000"/>
                        </a:solidFill>
                        <a:latin typeface="Calibri"/>
                      </a:endParaRPr>
                    </a:p>
                  </a:txBody>
                  <a:tcPr marL="9525" marR="9525" marT="9525" marB="0" anchor="b">
                    <a:lnL>
                      <a:noFill/>
                    </a:lnL>
                    <a:lnR>
                      <a:noFill/>
                    </a:lnR>
                    <a:lnT>
                      <a:noFill/>
                    </a:lnT>
                    <a:lnB>
                      <a:noFill/>
                    </a:lnB>
                    <a:solidFill>
                      <a:schemeClr val="accent4">
                        <a:lumMod val="75000"/>
                      </a:schemeClr>
                    </a:solidFill>
                  </a:tcPr>
                </a:tc>
              </a:tr>
              <a:tr h="648072">
                <a:tc>
                  <a:txBody>
                    <a:bodyPr/>
                    <a:lstStyle/>
                    <a:p>
                      <a:pPr algn="l" fontAlgn="b"/>
                      <a:r>
                        <a:rPr lang="en-ZA" sz="2000" b="0" i="0" u="none" strike="noStrike">
                          <a:solidFill>
                            <a:srgbClr val="000000"/>
                          </a:solidFill>
                          <a:latin typeface="Calibri"/>
                        </a:rPr>
                        <a:t>Out of Towners</a:t>
                      </a:r>
                    </a:p>
                  </a:txBody>
                  <a:tcPr marL="9525" marR="9525" marT="9525" marB="0" anchor="b">
                    <a:lnL>
                      <a:noFill/>
                    </a:lnL>
                    <a:lnR>
                      <a:noFill/>
                    </a:lnR>
                    <a:lnT>
                      <a:noFill/>
                    </a:lnT>
                    <a:lnB>
                      <a:noFill/>
                    </a:lnB>
                    <a:solidFill>
                      <a:schemeClr val="accent4">
                        <a:lumMod val="75000"/>
                      </a:schemeClr>
                    </a:solidFill>
                  </a:tcPr>
                </a:tc>
                <a:tc>
                  <a:txBody>
                    <a:bodyPr/>
                    <a:lstStyle/>
                    <a:p>
                      <a:pPr algn="ctr" fontAlgn="b"/>
                      <a:r>
                        <a:rPr kumimoji="0" lang="en-ZA" sz="2000" b="0" i="0" u="none" strike="noStrike" kern="1200" dirty="0" smtClean="0">
                          <a:solidFill>
                            <a:srgbClr val="000000"/>
                          </a:solidFill>
                          <a:latin typeface="Calibri"/>
                          <a:ea typeface="+mn-ea"/>
                          <a:cs typeface="+mn-cs"/>
                        </a:rPr>
                        <a:t>113</a:t>
                      </a:r>
                      <a:endParaRPr kumimoji="0" lang="en-ZA" sz="2000" b="0" i="0" u="none" strike="noStrike" kern="1200" dirty="0">
                        <a:solidFill>
                          <a:srgbClr val="000000"/>
                        </a:solidFill>
                        <a:latin typeface="Calibri"/>
                        <a:ea typeface="+mn-ea"/>
                        <a:cs typeface="+mn-cs"/>
                      </a:endParaRPr>
                    </a:p>
                  </a:txBody>
                  <a:tcPr marL="9525" marR="9525" marT="9525" marB="0" anchor="b">
                    <a:lnL>
                      <a:noFill/>
                    </a:lnL>
                    <a:lnR>
                      <a:noFill/>
                    </a:lnR>
                    <a:lnT>
                      <a:noFill/>
                    </a:lnT>
                    <a:lnB>
                      <a:noFill/>
                    </a:lnB>
                    <a:solidFill>
                      <a:schemeClr val="accent4">
                        <a:lumMod val="75000"/>
                      </a:schemeClr>
                    </a:solidFill>
                  </a:tcPr>
                </a:tc>
              </a:tr>
              <a:tr h="648072">
                <a:tc>
                  <a:txBody>
                    <a:bodyPr/>
                    <a:lstStyle/>
                    <a:p>
                      <a:pPr algn="l" fontAlgn="b"/>
                      <a:r>
                        <a:rPr lang="en-ZA" sz="2000" b="0" i="0" u="none" strike="noStrike">
                          <a:solidFill>
                            <a:srgbClr val="000000"/>
                          </a:solidFill>
                          <a:latin typeface="Calibri"/>
                        </a:rPr>
                        <a:t>Support Teams </a:t>
                      </a:r>
                    </a:p>
                  </a:txBody>
                  <a:tcPr marL="9525" marR="9525" marT="9525" marB="0" anchor="b">
                    <a:lnL>
                      <a:noFill/>
                    </a:lnL>
                    <a:lnR>
                      <a:noFill/>
                    </a:lnR>
                    <a:lnT>
                      <a:noFill/>
                    </a:lnT>
                    <a:lnB>
                      <a:noFill/>
                    </a:lnB>
                    <a:solidFill>
                      <a:schemeClr val="accent4">
                        <a:lumMod val="75000"/>
                      </a:schemeClr>
                    </a:solidFill>
                  </a:tcPr>
                </a:tc>
                <a:tc>
                  <a:txBody>
                    <a:bodyPr/>
                    <a:lstStyle/>
                    <a:p>
                      <a:pPr algn="ctr" fontAlgn="b"/>
                      <a:r>
                        <a:rPr kumimoji="0" lang="en-ZA" sz="2000" b="0" i="0" u="none" strike="noStrike" kern="1200" dirty="0" smtClean="0">
                          <a:solidFill>
                            <a:srgbClr val="000000"/>
                          </a:solidFill>
                          <a:latin typeface="Calibri"/>
                          <a:ea typeface="+mn-ea"/>
                          <a:cs typeface="+mn-cs"/>
                        </a:rPr>
                        <a:t>212</a:t>
                      </a:r>
                      <a:endParaRPr kumimoji="0" lang="en-ZA" sz="2000" b="0" i="0" u="none" strike="noStrike" kern="1200" dirty="0">
                        <a:solidFill>
                          <a:srgbClr val="000000"/>
                        </a:solidFill>
                        <a:latin typeface="Calibri"/>
                        <a:ea typeface="+mn-ea"/>
                        <a:cs typeface="+mn-cs"/>
                      </a:endParaRPr>
                    </a:p>
                  </a:txBody>
                  <a:tcPr marL="9525" marR="9525" marT="9525" marB="0" anchor="b">
                    <a:lnL>
                      <a:noFill/>
                    </a:lnL>
                    <a:lnR>
                      <a:noFill/>
                    </a:lnR>
                    <a:lnT>
                      <a:noFill/>
                    </a:lnT>
                    <a:lnB>
                      <a:noFill/>
                    </a:lnB>
                    <a:solidFill>
                      <a:schemeClr val="accent4">
                        <a:lumMod val="75000"/>
                      </a:schemeClr>
                    </a:solidFill>
                  </a:tcPr>
                </a:tc>
              </a:tr>
              <a:tr h="648072">
                <a:tc>
                  <a:txBody>
                    <a:bodyPr/>
                    <a:lstStyle/>
                    <a:p>
                      <a:pPr algn="l" fontAlgn="b"/>
                      <a:r>
                        <a:rPr lang="en-ZA" sz="2000" b="0" i="0" u="none" strike="noStrike">
                          <a:solidFill>
                            <a:srgbClr val="000000"/>
                          </a:solidFill>
                          <a:latin typeface="Calibri"/>
                        </a:rPr>
                        <a:t>Event Spectators </a:t>
                      </a:r>
                    </a:p>
                  </a:txBody>
                  <a:tcPr marL="9525" marR="9525" marT="9525" marB="0" anchor="b">
                    <a:lnL>
                      <a:noFill/>
                    </a:lnL>
                    <a:lnR>
                      <a:noFill/>
                    </a:lnR>
                    <a:lnT>
                      <a:noFill/>
                    </a:lnT>
                    <a:lnB>
                      <a:noFill/>
                    </a:lnB>
                    <a:solidFill>
                      <a:schemeClr val="accent4">
                        <a:lumMod val="75000"/>
                      </a:schemeClr>
                    </a:solidFill>
                  </a:tcPr>
                </a:tc>
                <a:tc>
                  <a:txBody>
                    <a:bodyPr/>
                    <a:lstStyle/>
                    <a:p>
                      <a:pPr algn="ctr" fontAlgn="b"/>
                      <a:r>
                        <a:rPr kumimoji="0" lang="en-ZA" sz="2000" b="0" i="0" u="none" strike="noStrike" kern="1200" dirty="0" smtClean="0">
                          <a:solidFill>
                            <a:srgbClr val="000000"/>
                          </a:solidFill>
                          <a:latin typeface="Calibri"/>
                          <a:ea typeface="+mn-ea"/>
                          <a:cs typeface="+mn-cs"/>
                        </a:rPr>
                        <a:t>1700</a:t>
                      </a:r>
                      <a:endParaRPr kumimoji="0" lang="en-ZA" sz="2000" b="0" i="0" u="none" strike="noStrike" kern="1200" dirty="0">
                        <a:solidFill>
                          <a:srgbClr val="000000"/>
                        </a:solidFill>
                        <a:latin typeface="Calibri"/>
                        <a:ea typeface="+mn-ea"/>
                        <a:cs typeface="+mn-cs"/>
                      </a:endParaRPr>
                    </a:p>
                  </a:txBody>
                  <a:tcPr marL="9525" marR="9525" marT="9525" marB="0" anchor="b">
                    <a:lnL>
                      <a:noFill/>
                    </a:lnL>
                    <a:lnR>
                      <a:noFill/>
                    </a:lnR>
                    <a:lnT>
                      <a:noFill/>
                    </a:lnT>
                    <a:lnB>
                      <a:noFill/>
                    </a:lnB>
                    <a:solidFill>
                      <a:schemeClr val="accent4">
                        <a:lumMod val="75000"/>
                      </a:schemeClr>
                    </a:solidFill>
                  </a:tcPr>
                </a:tc>
              </a:tr>
            </a:tbl>
          </a:graphicData>
        </a:graphic>
      </p:graphicFrame>
      <p:sp>
        <p:nvSpPr>
          <p:cNvPr id="4" name="Title 1"/>
          <p:cNvSpPr>
            <a:spLocks noGrp="1"/>
          </p:cNvSpPr>
          <p:nvPr>
            <p:ph type="ctrTitle"/>
          </p:nvPr>
        </p:nvSpPr>
        <p:spPr>
          <a:xfrm>
            <a:off x="251520" y="188640"/>
            <a:ext cx="6336704" cy="748680"/>
          </a:xfrm>
        </p:spPr>
        <p:txBody>
          <a:bodyPr>
            <a:noAutofit/>
          </a:bodyPr>
          <a:lstStyle/>
          <a:p>
            <a:r>
              <a:rPr lang="en-ZA" sz="3200" b="0" u="sng" cap="none" dirty="0" smtClean="0">
                <a:solidFill>
                  <a:schemeClr val="bg1">
                    <a:lumMod val="95000"/>
                    <a:lumOff val="5000"/>
                  </a:schemeClr>
                </a:solidFill>
                <a:latin typeface="+mn-lt"/>
                <a:ea typeface="+mn-ea"/>
                <a:cs typeface="+mn-cs"/>
              </a:rPr>
              <a:t>UCI BMX </a:t>
            </a:r>
            <a:r>
              <a:rPr lang="en-ZA" sz="3200" b="0" u="sng" cap="none" dirty="0" err="1" smtClean="0">
                <a:solidFill>
                  <a:schemeClr val="bg1">
                    <a:lumMod val="95000"/>
                    <a:lumOff val="5000"/>
                  </a:schemeClr>
                </a:solidFill>
                <a:latin typeface="+mn-lt"/>
                <a:ea typeface="+mn-ea"/>
                <a:cs typeface="+mn-cs"/>
              </a:rPr>
              <a:t>Supercross</a:t>
            </a:r>
            <a:r>
              <a:rPr lang="en-ZA" sz="3200" b="0" u="sng" cap="none" dirty="0" smtClean="0">
                <a:solidFill>
                  <a:schemeClr val="bg1">
                    <a:lumMod val="95000"/>
                    <a:lumOff val="5000"/>
                  </a:schemeClr>
                </a:solidFill>
                <a:latin typeface="+mn-lt"/>
                <a:ea typeface="+mn-ea"/>
                <a:cs typeface="+mn-cs"/>
              </a:rPr>
              <a:t> World Cup </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251520" y="188640"/>
            <a:ext cx="7128792" cy="748680"/>
          </a:xfrm>
          <a:prstGeom prst="rect">
            <a:avLst/>
          </a:prstGeom>
        </p:spPr>
        <p:txBody>
          <a:bodyPr vert="horz" lIns="45720" tIns="0" rIns="45720" bIns="0" anchor="b">
            <a:noAutofit/>
            <a:scene3d>
              <a:camera prst="orthographicFront"/>
              <a:lightRig rig="soft" dir="t">
                <a:rot lat="0" lon="0" rev="17220000"/>
              </a:lightRig>
            </a:scene3d>
            <a:sp3d prstMaterial="softEdge">
              <a:bevelT w="38100" h="38100"/>
            </a:sp3d>
          </a:bodyPr>
          <a:lstStyle/>
          <a:p>
            <a:r>
              <a:rPr lang="en-ZA" sz="3200" u="sng" dirty="0">
                <a:ln w="6350">
                  <a:noFill/>
                </a:ln>
                <a:solidFill>
                  <a:schemeClr val="bg1">
                    <a:lumMod val="95000"/>
                    <a:lumOff val="5000"/>
                  </a:schemeClr>
                </a:solidFill>
                <a:effectLst>
                  <a:outerShdw blurRad="127000" dist="200000" dir="2700000" algn="tl" rotWithShape="0">
                    <a:srgbClr val="000000">
                      <a:alpha val="30000"/>
                    </a:srgbClr>
                  </a:outerShdw>
                </a:effectLst>
              </a:rPr>
              <a:t>2011 UCI MTB World Cup </a:t>
            </a:r>
          </a:p>
        </p:txBody>
      </p:sp>
      <p:pic>
        <p:nvPicPr>
          <p:cNvPr id="78849" name="Picture 1"/>
          <p:cNvPicPr>
            <a:picLocks noChangeAspect="1" noChangeArrowheads="1"/>
          </p:cNvPicPr>
          <p:nvPr/>
        </p:nvPicPr>
        <p:blipFill>
          <a:blip r:embed="rId2" cstate="print"/>
          <a:srcRect/>
          <a:stretch>
            <a:fillRect/>
          </a:stretch>
        </p:blipFill>
        <p:spPr bwMode="auto">
          <a:xfrm>
            <a:off x="251520" y="1124744"/>
            <a:ext cx="5048250" cy="3286125"/>
          </a:xfrm>
          <a:prstGeom prst="rect">
            <a:avLst/>
          </a:prstGeom>
          <a:noFill/>
          <a:ln w="9525">
            <a:noFill/>
            <a:miter lim="800000"/>
            <a:headEnd/>
            <a:tailEnd/>
          </a:ln>
        </p:spPr>
      </p:pic>
      <p:pic>
        <p:nvPicPr>
          <p:cNvPr id="78850" name="Picture 2"/>
          <p:cNvPicPr>
            <a:picLocks noChangeAspect="1" noChangeArrowheads="1"/>
          </p:cNvPicPr>
          <p:nvPr/>
        </p:nvPicPr>
        <p:blipFill>
          <a:blip r:embed="rId3" cstate="print"/>
          <a:srcRect/>
          <a:stretch>
            <a:fillRect/>
          </a:stretch>
        </p:blipFill>
        <p:spPr bwMode="auto">
          <a:xfrm>
            <a:off x="2195736" y="4653136"/>
            <a:ext cx="6496050" cy="1981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251520" y="188640"/>
            <a:ext cx="7128792" cy="748680"/>
          </a:xfrm>
          <a:prstGeom prst="rect">
            <a:avLst/>
          </a:prstGeom>
        </p:spPr>
        <p:txBody>
          <a:bodyPr vert="horz" lIns="45720" tIns="0" rIns="45720" bIns="0" anchor="b">
            <a:noAutofit/>
            <a:scene3d>
              <a:camera prst="orthographicFront"/>
              <a:lightRig rig="soft" dir="t">
                <a:rot lat="0" lon="0" rev="17220000"/>
              </a:lightRig>
            </a:scene3d>
            <a:sp3d prstMaterial="softEdge">
              <a:bevelT w="38100" h="38100"/>
            </a:sp3d>
          </a:bodyPr>
          <a:lstStyle/>
          <a:p>
            <a:r>
              <a:rPr lang="en-ZA" sz="3200" u="sng" dirty="0">
                <a:ln w="6350">
                  <a:noFill/>
                </a:ln>
                <a:solidFill>
                  <a:schemeClr val="bg1">
                    <a:lumMod val="95000"/>
                    <a:lumOff val="5000"/>
                  </a:schemeClr>
                </a:solidFill>
                <a:effectLst>
                  <a:outerShdw blurRad="127000" dist="200000" dir="2700000" algn="tl" rotWithShape="0">
                    <a:srgbClr val="000000">
                      <a:alpha val="30000"/>
                    </a:srgbClr>
                  </a:outerShdw>
                </a:effectLst>
              </a:rPr>
              <a:t>2011 UCI MTB World Cup </a:t>
            </a:r>
          </a:p>
        </p:txBody>
      </p:sp>
      <p:pic>
        <p:nvPicPr>
          <p:cNvPr id="84994" name="Picture 2"/>
          <p:cNvPicPr>
            <a:picLocks noChangeAspect="1" noChangeArrowheads="1"/>
          </p:cNvPicPr>
          <p:nvPr/>
        </p:nvPicPr>
        <p:blipFill>
          <a:blip r:embed="rId2" cstate="print"/>
          <a:srcRect/>
          <a:stretch>
            <a:fillRect/>
          </a:stretch>
        </p:blipFill>
        <p:spPr bwMode="auto">
          <a:xfrm>
            <a:off x="251519" y="1052736"/>
            <a:ext cx="4486871" cy="2952328"/>
          </a:xfrm>
          <a:prstGeom prst="rect">
            <a:avLst/>
          </a:prstGeom>
          <a:noFill/>
          <a:ln w="9525">
            <a:noFill/>
            <a:miter lim="800000"/>
            <a:headEnd/>
            <a:tailEnd/>
          </a:ln>
        </p:spPr>
      </p:pic>
      <p:pic>
        <p:nvPicPr>
          <p:cNvPr id="84995" name="Picture 3"/>
          <p:cNvPicPr>
            <a:picLocks noChangeAspect="1" noChangeArrowheads="1"/>
          </p:cNvPicPr>
          <p:nvPr/>
        </p:nvPicPr>
        <p:blipFill>
          <a:blip r:embed="rId3" cstate="print"/>
          <a:srcRect/>
          <a:stretch>
            <a:fillRect/>
          </a:stretch>
        </p:blipFill>
        <p:spPr bwMode="auto">
          <a:xfrm>
            <a:off x="4211960" y="3716586"/>
            <a:ext cx="4651226" cy="296118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Picture 2"/>
          <p:cNvPicPr>
            <a:picLocks noChangeAspect="1" noChangeArrowheads="1"/>
          </p:cNvPicPr>
          <p:nvPr/>
        </p:nvPicPr>
        <p:blipFill>
          <a:blip r:embed="rId2" cstate="print"/>
          <a:srcRect/>
          <a:stretch>
            <a:fillRect/>
          </a:stretch>
        </p:blipFill>
        <p:spPr bwMode="auto">
          <a:xfrm>
            <a:off x="467544" y="151134"/>
            <a:ext cx="4977503" cy="6706866"/>
          </a:xfrm>
          <a:prstGeom prst="rect">
            <a:avLst/>
          </a:prstGeom>
          <a:noFill/>
          <a:ln w="9525">
            <a:noFill/>
            <a:miter lim="800000"/>
            <a:headEnd/>
            <a:tailEnd/>
          </a:ln>
        </p:spPr>
      </p:pic>
      <p:pic>
        <p:nvPicPr>
          <p:cNvPr id="86019" name="Picture 3"/>
          <p:cNvPicPr>
            <a:picLocks noChangeAspect="1" noChangeArrowheads="1"/>
          </p:cNvPicPr>
          <p:nvPr/>
        </p:nvPicPr>
        <p:blipFill>
          <a:blip r:embed="rId3" cstate="print"/>
          <a:srcRect/>
          <a:stretch>
            <a:fillRect/>
          </a:stretch>
        </p:blipFill>
        <p:spPr bwMode="auto">
          <a:xfrm>
            <a:off x="4139952" y="4653136"/>
            <a:ext cx="4781550" cy="8477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251520" y="188640"/>
            <a:ext cx="7128792" cy="748680"/>
          </a:xfrm>
          <a:prstGeom prst="rect">
            <a:avLst/>
          </a:prstGeom>
        </p:spPr>
        <p:txBody>
          <a:bodyPr vert="horz" lIns="45720" tIns="0" rIns="45720" bIns="0" anchor="b">
            <a:noAutofit/>
            <a:scene3d>
              <a:camera prst="orthographicFront"/>
              <a:lightRig rig="soft" dir="t">
                <a:rot lat="0" lon="0" rev="17220000"/>
              </a:lightRig>
            </a:scene3d>
            <a:sp3d prstMaterial="softEdge">
              <a:bevelT w="38100" h="38100"/>
            </a:sp3d>
          </a:bodyPr>
          <a:lstStyle/>
          <a:p>
            <a:r>
              <a:rPr lang="en-ZA" sz="3200" u="sng" dirty="0">
                <a:ln w="6350">
                  <a:noFill/>
                </a:ln>
                <a:solidFill>
                  <a:schemeClr val="bg1">
                    <a:lumMod val="95000"/>
                    <a:lumOff val="5000"/>
                  </a:schemeClr>
                </a:solidFill>
                <a:effectLst>
                  <a:outerShdw blurRad="127000" dist="200000" dir="2700000" algn="tl" rotWithShape="0">
                    <a:srgbClr val="000000">
                      <a:alpha val="30000"/>
                    </a:srgbClr>
                  </a:outerShdw>
                </a:effectLst>
              </a:rPr>
              <a:t>2011 UCI MTB World Cup </a:t>
            </a:r>
          </a:p>
        </p:txBody>
      </p:sp>
      <p:graphicFrame>
        <p:nvGraphicFramePr>
          <p:cNvPr id="7" name="Table 6"/>
          <p:cNvGraphicFramePr>
            <a:graphicFrameLocks noGrp="1"/>
          </p:cNvGraphicFramePr>
          <p:nvPr/>
        </p:nvGraphicFramePr>
        <p:xfrm>
          <a:off x="323528" y="1484781"/>
          <a:ext cx="8424936" cy="4536504"/>
        </p:xfrm>
        <a:graphic>
          <a:graphicData uri="http://schemas.openxmlformats.org/drawingml/2006/table">
            <a:tbl>
              <a:tblPr/>
              <a:tblGrid>
                <a:gridCol w="3615701"/>
                <a:gridCol w="4809235"/>
              </a:tblGrid>
              <a:tr h="648072">
                <a:tc>
                  <a:txBody>
                    <a:bodyPr/>
                    <a:lstStyle/>
                    <a:p>
                      <a:pPr algn="l" fontAlgn="b"/>
                      <a:endParaRPr lang="en-ZA" sz="2000" b="0" i="0" u="none" strike="noStrike" dirty="0">
                        <a:solidFill>
                          <a:srgbClr val="000000"/>
                        </a:solidFill>
                        <a:latin typeface="Calibri"/>
                      </a:endParaRPr>
                    </a:p>
                  </a:txBody>
                  <a:tcPr marL="9525" marR="9525" marT="9525" marB="0" anchor="b">
                    <a:lnL>
                      <a:noFill/>
                    </a:lnL>
                    <a:lnR>
                      <a:noFill/>
                    </a:lnR>
                    <a:lnT>
                      <a:noFill/>
                    </a:lnT>
                    <a:lnB>
                      <a:noFill/>
                    </a:lnB>
                    <a:solidFill>
                      <a:schemeClr val="accent4">
                        <a:lumMod val="75000"/>
                      </a:schemeClr>
                    </a:solidFill>
                  </a:tcPr>
                </a:tc>
                <a:tc>
                  <a:txBody>
                    <a:bodyPr/>
                    <a:lstStyle/>
                    <a:p>
                      <a:pPr algn="ctr" fontAlgn="b"/>
                      <a:endParaRPr lang="en-ZA" sz="2000" b="0" i="0" u="none" strike="noStrike">
                        <a:solidFill>
                          <a:srgbClr val="000000"/>
                        </a:solidFill>
                        <a:latin typeface="Calibri"/>
                      </a:endParaRPr>
                    </a:p>
                  </a:txBody>
                  <a:tcPr marL="9525" marR="9525" marT="9525" marB="0" anchor="b">
                    <a:lnL>
                      <a:noFill/>
                    </a:lnL>
                    <a:lnR>
                      <a:noFill/>
                    </a:lnR>
                    <a:lnT>
                      <a:noFill/>
                    </a:lnT>
                    <a:lnB>
                      <a:noFill/>
                    </a:lnB>
                    <a:solidFill>
                      <a:schemeClr val="accent4">
                        <a:lumMod val="75000"/>
                      </a:schemeClr>
                    </a:solidFill>
                  </a:tcPr>
                </a:tc>
              </a:tr>
              <a:tr h="648072">
                <a:tc>
                  <a:txBody>
                    <a:bodyPr/>
                    <a:lstStyle/>
                    <a:p>
                      <a:pPr algn="l" fontAlgn="b"/>
                      <a:r>
                        <a:rPr lang="en-ZA" sz="2000" b="0" i="0" u="none" strike="noStrike" dirty="0">
                          <a:solidFill>
                            <a:srgbClr val="000000"/>
                          </a:solidFill>
                          <a:latin typeface="Calibri"/>
                        </a:rPr>
                        <a:t>Date</a:t>
                      </a:r>
                    </a:p>
                  </a:txBody>
                  <a:tcPr marL="9525" marR="9525" marT="9525" marB="0" anchor="b">
                    <a:lnL>
                      <a:noFill/>
                    </a:lnL>
                    <a:lnR>
                      <a:noFill/>
                    </a:lnR>
                    <a:lnT>
                      <a:noFill/>
                    </a:lnT>
                    <a:lnB>
                      <a:noFill/>
                    </a:lnB>
                    <a:solidFill>
                      <a:schemeClr val="accent4">
                        <a:lumMod val="75000"/>
                      </a:schemeClr>
                    </a:solidFill>
                  </a:tcPr>
                </a:tc>
                <a:tc>
                  <a:txBody>
                    <a:bodyPr/>
                    <a:lstStyle/>
                    <a:p>
                      <a:pPr algn="ctr" fontAlgn="b"/>
                      <a:r>
                        <a:rPr lang="en-ZA" sz="2000" b="0" i="0" u="none" strike="noStrike" dirty="0" smtClean="0">
                          <a:solidFill>
                            <a:srgbClr val="000000"/>
                          </a:solidFill>
                          <a:latin typeface="Calibri"/>
                        </a:rPr>
                        <a:t>23-24 April 2011</a:t>
                      </a:r>
                      <a:endParaRPr lang="en-ZA" sz="2000" b="0" i="0" u="none" strike="noStrike" dirty="0">
                        <a:solidFill>
                          <a:srgbClr val="000000"/>
                        </a:solidFill>
                        <a:latin typeface="Calibri"/>
                      </a:endParaRPr>
                    </a:p>
                  </a:txBody>
                  <a:tcPr marL="9525" marR="9525" marT="9525" marB="0" anchor="b">
                    <a:lnL>
                      <a:noFill/>
                    </a:lnL>
                    <a:lnR>
                      <a:noFill/>
                    </a:lnR>
                    <a:lnT>
                      <a:noFill/>
                    </a:lnT>
                    <a:lnB>
                      <a:noFill/>
                    </a:lnB>
                    <a:solidFill>
                      <a:schemeClr val="accent4">
                        <a:lumMod val="75000"/>
                      </a:schemeClr>
                    </a:solidFill>
                  </a:tcPr>
                </a:tc>
              </a:tr>
              <a:tr h="648072">
                <a:tc>
                  <a:txBody>
                    <a:bodyPr/>
                    <a:lstStyle/>
                    <a:p>
                      <a:pPr algn="l" fontAlgn="b"/>
                      <a:r>
                        <a:rPr lang="en-ZA" sz="2000" b="0" i="0" u="none" strike="noStrike">
                          <a:solidFill>
                            <a:srgbClr val="000000"/>
                          </a:solidFill>
                          <a:latin typeface="Calibri"/>
                        </a:rPr>
                        <a:t>Venue</a:t>
                      </a:r>
                    </a:p>
                  </a:txBody>
                  <a:tcPr marL="9525" marR="9525" marT="9525" marB="0" anchor="b">
                    <a:lnL>
                      <a:noFill/>
                    </a:lnL>
                    <a:lnR>
                      <a:noFill/>
                    </a:lnR>
                    <a:lnT>
                      <a:noFill/>
                    </a:lnT>
                    <a:lnB>
                      <a:noFill/>
                    </a:lnB>
                    <a:solidFill>
                      <a:schemeClr val="accent4">
                        <a:lumMod val="75000"/>
                      </a:schemeClr>
                    </a:solidFill>
                  </a:tcPr>
                </a:tc>
                <a:tc>
                  <a:txBody>
                    <a:bodyPr/>
                    <a:lstStyle/>
                    <a:p>
                      <a:pPr algn="ctr" fontAlgn="b"/>
                      <a:r>
                        <a:rPr lang="en-ZA" sz="2000" b="0" i="0" u="none" strike="noStrike" dirty="0" smtClean="0">
                          <a:solidFill>
                            <a:srgbClr val="000000"/>
                          </a:solidFill>
                          <a:latin typeface="Calibri"/>
                        </a:rPr>
                        <a:t>Cascades</a:t>
                      </a:r>
                      <a:endParaRPr lang="en-ZA" sz="2000" b="0" i="0" u="none" strike="noStrike" dirty="0">
                        <a:solidFill>
                          <a:srgbClr val="000000"/>
                        </a:solidFill>
                        <a:latin typeface="Calibri"/>
                      </a:endParaRPr>
                    </a:p>
                  </a:txBody>
                  <a:tcPr marL="9525" marR="9525" marT="9525" marB="0" anchor="b">
                    <a:lnL>
                      <a:noFill/>
                    </a:lnL>
                    <a:lnR>
                      <a:noFill/>
                    </a:lnR>
                    <a:lnT>
                      <a:noFill/>
                    </a:lnT>
                    <a:lnB>
                      <a:noFill/>
                    </a:lnB>
                    <a:solidFill>
                      <a:schemeClr val="accent4">
                        <a:lumMod val="75000"/>
                      </a:schemeClr>
                    </a:solidFill>
                  </a:tcPr>
                </a:tc>
              </a:tr>
              <a:tr h="648072">
                <a:tc>
                  <a:txBody>
                    <a:bodyPr/>
                    <a:lstStyle/>
                    <a:p>
                      <a:pPr algn="l" fontAlgn="b"/>
                      <a:r>
                        <a:rPr lang="en-ZA" sz="2000" b="0" i="0" u="none" strike="noStrike">
                          <a:solidFill>
                            <a:srgbClr val="000000"/>
                          </a:solidFill>
                          <a:latin typeface="Calibri"/>
                        </a:rPr>
                        <a:t>Participants </a:t>
                      </a:r>
                    </a:p>
                  </a:txBody>
                  <a:tcPr marL="9525" marR="9525" marT="9525" marB="0" anchor="b">
                    <a:lnL>
                      <a:noFill/>
                    </a:lnL>
                    <a:lnR>
                      <a:noFill/>
                    </a:lnR>
                    <a:lnT>
                      <a:noFill/>
                    </a:lnT>
                    <a:lnB>
                      <a:noFill/>
                    </a:lnB>
                    <a:solidFill>
                      <a:schemeClr val="accent4">
                        <a:lumMod val="75000"/>
                      </a:schemeClr>
                    </a:solidFill>
                  </a:tcPr>
                </a:tc>
                <a:tc>
                  <a:txBody>
                    <a:bodyPr/>
                    <a:lstStyle/>
                    <a:p>
                      <a:pPr algn="ctr" fontAlgn="b"/>
                      <a:r>
                        <a:rPr kumimoji="0" lang="en-ZA" sz="2000" b="0" i="0" u="none" strike="noStrike" kern="1200" dirty="0" smtClean="0">
                          <a:solidFill>
                            <a:srgbClr val="000000"/>
                          </a:solidFill>
                          <a:latin typeface="Calibri"/>
                          <a:ea typeface="+mn-ea"/>
                          <a:cs typeface="+mn-cs"/>
                        </a:rPr>
                        <a:t>423</a:t>
                      </a:r>
                      <a:endParaRPr kumimoji="0" lang="en-ZA" sz="2000" b="0" i="0" u="none" strike="noStrike" kern="1200" dirty="0">
                        <a:solidFill>
                          <a:srgbClr val="000000"/>
                        </a:solidFill>
                        <a:latin typeface="Calibri"/>
                        <a:ea typeface="+mn-ea"/>
                        <a:cs typeface="+mn-cs"/>
                      </a:endParaRPr>
                    </a:p>
                  </a:txBody>
                  <a:tcPr marL="9525" marR="9525" marT="9525" marB="0" anchor="b">
                    <a:lnL>
                      <a:noFill/>
                    </a:lnL>
                    <a:lnR>
                      <a:noFill/>
                    </a:lnR>
                    <a:lnT>
                      <a:noFill/>
                    </a:lnT>
                    <a:lnB>
                      <a:noFill/>
                    </a:lnB>
                    <a:solidFill>
                      <a:schemeClr val="accent4">
                        <a:lumMod val="75000"/>
                      </a:schemeClr>
                    </a:solidFill>
                  </a:tcPr>
                </a:tc>
              </a:tr>
              <a:tr h="648072">
                <a:tc>
                  <a:txBody>
                    <a:bodyPr/>
                    <a:lstStyle/>
                    <a:p>
                      <a:pPr algn="l" fontAlgn="b"/>
                      <a:r>
                        <a:rPr lang="en-ZA" sz="2000" b="0" i="0" u="none" strike="noStrike">
                          <a:solidFill>
                            <a:srgbClr val="000000"/>
                          </a:solidFill>
                          <a:latin typeface="Calibri"/>
                        </a:rPr>
                        <a:t>Out of Towners</a:t>
                      </a:r>
                    </a:p>
                  </a:txBody>
                  <a:tcPr marL="9525" marR="9525" marT="9525" marB="0" anchor="b">
                    <a:lnL>
                      <a:noFill/>
                    </a:lnL>
                    <a:lnR>
                      <a:noFill/>
                    </a:lnR>
                    <a:lnT>
                      <a:noFill/>
                    </a:lnT>
                    <a:lnB>
                      <a:noFill/>
                    </a:lnB>
                    <a:solidFill>
                      <a:schemeClr val="accent4">
                        <a:lumMod val="75000"/>
                      </a:schemeClr>
                    </a:solidFill>
                  </a:tcPr>
                </a:tc>
                <a:tc>
                  <a:txBody>
                    <a:bodyPr/>
                    <a:lstStyle/>
                    <a:p>
                      <a:pPr algn="ctr" fontAlgn="b"/>
                      <a:r>
                        <a:rPr kumimoji="0" lang="en-ZA" sz="2000" b="0" i="0" u="none" strike="noStrike" kern="1200" dirty="0" smtClean="0">
                          <a:solidFill>
                            <a:srgbClr val="000000"/>
                          </a:solidFill>
                          <a:latin typeface="Calibri"/>
                          <a:ea typeface="+mn-ea"/>
                          <a:cs typeface="+mn-cs"/>
                        </a:rPr>
                        <a:t>85%</a:t>
                      </a:r>
                      <a:endParaRPr kumimoji="0" lang="en-ZA" sz="2000" b="0" i="0" u="none" strike="noStrike" kern="1200" dirty="0">
                        <a:solidFill>
                          <a:srgbClr val="000000"/>
                        </a:solidFill>
                        <a:latin typeface="Calibri"/>
                        <a:ea typeface="+mn-ea"/>
                        <a:cs typeface="+mn-cs"/>
                      </a:endParaRPr>
                    </a:p>
                  </a:txBody>
                  <a:tcPr marL="9525" marR="9525" marT="9525" marB="0" anchor="b">
                    <a:lnL>
                      <a:noFill/>
                    </a:lnL>
                    <a:lnR>
                      <a:noFill/>
                    </a:lnR>
                    <a:lnT>
                      <a:noFill/>
                    </a:lnT>
                    <a:lnB>
                      <a:noFill/>
                    </a:lnB>
                    <a:solidFill>
                      <a:schemeClr val="accent4">
                        <a:lumMod val="75000"/>
                      </a:schemeClr>
                    </a:solidFill>
                  </a:tcPr>
                </a:tc>
              </a:tr>
              <a:tr h="648072">
                <a:tc>
                  <a:txBody>
                    <a:bodyPr/>
                    <a:lstStyle/>
                    <a:p>
                      <a:pPr algn="l" fontAlgn="b"/>
                      <a:r>
                        <a:rPr lang="en-ZA" sz="2000" b="0" i="0" u="none" strike="noStrike">
                          <a:solidFill>
                            <a:srgbClr val="000000"/>
                          </a:solidFill>
                          <a:latin typeface="Calibri"/>
                        </a:rPr>
                        <a:t>Support Teams </a:t>
                      </a:r>
                    </a:p>
                  </a:txBody>
                  <a:tcPr marL="9525" marR="9525" marT="9525" marB="0" anchor="b">
                    <a:lnL>
                      <a:noFill/>
                    </a:lnL>
                    <a:lnR>
                      <a:noFill/>
                    </a:lnR>
                    <a:lnT>
                      <a:noFill/>
                    </a:lnT>
                    <a:lnB>
                      <a:noFill/>
                    </a:lnB>
                    <a:solidFill>
                      <a:schemeClr val="accent4">
                        <a:lumMod val="75000"/>
                      </a:schemeClr>
                    </a:solidFill>
                  </a:tcPr>
                </a:tc>
                <a:tc>
                  <a:txBody>
                    <a:bodyPr/>
                    <a:lstStyle/>
                    <a:p>
                      <a:pPr algn="ctr" fontAlgn="b"/>
                      <a:r>
                        <a:rPr kumimoji="0" lang="en-ZA" sz="2000" b="0" i="0" u="none" strike="noStrike" kern="1200" dirty="0" smtClean="0">
                          <a:solidFill>
                            <a:srgbClr val="000000"/>
                          </a:solidFill>
                          <a:latin typeface="Calibri"/>
                          <a:ea typeface="+mn-ea"/>
                          <a:cs typeface="+mn-cs"/>
                        </a:rPr>
                        <a:t>386</a:t>
                      </a:r>
                      <a:endParaRPr kumimoji="0" lang="en-ZA" sz="2000" b="0" i="0" u="none" strike="noStrike" kern="1200" dirty="0">
                        <a:solidFill>
                          <a:srgbClr val="000000"/>
                        </a:solidFill>
                        <a:latin typeface="Calibri"/>
                        <a:ea typeface="+mn-ea"/>
                        <a:cs typeface="+mn-cs"/>
                      </a:endParaRPr>
                    </a:p>
                  </a:txBody>
                  <a:tcPr marL="9525" marR="9525" marT="9525" marB="0" anchor="b">
                    <a:lnL>
                      <a:noFill/>
                    </a:lnL>
                    <a:lnR>
                      <a:noFill/>
                    </a:lnR>
                    <a:lnT>
                      <a:noFill/>
                    </a:lnT>
                    <a:lnB>
                      <a:noFill/>
                    </a:lnB>
                    <a:solidFill>
                      <a:schemeClr val="accent4">
                        <a:lumMod val="75000"/>
                      </a:schemeClr>
                    </a:solidFill>
                  </a:tcPr>
                </a:tc>
              </a:tr>
              <a:tr h="648072">
                <a:tc>
                  <a:txBody>
                    <a:bodyPr/>
                    <a:lstStyle/>
                    <a:p>
                      <a:pPr algn="l" fontAlgn="b"/>
                      <a:r>
                        <a:rPr lang="en-ZA" sz="2000" b="0" i="0" u="none" strike="noStrike">
                          <a:solidFill>
                            <a:srgbClr val="000000"/>
                          </a:solidFill>
                          <a:latin typeface="Calibri"/>
                        </a:rPr>
                        <a:t>Event Spectators </a:t>
                      </a:r>
                    </a:p>
                  </a:txBody>
                  <a:tcPr marL="9525" marR="9525" marT="9525" marB="0" anchor="b">
                    <a:lnL>
                      <a:noFill/>
                    </a:lnL>
                    <a:lnR>
                      <a:noFill/>
                    </a:lnR>
                    <a:lnT>
                      <a:noFill/>
                    </a:lnT>
                    <a:lnB>
                      <a:noFill/>
                    </a:lnB>
                    <a:solidFill>
                      <a:schemeClr val="accent4">
                        <a:lumMod val="75000"/>
                      </a:schemeClr>
                    </a:solidFill>
                  </a:tcPr>
                </a:tc>
                <a:tc>
                  <a:txBody>
                    <a:bodyPr/>
                    <a:lstStyle/>
                    <a:p>
                      <a:pPr algn="ctr" fontAlgn="b"/>
                      <a:r>
                        <a:rPr lang="en-ZA" sz="2000" b="0" i="0" u="none" strike="noStrike" dirty="0" smtClean="0">
                          <a:solidFill>
                            <a:srgbClr val="000000"/>
                          </a:solidFill>
                          <a:latin typeface="Calibri"/>
                        </a:rPr>
                        <a:t>12 000+</a:t>
                      </a:r>
                      <a:endParaRPr lang="en-ZA" sz="2000" b="0" i="0" u="none" strike="noStrike" dirty="0">
                        <a:solidFill>
                          <a:srgbClr val="000000"/>
                        </a:solidFill>
                        <a:latin typeface="Calibri"/>
                      </a:endParaRPr>
                    </a:p>
                  </a:txBody>
                  <a:tcPr marL="9525" marR="9525" marT="9525" marB="0" anchor="b">
                    <a:lnL>
                      <a:noFill/>
                    </a:lnL>
                    <a:lnR>
                      <a:noFill/>
                    </a:lnR>
                    <a:lnT>
                      <a:noFill/>
                    </a:lnT>
                    <a:lnB>
                      <a:noFill/>
                    </a:lnB>
                    <a:solidFill>
                      <a:schemeClr val="accent4">
                        <a:lumMod val="75000"/>
                      </a:schemeClr>
                    </a:solidFill>
                  </a:tcPr>
                </a:tc>
              </a:tr>
            </a:tbl>
          </a:graphicData>
        </a:graphic>
      </p:graphicFrame>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2" descr="http://www.msunduziroadchallenge.co.za/images/Header.jpg"/>
          <p:cNvPicPr>
            <a:picLocks noChangeAspect="1" noChangeArrowheads="1"/>
          </p:cNvPicPr>
          <p:nvPr/>
        </p:nvPicPr>
        <p:blipFill>
          <a:blip r:embed="rId2" cstate="print"/>
          <a:srcRect/>
          <a:stretch>
            <a:fillRect/>
          </a:stretch>
        </p:blipFill>
        <p:spPr bwMode="auto">
          <a:xfrm>
            <a:off x="251520" y="1124744"/>
            <a:ext cx="5371331" cy="1084022"/>
          </a:xfrm>
          <a:prstGeom prst="rect">
            <a:avLst/>
          </a:prstGeom>
          <a:noFill/>
        </p:spPr>
      </p:pic>
      <p:graphicFrame>
        <p:nvGraphicFramePr>
          <p:cNvPr id="5" name="Table 4"/>
          <p:cNvGraphicFramePr>
            <a:graphicFrameLocks noGrp="1"/>
          </p:cNvGraphicFramePr>
          <p:nvPr/>
        </p:nvGraphicFramePr>
        <p:xfrm>
          <a:off x="1331640" y="2780928"/>
          <a:ext cx="7560840" cy="3888432"/>
        </p:xfrm>
        <a:graphic>
          <a:graphicData uri="http://schemas.openxmlformats.org/drawingml/2006/table">
            <a:tbl>
              <a:tblPr/>
              <a:tblGrid>
                <a:gridCol w="3244860"/>
                <a:gridCol w="4315980"/>
              </a:tblGrid>
              <a:tr h="648072">
                <a:tc>
                  <a:txBody>
                    <a:bodyPr/>
                    <a:lstStyle/>
                    <a:p>
                      <a:pPr algn="l" fontAlgn="b"/>
                      <a:r>
                        <a:rPr lang="en-ZA" sz="2400" b="0" i="0" u="none" strike="noStrike" dirty="0">
                          <a:solidFill>
                            <a:srgbClr val="000000"/>
                          </a:solidFill>
                          <a:latin typeface="Calibri"/>
                        </a:rPr>
                        <a:t>Date</a:t>
                      </a:r>
                    </a:p>
                  </a:txBody>
                  <a:tcPr marL="9525" marR="9525" marT="9525" marB="0" anchor="b">
                    <a:lnL>
                      <a:noFill/>
                    </a:lnL>
                    <a:lnR>
                      <a:noFill/>
                    </a:lnR>
                    <a:lnT>
                      <a:noFill/>
                    </a:lnT>
                    <a:lnB>
                      <a:noFill/>
                    </a:lnB>
                    <a:solidFill>
                      <a:srgbClr val="FF6600"/>
                    </a:solidFill>
                  </a:tcPr>
                </a:tc>
                <a:tc>
                  <a:txBody>
                    <a:bodyPr/>
                    <a:lstStyle/>
                    <a:p>
                      <a:pPr algn="ctr" fontAlgn="b"/>
                      <a:r>
                        <a:rPr lang="en-ZA" sz="2400" b="0" i="0" u="none" strike="noStrike">
                          <a:solidFill>
                            <a:srgbClr val="000000"/>
                          </a:solidFill>
                          <a:latin typeface="Calibri"/>
                        </a:rPr>
                        <a:t>29 &amp; 30 October</a:t>
                      </a:r>
                    </a:p>
                  </a:txBody>
                  <a:tcPr marL="9525" marR="9525" marT="9525" marB="0" anchor="b">
                    <a:lnL>
                      <a:noFill/>
                    </a:lnL>
                    <a:lnR>
                      <a:noFill/>
                    </a:lnR>
                    <a:lnT>
                      <a:noFill/>
                    </a:lnT>
                    <a:lnB>
                      <a:noFill/>
                    </a:lnB>
                    <a:solidFill>
                      <a:srgbClr val="FF6600"/>
                    </a:solidFill>
                  </a:tcPr>
                </a:tc>
              </a:tr>
              <a:tr h="648072">
                <a:tc>
                  <a:txBody>
                    <a:bodyPr/>
                    <a:lstStyle/>
                    <a:p>
                      <a:pPr algn="l" fontAlgn="b"/>
                      <a:r>
                        <a:rPr lang="en-ZA" sz="2400" b="0" i="0" u="none" strike="noStrike">
                          <a:solidFill>
                            <a:srgbClr val="000000"/>
                          </a:solidFill>
                          <a:latin typeface="Calibri"/>
                        </a:rPr>
                        <a:t>Venue</a:t>
                      </a:r>
                    </a:p>
                  </a:txBody>
                  <a:tcPr marL="9525" marR="9525" marT="9525" marB="0" anchor="b">
                    <a:lnL>
                      <a:noFill/>
                    </a:lnL>
                    <a:lnR>
                      <a:noFill/>
                    </a:lnR>
                    <a:lnT>
                      <a:noFill/>
                    </a:lnT>
                    <a:lnB>
                      <a:noFill/>
                    </a:lnB>
                    <a:solidFill>
                      <a:srgbClr val="FF6600"/>
                    </a:solidFill>
                  </a:tcPr>
                </a:tc>
                <a:tc>
                  <a:txBody>
                    <a:bodyPr/>
                    <a:lstStyle/>
                    <a:p>
                      <a:pPr algn="ctr" fontAlgn="b"/>
                      <a:r>
                        <a:rPr lang="en-ZA" sz="2400" b="0" i="0" u="none" strike="noStrike">
                          <a:solidFill>
                            <a:srgbClr val="000000"/>
                          </a:solidFill>
                          <a:latin typeface="Calibri"/>
                        </a:rPr>
                        <a:t>Alex Park + Surrounds</a:t>
                      </a:r>
                    </a:p>
                  </a:txBody>
                  <a:tcPr marL="9525" marR="9525" marT="9525" marB="0" anchor="b">
                    <a:lnL>
                      <a:noFill/>
                    </a:lnL>
                    <a:lnR>
                      <a:noFill/>
                    </a:lnR>
                    <a:lnT>
                      <a:noFill/>
                    </a:lnT>
                    <a:lnB>
                      <a:noFill/>
                    </a:lnB>
                    <a:solidFill>
                      <a:srgbClr val="FF6600"/>
                    </a:solidFill>
                  </a:tcPr>
                </a:tc>
              </a:tr>
              <a:tr h="648072">
                <a:tc>
                  <a:txBody>
                    <a:bodyPr/>
                    <a:lstStyle/>
                    <a:p>
                      <a:pPr algn="l" fontAlgn="b"/>
                      <a:r>
                        <a:rPr lang="en-ZA" sz="2400" b="0" i="0" u="none" strike="noStrike">
                          <a:solidFill>
                            <a:srgbClr val="000000"/>
                          </a:solidFill>
                          <a:latin typeface="Calibri"/>
                        </a:rPr>
                        <a:t>Participants </a:t>
                      </a:r>
                    </a:p>
                  </a:txBody>
                  <a:tcPr marL="9525" marR="9525" marT="9525" marB="0" anchor="b">
                    <a:lnL>
                      <a:noFill/>
                    </a:lnL>
                    <a:lnR>
                      <a:noFill/>
                    </a:lnR>
                    <a:lnT>
                      <a:noFill/>
                    </a:lnT>
                    <a:lnB>
                      <a:noFill/>
                    </a:lnB>
                    <a:solidFill>
                      <a:srgbClr val="FF6600"/>
                    </a:solidFill>
                  </a:tcPr>
                </a:tc>
                <a:tc>
                  <a:txBody>
                    <a:bodyPr/>
                    <a:lstStyle/>
                    <a:p>
                      <a:pPr algn="ctr" fontAlgn="b"/>
                      <a:r>
                        <a:rPr lang="en-ZA" sz="2400" b="0" i="0" u="none" strike="noStrike">
                          <a:solidFill>
                            <a:srgbClr val="000000"/>
                          </a:solidFill>
                          <a:latin typeface="Calibri"/>
                        </a:rPr>
                        <a:t>1500 - 2000</a:t>
                      </a:r>
                    </a:p>
                  </a:txBody>
                  <a:tcPr marL="9525" marR="9525" marT="9525" marB="0" anchor="b">
                    <a:lnL>
                      <a:noFill/>
                    </a:lnL>
                    <a:lnR>
                      <a:noFill/>
                    </a:lnR>
                    <a:lnT>
                      <a:noFill/>
                    </a:lnT>
                    <a:lnB>
                      <a:noFill/>
                    </a:lnB>
                    <a:solidFill>
                      <a:srgbClr val="FF6600"/>
                    </a:solidFill>
                  </a:tcPr>
                </a:tc>
              </a:tr>
              <a:tr h="648072">
                <a:tc>
                  <a:txBody>
                    <a:bodyPr/>
                    <a:lstStyle/>
                    <a:p>
                      <a:pPr algn="l" fontAlgn="b"/>
                      <a:r>
                        <a:rPr lang="en-ZA" sz="2400" b="0" i="0" u="none" strike="noStrike">
                          <a:solidFill>
                            <a:srgbClr val="000000"/>
                          </a:solidFill>
                          <a:latin typeface="Calibri"/>
                        </a:rPr>
                        <a:t>Out of Towners</a:t>
                      </a:r>
                    </a:p>
                  </a:txBody>
                  <a:tcPr marL="9525" marR="9525" marT="9525" marB="0" anchor="b">
                    <a:lnL>
                      <a:noFill/>
                    </a:lnL>
                    <a:lnR>
                      <a:noFill/>
                    </a:lnR>
                    <a:lnT>
                      <a:noFill/>
                    </a:lnT>
                    <a:lnB>
                      <a:noFill/>
                    </a:lnB>
                    <a:solidFill>
                      <a:srgbClr val="FF6600"/>
                    </a:solidFill>
                  </a:tcPr>
                </a:tc>
                <a:tc>
                  <a:txBody>
                    <a:bodyPr/>
                    <a:lstStyle/>
                    <a:p>
                      <a:pPr algn="ctr" fontAlgn="b"/>
                      <a:r>
                        <a:rPr lang="en-ZA" sz="2400" b="0" i="0" u="none" strike="noStrike">
                          <a:solidFill>
                            <a:srgbClr val="000000"/>
                          </a:solidFill>
                          <a:latin typeface="Calibri"/>
                        </a:rPr>
                        <a:t>70 - 80%</a:t>
                      </a:r>
                    </a:p>
                  </a:txBody>
                  <a:tcPr marL="9525" marR="9525" marT="9525" marB="0" anchor="b">
                    <a:lnL>
                      <a:noFill/>
                    </a:lnL>
                    <a:lnR>
                      <a:noFill/>
                    </a:lnR>
                    <a:lnT>
                      <a:noFill/>
                    </a:lnT>
                    <a:lnB>
                      <a:noFill/>
                    </a:lnB>
                    <a:solidFill>
                      <a:srgbClr val="FF6600"/>
                    </a:solidFill>
                  </a:tcPr>
                </a:tc>
              </a:tr>
              <a:tr h="648072">
                <a:tc>
                  <a:txBody>
                    <a:bodyPr/>
                    <a:lstStyle/>
                    <a:p>
                      <a:pPr algn="l" fontAlgn="b"/>
                      <a:r>
                        <a:rPr lang="en-ZA" sz="2400" b="0" i="0" u="none" strike="noStrike">
                          <a:solidFill>
                            <a:srgbClr val="000000"/>
                          </a:solidFill>
                          <a:latin typeface="Calibri"/>
                        </a:rPr>
                        <a:t>Support Teams </a:t>
                      </a:r>
                    </a:p>
                  </a:txBody>
                  <a:tcPr marL="9525" marR="9525" marT="9525" marB="0" anchor="b">
                    <a:lnL>
                      <a:noFill/>
                    </a:lnL>
                    <a:lnR>
                      <a:noFill/>
                    </a:lnR>
                    <a:lnT>
                      <a:noFill/>
                    </a:lnT>
                    <a:lnB>
                      <a:noFill/>
                    </a:lnB>
                    <a:solidFill>
                      <a:srgbClr val="FF6600"/>
                    </a:solidFill>
                  </a:tcPr>
                </a:tc>
                <a:tc>
                  <a:txBody>
                    <a:bodyPr/>
                    <a:lstStyle/>
                    <a:p>
                      <a:pPr algn="ctr" fontAlgn="b"/>
                      <a:r>
                        <a:rPr lang="en-ZA" sz="2400" b="0" i="0" u="none" strike="noStrike">
                          <a:solidFill>
                            <a:srgbClr val="000000"/>
                          </a:solidFill>
                          <a:latin typeface="Calibri"/>
                        </a:rPr>
                        <a:t>200+</a:t>
                      </a:r>
                    </a:p>
                  </a:txBody>
                  <a:tcPr marL="9525" marR="9525" marT="9525" marB="0" anchor="b">
                    <a:lnL>
                      <a:noFill/>
                    </a:lnL>
                    <a:lnR>
                      <a:noFill/>
                    </a:lnR>
                    <a:lnT>
                      <a:noFill/>
                    </a:lnT>
                    <a:lnB>
                      <a:noFill/>
                    </a:lnB>
                    <a:solidFill>
                      <a:srgbClr val="FF6600"/>
                    </a:solidFill>
                  </a:tcPr>
                </a:tc>
              </a:tr>
              <a:tr h="648072">
                <a:tc>
                  <a:txBody>
                    <a:bodyPr/>
                    <a:lstStyle/>
                    <a:p>
                      <a:pPr algn="l" fontAlgn="b"/>
                      <a:r>
                        <a:rPr lang="en-ZA" sz="2400" b="0" i="0" u="none" strike="noStrike">
                          <a:solidFill>
                            <a:srgbClr val="000000"/>
                          </a:solidFill>
                          <a:latin typeface="Calibri"/>
                        </a:rPr>
                        <a:t>Event Spectators </a:t>
                      </a:r>
                    </a:p>
                  </a:txBody>
                  <a:tcPr marL="9525" marR="9525" marT="9525" marB="0" anchor="b">
                    <a:lnL>
                      <a:noFill/>
                    </a:lnL>
                    <a:lnR>
                      <a:noFill/>
                    </a:lnR>
                    <a:lnT>
                      <a:noFill/>
                    </a:lnT>
                    <a:lnB>
                      <a:noFill/>
                    </a:lnB>
                    <a:solidFill>
                      <a:srgbClr val="FF6600"/>
                    </a:solidFill>
                  </a:tcPr>
                </a:tc>
                <a:tc>
                  <a:txBody>
                    <a:bodyPr/>
                    <a:lstStyle/>
                    <a:p>
                      <a:pPr algn="ctr" fontAlgn="b"/>
                      <a:r>
                        <a:rPr lang="en-ZA" sz="2400" b="0" i="0" u="none" strike="noStrike" dirty="0">
                          <a:solidFill>
                            <a:srgbClr val="000000"/>
                          </a:solidFill>
                          <a:latin typeface="Calibri"/>
                        </a:rPr>
                        <a:t>2000+</a:t>
                      </a:r>
                    </a:p>
                  </a:txBody>
                  <a:tcPr marL="9525" marR="9525" marT="9525" marB="0" anchor="b">
                    <a:lnL>
                      <a:noFill/>
                    </a:lnL>
                    <a:lnR>
                      <a:noFill/>
                    </a:lnR>
                    <a:lnT>
                      <a:noFill/>
                    </a:lnT>
                    <a:lnB>
                      <a:noFill/>
                    </a:lnB>
                    <a:solidFill>
                      <a:srgbClr val="FF6600"/>
                    </a:solidFill>
                  </a:tcPr>
                </a:tc>
              </a:tr>
            </a:tbl>
          </a:graphicData>
        </a:graphic>
      </p:graphicFrame>
      <p:sp>
        <p:nvSpPr>
          <p:cNvPr id="6" name="Title 1"/>
          <p:cNvSpPr txBox="1">
            <a:spLocks/>
          </p:cNvSpPr>
          <p:nvPr/>
        </p:nvSpPr>
        <p:spPr>
          <a:xfrm>
            <a:off x="251520" y="188640"/>
            <a:ext cx="7128792" cy="576064"/>
          </a:xfrm>
          <a:prstGeom prst="rect">
            <a:avLst/>
          </a:prstGeom>
        </p:spPr>
        <p:txBody>
          <a:bodyPr vert="horz" lIns="45720" tIns="0" rIns="45720" bIns="0" anchor="b">
            <a:noAutofit/>
            <a:scene3d>
              <a:camera prst="orthographicFront"/>
              <a:lightRig rig="soft" dir="t">
                <a:rot lat="0" lon="0" rev="17220000"/>
              </a:lightRig>
            </a:scene3d>
            <a:sp3d prstMaterial="softEdge">
              <a:bevelT w="38100" h="38100"/>
            </a:sp3d>
          </a:bodyPr>
          <a:lstStyle/>
          <a:p>
            <a:pPr algn="just"/>
            <a:r>
              <a:rPr lang="en-ZA" sz="3200" dirty="0" err="1" smtClean="0">
                <a:solidFill>
                  <a:schemeClr val="bg1">
                    <a:lumMod val="95000"/>
                    <a:lumOff val="5000"/>
                  </a:schemeClr>
                </a:solidFill>
              </a:rPr>
              <a:t>Msunduzi</a:t>
            </a:r>
            <a:r>
              <a:rPr lang="en-ZA" sz="3200" dirty="0" smtClean="0">
                <a:solidFill>
                  <a:schemeClr val="bg1">
                    <a:lumMod val="95000"/>
                    <a:lumOff val="5000"/>
                  </a:schemeClr>
                </a:solidFill>
              </a:rPr>
              <a:t> Road Challenge </a:t>
            </a:r>
            <a:endParaRPr lang="en-ZA" sz="3200" dirty="0">
              <a:solidFill>
                <a:schemeClr val="bg1">
                  <a:lumMod val="95000"/>
                  <a:lumOff val="5000"/>
                </a:schemeClr>
              </a:solidFill>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79512" y="1196752"/>
          <a:ext cx="8784976" cy="5400602"/>
        </p:xfrm>
        <a:graphic>
          <a:graphicData uri="http://schemas.openxmlformats.org/drawingml/2006/table">
            <a:tbl>
              <a:tblPr>
                <a:tableStyleId>{2D5ABB26-0587-4C30-8999-92F81FD0307C}</a:tableStyleId>
              </a:tblPr>
              <a:tblGrid>
                <a:gridCol w="2411563"/>
                <a:gridCol w="3875724"/>
                <a:gridCol w="2497689"/>
              </a:tblGrid>
              <a:tr h="737284">
                <a:tc>
                  <a:txBody>
                    <a:bodyPr/>
                    <a:lstStyle/>
                    <a:p>
                      <a:r>
                        <a:rPr lang="en-ZA" sz="2000" dirty="0"/>
                        <a:t>SCHEDULE</a:t>
                      </a:r>
                      <a:br>
                        <a:rPr lang="en-ZA" sz="2000" dirty="0"/>
                      </a:br>
                      <a:endParaRPr lang="en-ZA" sz="2000" dirty="0"/>
                    </a:p>
                  </a:txBody>
                  <a:tcPr marL="0" marR="0" marT="0" marB="0">
                    <a:solidFill>
                      <a:schemeClr val="accent2">
                        <a:lumMod val="75000"/>
                      </a:schemeClr>
                    </a:solidFill>
                  </a:tcPr>
                </a:tc>
                <a:tc>
                  <a:txBody>
                    <a:bodyPr/>
                    <a:lstStyle/>
                    <a:p>
                      <a:endParaRPr lang="en-ZA" sz="2000"/>
                    </a:p>
                  </a:txBody>
                  <a:tcPr marL="37621" marR="37621" marT="18810" marB="18810">
                    <a:solidFill>
                      <a:schemeClr val="accent2">
                        <a:lumMod val="75000"/>
                      </a:schemeClr>
                    </a:solidFill>
                  </a:tcPr>
                </a:tc>
                <a:tc>
                  <a:txBody>
                    <a:bodyPr/>
                    <a:lstStyle/>
                    <a:p>
                      <a:endParaRPr lang="en-ZA" sz="2000"/>
                    </a:p>
                  </a:txBody>
                  <a:tcPr marL="37621" marR="37621" marT="18810" marB="18810">
                    <a:solidFill>
                      <a:schemeClr val="accent2">
                        <a:lumMod val="75000"/>
                      </a:schemeClr>
                    </a:solidFill>
                  </a:tcPr>
                </a:tc>
              </a:tr>
              <a:tr h="423938">
                <a:tc>
                  <a:txBody>
                    <a:bodyPr/>
                    <a:lstStyle/>
                    <a:p>
                      <a:pPr algn="ctr">
                        <a:lnSpc>
                          <a:spcPct val="115000"/>
                        </a:lnSpc>
                        <a:spcAft>
                          <a:spcPts val="0"/>
                        </a:spcAft>
                      </a:pPr>
                      <a:r>
                        <a:rPr lang="en-ZA" sz="2000"/>
                        <a:t>Friday 28th October </a:t>
                      </a:r>
                      <a:endParaRPr lang="en-ZA" sz="2000">
                        <a:latin typeface="Calibri"/>
                      </a:endParaRPr>
                    </a:p>
                  </a:txBody>
                  <a:tcPr marL="28216" marR="28216" marT="0" marB="0" anchor="b">
                    <a:solidFill>
                      <a:schemeClr val="accent2">
                        <a:lumMod val="75000"/>
                      </a:schemeClr>
                    </a:solidFill>
                  </a:tcPr>
                </a:tc>
                <a:tc>
                  <a:txBody>
                    <a:bodyPr/>
                    <a:lstStyle/>
                    <a:p>
                      <a:pPr algn="ctr">
                        <a:lnSpc>
                          <a:spcPct val="115000"/>
                        </a:lnSpc>
                        <a:spcAft>
                          <a:spcPts val="0"/>
                        </a:spcAft>
                      </a:pPr>
                      <a:r>
                        <a:rPr lang="en-ZA" sz="2000"/>
                        <a:t>10am - 7pm</a:t>
                      </a:r>
                      <a:endParaRPr lang="en-ZA" sz="2000">
                        <a:latin typeface="Calibri"/>
                      </a:endParaRPr>
                    </a:p>
                  </a:txBody>
                  <a:tcPr marL="28216" marR="28216" marT="0" marB="0" anchor="b">
                    <a:solidFill>
                      <a:schemeClr val="accent2">
                        <a:lumMod val="75000"/>
                      </a:schemeClr>
                    </a:solidFill>
                  </a:tcPr>
                </a:tc>
                <a:tc>
                  <a:txBody>
                    <a:bodyPr/>
                    <a:lstStyle/>
                    <a:p>
                      <a:pPr algn="ctr">
                        <a:lnSpc>
                          <a:spcPct val="115000"/>
                        </a:lnSpc>
                        <a:spcAft>
                          <a:spcPts val="0"/>
                        </a:spcAft>
                      </a:pPr>
                      <a:r>
                        <a:rPr lang="en-ZA" sz="2000"/>
                        <a:t>Rider Registration </a:t>
                      </a:r>
                      <a:endParaRPr lang="en-ZA" sz="2000">
                        <a:latin typeface="Calibri"/>
                      </a:endParaRPr>
                    </a:p>
                  </a:txBody>
                  <a:tcPr marL="28216" marR="28216" marT="0" marB="0" anchor="b">
                    <a:solidFill>
                      <a:schemeClr val="accent2">
                        <a:lumMod val="75000"/>
                      </a:schemeClr>
                    </a:solidFill>
                  </a:tcPr>
                </a:tc>
              </a:tr>
              <a:tr h="423938">
                <a:tc>
                  <a:txBody>
                    <a:bodyPr/>
                    <a:lstStyle/>
                    <a:p>
                      <a:pPr>
                        <a:lnSpc>
                          <a:spcPct val="115000"/>
                        </a:lnSpc>
                      </a:pPr>
                      <a:endParaRPr lang="en-ZA" sz="2000">
                        <a:latin typeface="Calibri"/>
                      </a:endParaRPr>
                    </a:p>
                  </a:txBody>
                  <a:tcPr marL="28216" marR="28216" marT="0" marB="0" anchor="b">
                    <a:solidFill>
                      <a:schemeClr val="accent2">
                        <a:lumMod val="75000"/>
                      </a:schemeClr>
                    </a:solidFill>
                  </a:tcPr>
                </a:tc>
                <a:tc>
                  <a:txBody>
                    <a:bodyPr/>
                    <a:lstStyle/>
                    <a:p>
                      <a:pPr algn="ctr">
                        <a:lnSpc>
                          <a:spcPct val="115000"/>
                        </a:lnSpc>
                        <a:spcAft>
                          <a:spcPts val="0"/>
                        </a:spcAft>
                      </a:pPr>
                      <a:r>
                        <a:rPr lang="en-ZA" sz="2000"/>
                        <a:t>6pm - 10pm</a:t>
                      </a:r>
                      <a:endParaRPr lang="en-ZA" sz="2000">
                        <a:latin typeface="Calibri"/>
                      </a:endParaRPr>
                    </a:p>
                  </a:txBody>
                  <a:tcPr marL="28216" marR="28216" marT="0" marB="0" anchor="b">
                    <a:solidFill>
                      <a:schemeClr val="accent2">
                        <a:lumMod val="75000"/>
                      </a:schemeClr>
                    </a:solidFill>
                  </a:tcPr>
                </a:tc>
                <a:tc>
                  <a:txBody>
                    <a:bodyPr/>
                    <a:lstStyle/>
                    <a:p>
                      <a:pPr algn="ctr">
                        <a:lnSpc>
                          <a:spcPct val="115000"/>
                        </a:lnSpc>
                        <a:spcAft>
                          <a:spcPts val="0"/>
                        </a:spcAft>
                      </a:pPr>
                      <a:r>
                        <a:rPr lang="en-ZA" sz="2000"/>
                        <a:t>Pasta Party </a:t>
                      </a:r>
                      <a:endParaRPr lang="en-ZA" sz="2000">
                        <a:latin typeface="Calibri"/>
                      </a:endParaRPr>
                    </a:p>
                  </a:txBody>
                  <a:tcPr marL="28216" marR="28216" marT="0" marB="0" anchor="b">
                    <a:solidFill>
                      <a:schemeClr val="accent2">
                        <a:lumMod val="75000"/>
                      </a:schemeClr>
                    </a:solidFill>
                  </a:tcPr>
                </a:tc>
              </a:tr>
              <a:tr h="423938">
                <a:tc>
                  <a:txBody>
                    <a:bodyPr/>
                    <a:lstStyle/>
                    <a:p>
                      <a:pPr>
                        <a:lnSpc>
                          <a:spcPct val="115000"/>
                        </a:lnSpc>
                      </a:pPr>
                      <a:endParaRPr lang="en-ZA" sz="2000">
                        <a:latin typeface="Calibri"/>
                      </a:endParaRPr>
                    </a:p>
                  </a:txBody>
                  <a:tcPr marL="28216" marR="28216" marT="0" marB="0" anchor="b">
                    <a:solidFill>
                      <a:schemeClr val="accent2">
                        <a:lumMod val="75000"/>
                      </a:schemeClr>
                    </a:solidFill>
                  </a:tcPr>
                </a:tc>
                <a:tc>
                  <a:txBody>
                    <a:bodyPr/>
                    <a:lstStyle/>
                    <a:p>
                      <a:pPr>
                        <a:lnSpc>
                          <a:spcPct val="115000"/>
                        </a:lnSpc>
                      </a:pPr>
                      <a:endParaRPr lang="en-ZA" sz="2000">
                        <a:latin typeface="Calibri"/>
                      </a:endParaRPr>
                    </a:p>
                  </a:txBody>
                  <a:tcPr marL="28216" marR="28216" marT="0" marB="0" anchor="b">
                    <a:solidFill>
                      <a:schemeClr val="accent2">
                        <a:lumMod val="75000"/>
                      </a:schemeClr>
                    </a:solidFill>
                  </a:tcPr>
                </a:tc>
                <a:tc>
                  <a:txBody>
                    <a:bodyPr/>
                    <a:lstStyle/>
                    <a:p>
                      <a:pPr>
                        <a:lnSpc>
                          <a:spcPct val="115000"/>
                        </a:lnSpc>
                      </a:pPr>
                      <a:endParaRPr lang="en-ZA" sz="2000">
                        <a:latin typeface="Calibri"/>
                      </a:endParaRPr>
                    </a:p>
                  </a:txBody>
                  <a:tcPr marL="28216" marR="28216" marT="0" marB="0" anchor="b">
                    <a:solidFill>
                      <a:schemeClr val="accent2">
                        <a:lumMod val="75000"/>
                      </a:schemeClr>
                    </a:solidFill>
                  </a:tcPr>
                </a:tc>
              </a:tr>
              <a:tr h="847876">
                <a:tc>
                  <a:txBody>
                    <a:bodyPr/>
                    <a:lstStyle/>
                    <a:p>
                      <a:pPr algn="ctr">
                        <a:lnSpc>
                          <a:spcPct val="115000"/>
                        </a:lnSpc>
                        <a:spcAft>
                          <a:spcPts val="0"/>
                        </a:spcAft>
                      </a:pPr>
                      <a:r>
                        <a:rPr lang="en-ZA" sz="2000"/>
                        <a:t>Saturday 29th October</a:t>
                      </a:r>
                      <a:endParaRPr lang="en-ZA" sz="2000">
                        <a:latin typeface="Calibri"/>
                      </a:endParaRPr>
                    </a:p>
                  </a:txBody>
                  <a:tcPr marL="28216" marR="28216" marT="0" marB="0" anchor="b">
                    <a:solidFill>
                      <a:schemeClr val="accent2">
                        <a:lumMod val="75000"/>
                      </a:schemeClr>
                    </a:solidFill>
                  </a:tcPr>
                </a:tc>
                <a:tc>
                  <a:txBody>
                    <a:bodyPr/>
                    <a:lstStyle/>
                    <a:p>
                      <a:pPr algn="ctr">
                        <a:lnSpc>
                          <a:spcPct val="115000"/>
                        </a:lnSpc>
                        <a:spcAft>
                          <a:spcPts val="0"/>
                        </a:spcAft>
                      </a:pPr>
                      <a:r>
                        <a:rPr lang="en-ZA" sz="2000"/>
                        <a:t>9am - 1pm</a:t>
                      </a:r>
                      <a:endParaRPr lang="en-ZA" sz="2000">
                        <a:latin typeface="Calibri"/>
                      </a:endParaRPr>
                    </a:p>
                  </a:txBody>
                  <a:tcPr marL="28216" marR="28216" marT="0" marB="0" anchor="b">
                    <a:solidFill>
                      <a:schemeClr val="accent2">
                        <a:lumMod val="75000"/>
                      </a:schemeClr>
                    </a:solidFill>
                  </a:tcPr>
                </a:tc>
                <a:tc>
                  <a:txBody>
                    <a:bodyPr/>
                    <a:lstStyle/>
                    <a:p>
                      <a:pPr algn="ctr">
                        <a:lnSpc>
                          <a:spcPct val="115000"/>
                        </a:lnSpc>
                        <a:spcAft>
                          <a:spcPts val="0"/>
                        </a:spcAft>
                      </a:pPr>
                      <a:r>
                        <a:rPr lang="en-ZA" sz="2000"/>
                        <a:t>Time Trial Competition</a:t>
                      </a:r>
                      <a:endParaRPr lang="en-ZA" sz="2000">
                        <a:latin typeface="Calibri"/>
                      </a:endParaRPr>
                    </a:p>
                  </a:txBody>
                  <a:tcPr marL="28216" marR="28216" marT="0" marB="0" anchor="b">
                    <a:solidFill>
                      <a:schemeClr val="accent2">
                        <a:lumMod val="75000"/>
                      </a:schemeClr>
                    </a:solidFill>
                  </a:tcPr>
                </a:tc>
              </a:tr>
              <a:tr h="847876">
                <a:tc>
                  <a:txBody>
                    <a:bodyPr/>
                    <a:lstStyle/>
                    <a:p>
                      <a:pPr>
                        <a:lnSpc>
                          <a:spcPct val="115000"/>
                        </a:lnSpc>
                      </a:pPr>
                      <a:endParaRPr lang="en-ZA" sz="2000">
                        <a:latin typeface="Calibri"/>
                      </a:endParaRPr>
                    </a:p>
                  </a:txBody>
                  <a:tcPr marL="28216" marR="28216" marT="0" marB="0" anchor="b">
                    <a:solidFill>
                      <a:schemeClr val="accent2">
                        <a:lumMod val="75000"/>
                      </a:schemeClr>
                    </a:solidFill>
                  </a:tcPr>
                </a:tc>
                <a:tc>
                  <a:txBody>
                    <a:bodyPr/>
                    <a:lstStyle/>
                    <a:p>
                      <a:pPr algn="ctr">
                        <a:lnSpc>
                          <a:spcPct val="115000"/>
                        </a:lnSpc>
                        <a:spcAft>
                          <a:spcPts val="0"/>
                        </a:spcAft>
                      </a:pPr>
                      <a:r>
                        <a:rPr lang="en-ZA" sz="2000"/>
                        <a:t>10am - 4pm</a:t>
                      </a:r>
                      <a:endParaRPr lang="en-ZA" sz="2000">
                        <a:latin typeface="Calibri"/>
                      </a:endParaRPr>
                    </a:p>
                  </a:txBody>
                  <a:tcPr marL="28216" marR="28216" marT="0" marB="0" anchor="b">
                    <a:solidFill>
                      <a:schemeClr val="accent2">
                        <a:lumMod val="75000"/>
                      </a:schemeClr>
                    </a:solidFill>
                  </a:tcPr>
                </a:tc>
                <a:tc>
                  <a:txBody>
                    <a:bodyPr/>
                    <a:lstStyle/>
                    <a:p>
                      <a:pPr algn="ctr">
                        <a:lnSpc>
                          <a:spcPct val="115000"/>
                        </a:lnSpc>
                        <a:spcAft>
                          <a:spcPts val="0"/>
                        </a:spcAft>
                      </a:pPr>
                      <a:r>
                        <a:rPr lang="en-ZA" sz="2000"/>
                        <a:t>Rider Registration (Road Race)</a:t>
                      </a:r>
                      <a:endParaRPr lang="en-ZA" sz="2000">
                        <a:latin typeface="Calibri"/>
                      </a:endParaRPr>
                    </a:p>
                  </a:txBody>
                  <a:tcPr marL="28216" marR="28216" marT="0" marB="0" anchor="b">
                    <a:solidFill>
                      <a:schemeClr val="accent2">
                        <a:lumMod val="75000"/>
                      </a:schemeClr>
                    </a:solidFill>
                  </a:tcPr>
                </a:tc>
              </a:tr>
              <a:tr h="423938">
                <a:tc>
                  <a:txBody>
                    <a:bodyPr/>
                    <a:lstStyle/>
                    <a:p>
                      <a:pPr>
                        <a:lnSpc>
                          <a:spcPct val="115000"/>
                        </a:lnSpc>
                      </a:pPr>
                      <a:endParaRPr lang="en-ZA" sz="2000">
                        <a:latin typeface="Calibri"/>
                      </a:endParaRPr>
                    </a:p>
                  </a:txBody>
                  <a:tcPr marL="28216" marR="28216" marT="0" marB="0" anchor="b">
                    <a:solidFill>
                      <a:schemeClr val="accent2">
                        <a:lumMod val="75000"/>
                      </a:schemeClr>
                    </a:solidFill>
                  </a:tcPr>
                </a:tc>
                <a:tc>
                  <a:txBody>
                    <a:bodyPr/>
                    <a:lstStyle/>
                    <a:p>
                      <a:pPr>
                        <a:lnSpc>
                          <a:spcPct val="115000"/>
                        </a:lnSpc>
                      </a:pPr>
                      <a:endParaRPr lang="en-ZA" sz="2000">
                        <a:latin typeface="Calibri"/>
                      </a:endParaRPr>
                    </a:p>
                  </a:txBody>
                  <a:tcPr marL="28216" marR="28216" marT="0" marB="0" anchor="b">
                    <a:solidFill>
                      <a:schemeClr val="accent2">
                        <a:lumMod val="75000"/>
                      </a:schemeClr>
                    </a:solidFill>
                  </a:tcPr>
                </a:tc>
                <a:tc>
                  <a:txBody>
                    <a:bodyPr/>
                    <a:lstStyle/>
                    <a:p>
                      <a:pPr>
                        <a:lnSpc>
                          <a:spcPct val="115000"/>
                        </a:lnSpc>
                      </a:pPr>
                      <a:endParaRPr lang="en-ZA" sz="2000">
                        <a:latin typeface="Calibri"/>
                      </a:endParaRPr>
                    </a:p>
                  </a:txBody>
                  <a:tcPr marL="28216" marR="28216" marT="0" marB="0" anchor="b">
                    <a:solidFill>
                      <a:schemeClr val="accent2">
                        <a:lumMod val="75000"/>
                      </a:schemeClr>
                    </a:solidFill>
                  </a:tcPr>
                </a:tc>
              </a:tr>
              <a:tr h="847876">
                <a:tc>
                  <a:txBody>
                    <a:bodyPr/>
                    <a:lstStyle/>
                    <a:p>
                      <a:pPr algn="ctr">
                        <a:lnSpc>
                          <a:spcPct val="115000"/>
                        </a:lnSpc>
                        <a:spcAft>
                          <a:spcPts val="0"/>
                        </a:spcAft>
                      </a:pPr>
                      <a:r>
                        <a:rPr lang="en-ZA" sz="2000"/>
                        <a:t>Sunday 30th October</a:t>
                      </a:r>
                      <a:endParaRPr lang="en-ZA" sz="2000">
                        <a:latin typeface="Calibri"/>
                      </a:endParaRPr>
                    </a:p>
                  </a:txBody>
                  <a:tcPr marL="28216" marR="28216" marT="0" marB="0" anchor="b">
                    <a:solidFill>
                      <a:schemeClr val="accent2">
                        <a:lumMod val="75000"/>
                      </a:schemeClr>
                    </a:solidFill>
                  </a:tcPr>
                </a:tc>
                <a:tc>
                  <a:txBody>
                    <a:bodyPr/>
                    <a:lstStyle/>
                    <a:p>
                      <a:pPr algn="ctr">
                        <a:lnSpc>
                          <a:spcPct val="115000"/>
                        </a:lnSpc>
                        <a:spcAft>
                          <a:spcPts val="0"/>
                        </a:spcAft>
                      </a:pPr>
                      <a:r>
                        <a:rPr lang="en-ZA" sz="2000"/>
                        <a:t>7am - 3pm</a:t>
                      </a:r>
                      <a:endParaRPr lang="en-ZA" sz="2000">
                        <a:latin typeface="Calibri"/>
                      </a:endParaRPr>
                    </a:p>
                  </a:txBody>
                  <a:tcPr marL="28216" marR="28216" marT="0" marB="0" anchor="b">
                    <a:solidFill>
                      <a:schemeClr val="accent2">
                        <a:lumMod val="75000"/>
                      </a:schemeClr>
                    </a:solidFill>
                  </a:tcPr>
                </a:tc>
                <a:tc>
                  <a:txBody>
                    <a:bodyPr/>
                    <a:lstStyle/>
                    <a:p>
                      <a:pPr algn="ctr">
                        <a:lnSpc>
                          <a:spcPct val="115000"/>
                        </a:lnSpc>
                        <a:spcAft>
                          <a:spcPts val="0"/>
                        </a:spcAft>
                      </a:pPr>
                      <a:r>
                        <a:rPr lang="en-ZA" sz="2000"/>
                        <a:t>Road Race</a:t>
                      </a:r>
                      <a:endParaRPr lang="en-ZA" sz="2000">
                        <a:latin typeface="Calibri"/>
                      </a:endParaRPr>
                    </a:p>
                  </a:txBody>
                  <a:tcPr marL="28216" marR="28216" marT="0" marB="0" anchor="b">
                    <a:solidFill>
                      <a:schemeClr val="accent2">
                        <a:lumMod val="75000"/>
                      </a:schemeClr>
                    </a:solidFill>
                  </a:tcPr>
                </a:tc>
              </a:tr>
              <a:tr h="423938">
                <a:tc>
                  <a:txBody>
                    <a:bodyPr/>
                    <a:lstStyle/>
                    <a:p>
                      <a:pPr>
                        <a:lnSpc>
                          <a:spcPct val="115000"/>
                        </a:lnSpc>
                      </a:pPr>
                      <a:endParaRPr lang="en-ZA" sz="2000">
                        <a:latin typeface="Calibri"/>
                      </a:endParaRPr>
                    </a:p>
                  </a:txBody>
                  <a:tcPr marL="28216" marR="28216" marT="0" marB="0" anchor="b">
                    <a:solidFill>
                      <a:schemeClr val="accent2">
                        <a:lumMod val="75000"/>
                      </a:schemeClr>
                    </a:solidFill>
                  </a:tcPr>
                </a:tc>
                <a:tc>
                  <a:txBody>
                    <a:bodyPr/>
                    <a:lstStyle/>
                    <a:p>
                      <a:pPr algn="ctr">
                        <a:lnSpc>
                          <a:spcPct val="115000"/>
                        </a:lnSpc>
                        <a:spcAft>
                          <a:spcPts val="0"/>
                        </a:spcAft>
                      </a:pPr>
                      <a:r>
                        <a:rPr lang="en-ZA" sz="2000"/>
                        <a:t>3pm - Late</a:t>
                      </a:r>
                      <a:endParaRPr lang="en-ZA" sz="2000">
                        <a:latin typeface="Calibri"/>
                      </a:endParaRPr>
                    </a:p>
                  </a:txBody>
                  <a:tcPr marL="28216" marR="28216" marT="0" marB="0" anchor="b">
                    <a:solidFill>
                      <a:schemeClr val="accent2">
                        <a:lumMod val="75000"/>
                      </a:schemeClr>
                    </a:solidFill>
                  </a:tcPr>
                </a:tc>
                <a:tc>
                  <a:txBody>
                    <a:bodyPr/>
                    <a:lstStyle/>
                    <a:p>
                      <a:pPr algn="ctr">
                        <a:lnSpc>
                          <a:spcPct val="115000"/>
                        </a:lnSpc>
                        <a:spcAft>
                          <a:spcPts val="0"/>
                        </a:spcAft>
                      </a:pPr>
                      <a:r>
                        <a:rPr lang="en-ZA" sz="2000" dirty="0"/>
                        <a:t>After Party</a:t>
                      </a:r>
                      <a:endParaRPr lang="en-ZA" sz="2000" dirty="0">
                        <a:latin typeface="Calibri"/>
                      </a:endParaRPr>
                    </a:p>
                  </a:txBody>
                  <a:tcPr marL="28216" marR="28216" marT="0" marB="0" anchor="b">
                    <a:solidFill>
                      <a:schemeClr val="accent2">
                        <a:lumMod val="75000"/>
                      </a:schemeClr>
                    </a:solidFill>
                  </a:tcPr>
                </a:tc>
              </a:tr>
            </a:tbl>
          </a:graphicData>
        </a:graphic>
      </p:graphicFrame>
      <p:sp>
        <p:nvSpPr>
          <p:cNvPr id="6" name="Title 1"/>
          <p:cNvSpPr txBox="1">
            <a:spLocks/>
          </p:cNvSpPr>
          <p:nvPr/>
        </p:nvSpPr>
        <p:spPr>
          <a:xfrm>
            <a:off x="251520" y="188640"/>
            <a:ext cx="7128792" cy="576064"/>
          </a:xfrm>
          <a:prstGeom prst="rect">
            <a:avLst/>
          </a:prstGeom>
        </p:spPr>
        <p:txBody>
          <a:bodyPr vert="horz" lIns="45720" tIns="0" rIns="45720" bIns="0" anchor="b">
            <a:noAutofit/>
            <a:scene3d>
              <a:camera prst="orthographicFront"/>
              <a:lightRig rig="soft" dir="t">
                <a:rot lat="0" lon="0" rev="17220000"/>
              </a:lightRig>
            </a:scene3d>
            <a:sp3d prstMaterial="softEdge">
              <a:bevelT w="38100" h="38100"/>
            </a:sp3d>
          </a:bodyPr>
          <a:lstStyle/>
          <a:p>
            <a:pPr algn="just"/>
            <a:r>
              <a:rPr lang="en-ZA" sz="3200" dirty="0" err="1" smtClean="0">
                <a:solidFill>
                  <a:schemeClr val="bg1">
                    <a:lumMod val="95000"/>
                    <a:lumOff val="5000"/>
                  </a:schemeClr>
                </a:solidFill>
              </a:rPr>
              <a:t>Msunduzi</a:t>
            </a:r>
            <a:r>
              <a:rPr lang="en-ZA" sz="3200" dirty="0" smtClean="0">
                <a:solidFill>
                  <a:schemeClr val="bg1">
                    <a:lumMod val="95000"/>
                    <a:lumOff val="5000"/>
                  </a:schemeClr>
                </a:solidFill>
              </a:rPr>
              <a:t> Road Challenge </a:t>
            </a:r>
            <a:endParaRPr lang="en-ZA" sz="3200" dirty="0">
              <a:solidFill>
                <a:schemeClr val="bg1">
                  <a:lumMod val="95000"/>
                  <a:lumOff val="5000"/>
                </a:schemeClr>
              </a:solidFill>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Rectangle 1"/>
          <p:cNvSpPr>
            <a:spLocks noChangeArrowheads="1"/>
          </p:cNvSpPr>
          <p:nvPr/>
        </p:nvSpPr>
        <p:spPr bwMode="auto">
          <a:xfrm>
            <a:off x="179512" y="1006570"/>
            <a:ext cx="7992888" cy="9233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fontAlgn="base">
              <a:spcBef>
                <a:spcPct val="0"/>
              </a:spcBef>
              <a:spcAft>
                <a:spcPct val="0"/>
              </a:spcAft>
            </a:pPr>
            <a:r>
              <a:rPr lang="en-ZA" b="1" dirty="0" smtClean="0"/>
              <a:t>ROUTE MAP - 126KM</a:t>
            </a:r>
            <a:br>
              <a:rPr lang="en-ZA" b="1" dirty="0" smtClean="0"/>
            </a:br>
            <a:r>
              <a:rPr lang="en-ZA" b="1" dirty="0" smtClean="0"/>
              <a:t>52.1km of climbing, highest point of climb 1059.4 m above sea level at km 77.7</a:t>
            </a:r>
            <a:endParaRPr kumimoji="0" lang="en-US" b="1" i="0" u="none" strike="noStrike" cap="none" normalizeH="0" baseline="0" dirty="0" smtClean="0">
              <a:ln>
                <a:noFill/>
              </a:ln>
              <a:solidFill>
                <a:schemeClr val="tx1"/>
              </a:solidFill>
              <a:effectLst/>
              <a:latin typeface="Arial" pitchFamily="34" charset="0"/>
              <a:cs typeface="Arial" pitchFamily="34" charset="0"/>
            </a:endParaRPr>
          </a:p>
        </p:txBody>
      </p:sp>
      <p:pic>
        <p:nvPicPr>
          <p:cNvPr id="71684" name="Picture 4" descr="http://www.msunduziroadchallenge.co.za/images/Route126.gif"/>
          <p:cNvPicPr>
            <a:picLocks noChangeAspect="1" noChangeArrowheads="1"/>
          </p:cNvPicPr>
          <p:nvPr/>
        </p:nvPicPr>
        <p:blipFill>
          <a:blip r:embed="rId2" cstate="print"/>
          <a:srcRect/>
          <a:stretch>
            <a:fillRect/>
          </a:stretch>
        </p:blipFill>
        <p:spPr bwMode="auto">
          <a:xfrm>
            <a:off x="251520" y="2060848"/>
            <a:ext cx="7991475" cy="4638676"/>
          </a:xfrm>
          <a:prstGeom prst="rect">
            <a:avLst/>
          </a:prstGeom>
          <a:noFill/>
        </p:spPr>
      </p:pic>
      <p:sp>
        <p:nvSpPr>
          <p:cNvPr id="8" name="Title 1"/>
          <p:cNvSpPr txBox="1">
            <a:spLocks/>
          </p:cNvSpPr>
          <p:nvPr/>
        </p:nvSpPr>
        <p:spPr>
          <a:xfrm>
            <a:off x="251520" y="188640"/>
            <a:ext cx="7128792" cy="576064"/>
          </a:xfrm>
          <a:prstGeom prst="rect">
            <a:avLst/>
          </a:prstGeom>
        </p:spPr>
        <p:txBody>
          <a:bodyPr vert="horz" lIns="45720" tIns="0" rIns="45720" bIns="0" anchor="b">
            <a:noAutofit/>
            <a:scene3d>
              <a:camera prst="orthographicFront"/>
              <a:lightRig rig="soft" dir="t">
                <a:rot lat="0" lon="0" rev="17220000"/>
              </a:lightRig>
            </a:scene3d>
            <a:sp3d prstMaterial="softEdge">
              <a:bevelT w="38100" h="38100"/>
            </a:sp3d>
          </a:bodyPr>
          <a:lstStyle/>
          <a:p>
            <a:pPr algn="just"/>
            <a:r>
              <a:rPr lang="en-ZA" sz="3200" dirty="0" err="1" smtClean="0">
                <a:solidFill>
                  <a:schemeClr val="bg1">
                    <a:lumMod val="95000"/>
                    <a:lumOff val="5000"/>
                  </a:schemeClr>
                </a:solidFill>
              </a:rPr>
              <a:t>Msunduzi</a:t>
            </a:r>
            <a:r>
              <a:rPr lang="en-ZA" sz="3200" dirty="0" smtClean="0">
                <a:solidFill>
                  <a:schemeClr val="bg1">
                    <a:lumMod val="95000"/>
                    <a:lumOff val="5000"/>
                  </a:schemeClr>
                </a:solidFill>
              </a:rPr>
              <a:t> Road Challenge </a:t>
            </a:r>
            <a:endParaRPr lang="en-ZA" sz="3200" dirty="0">
              <a:solidFill>
                <a:schemeClr val="bg1">
                  <a:lumMod val="95000"/>
                  <a:lumOff val="5000"/>
                </a:schemeClr>
              </a:solidFill>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75656" y="1484784"/>
            <a:ext cx="5853336" cy="748680"/>
          </a:xfrm>
        </p:spPr>
        <p:txBody>
          <a:bodyPr/>
          <a:lstStyle/>
          <a:p>
            <a:r>
              <a:rPr lang="en-US" u="sng" dirty="0" smtClean="0"/>
              <a:t>2012</a:t>
            </a:r>
            <a:endParaRPr lang="en-ZA"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nvGraphicFramePr>
        <p:xfrm>
          <a:off x="251520" y="332650"/>
          <a:ext cx="8568952" cy="6192700"/>
        </p:xfrm>
        <a:graphic>
          <a:graphicData uri="http://schemas.openxmlformats.org/drawingml/2006/table">
            <a:tbl>
              <a:tblPr>
                <a:tableStyleId>{3C2FFA5D-87B4-456A-9821-1D502468CF0F}</a:tableStyleId>
              </a:tblPr>
              <a:tblGrid>
                <a:gridCol w="3461258"/>
                <a:gridCol w="617413"/>
                <a:gridCol w="1927079"/>
                <a:gridCol w="2563202"/>
              </a:tblGrid>
              <a:tr h="247708">
                <a:tc>
                  <a:txBody>
                    <a:bodyPr/>
                    <a:lstStyle/>
                    <a:p>
                      <a:pPr algn="ctr" fontAlgn="b"/>
                      <a:r>
                        <a:rPr lang="en-ZA" sz="1400" b="0" u="none" strike="noStrike" dirty="0"/>
                        <a:t>Tour of South Africa </a:t>
                      </a:r>
                      <a:endParaRPr lang="en-ZA" sz="1400" b="0" i="0" u="none" strike="noStrike" dirty="0">
                        <a:solidFill>
                          <a:srgbClr val="000000"/>
                        </a:solidFill>
                        <a:latin typeface="Calibri"/>
                      </a:endParaRPr>
                    </a:p>
                  </a:txBody>
                  <a:tcPr marL="8128" marR="8128" marT="8128" marB="0" anchor="b"/>
                </a:tc>
                <a:tc>
                  <a:txBody>
                    <a:bodyPr/>
                    <a:lstStyle/>
                    <a:p>
                      <a:pPr algn="ctr" fontAlgn="b"/>
                      <a:endParaRPr lang="en-ZA" sz="1400" b="0" i="0" u="none" strike="noStrike">
                        <a:solidFill>
                          <a:srgbClr val="000000"/>
                        </a:solidFill>
                        <a:latin typeface="Calibri"/>
                      </a:endParaRPr>
                    </a:p>
                  </a:txBody>
                  <a:tcPr marL="8128" marR="8128" marT="8128" marB="0" anchor="b"/>
                </a:tc>
                <a:tc>
                  <a:txBody>
                    <a:bodyPr/>
                    <a:lstStyle/>
                    <a:p>
                      <a:pPr algn="l" fontAlgn="b"/>
                      <a:endParaRPr lang="en-ZA" sz="1400" b="0" i="0" u="none" strike="noStrike">
                        <a:solidFill>
                          <a:srgbClr val="000000"/>
                        </a:solidFill>
                        <a:latin typeface="Calibri"/>
                      </a:endParaRPr>
                    </a:p>
                  </a:txBody>
                  <a:tcPr marL="8128" marR="8128" marT="8128" marB="0" anchor="b"/>
                </a:tc>
                <a:tc>
                  <a:txBody>
                    <a:bodyPr/>
                    <a:lstStyle/>
                    <a:p>
                      <a:pPr algn="ctr" fontAlgn="b"/>
                      <a:endParaRPr lang="en-ZA" sz="1400" b="0" i="0" u="none" strike="noStrike">
                        <a:solidFill>
                          <a:srgbClr val="000000"/>
                        </a:solidFill>
                        <a:latin typeface="Calibri"/>
                      </a:endParaRPr>
                    </a:p>
                  </a:txBody>
                  <a:tcPr marL="8128" marR="8128" marT="8128" marB="0" anchor="b"/>
                </a:tc>
              </a:tr>
              <a:tr h="247708">
                <a:tc>
                  <a:txBody>
                    <a:bodyPr/>
                    <a:lstStyle/>
                    <a:p>
                      <a:pPr algn="ctr" fontAlgn="b"/>
                      <a:endParaRPr lang="en-ZA" sz="1400" b="0" i="0" u="none" strike="noStrike">
                        <a:solidFill>
                          <a:srgbClr val="000000"/>
                        </a:solidFill>
                        <a:latin typeface="Calibri"/>
                      </a:endParaRPr>
                    </a:p>
                  </a:txBody>
                  <a:tcPr marL="8128" marR="8128" marT="8128" marB="0" anchor="b"/>
                </a:tc>
                <a:tc>
                  <a:txBody>
                    <a:bodyPr/>
                    <a:lstStyle/>
                    <a:p>
                      <a:pPr algn="ctr" fontAlgn="b"/>
                      <a:endParaRPr lang="en-ZA" sz="1400" b="0" i="0" u="none" strike="noStrike">
                        <a:solidFill>
                          <a:srgbClr val="000000"/>
                        </a:solidFill>
                        <a:latin typeface="Calibri"/>
                      </a:endParaRPr>
                    </a:p>
                  </a:txBody>
                  <a:tcPr marL="8128" marR="8128" marT="8128" marB="0" anchor="b"/>
                </a:tc>
                <a:tc>
                  <a:txBody>
                    <a:bodyPr/>
                    <a:lstStyle/>
                    <a:p>
                      <a:pPr algn="l" fontAlgn="b"/>
                      <a:r>
                        <a:rPr lang="en-ZA" sz="1400" b="0" u="none" strike="noStrike"/>
                        <a:t>24 Feb:</a:t>
                      </a:r>
                      <a:endParaRPr lang="en-ZA" sz="1400" b="0" i="0" u="none" strike="noStrike">
                        <a:solidFill>
                          <a:srgbClr val="000000"/>
                        </a:solidFill>
                        <a:latin typeface="Calibri"/>
                      </a:endParaRPr>
                    </a:p>
                  </a:txBody>
                  <a:tcPr marL="8128" marR="8128" marT="8128" marB="0" anchor="b"/>
                </a:tc>
                <a:tc>
                  <a:txBody>
                    <a:bodyPr/>
                    <a:lstStyle/>
                    <a:p>
                      <a:pPr algn="ctr" fontAlgn="b"/>
                      <a:r>
                        <a:rPr lang="en-ZA" sz="1400" b="0" u="none" strike="noStrike"/>
                        <a:t>Stage 5: Ladysmith - Pmb</a:t>
                      </a:r>
                      <a:endParaRPr lang="en-ZA" sz="1400" b="0" i="0" u="none" strike="noStrike">
                        <a:solidFill>
                          <a:srgbClr val="000000"/>
                        </a:solidFill>
                        <a:latin typeface="Calibri"/>
                      </a:endParaRPr>
                    </a:p>
                  </a:txBody>
                  <a:tcPr marL="8128" marR="8128" marT="8128" marB="0" anchor="b"/>
                </a:tc>
              </a:tr>
              <a:tr h="247708">
                <a:tc>
                  <a:txBody>
                    <a:bodyPr/>
                    <a:lstStyle/>
                    <a:p>
                      <a:pPr algn="ctr" fontAlgn="b"/>
                      <a:endParaRPr lang="en-ZA" sz="1400" b="0" i="0" u="none" strike="noStrike">
                        <a:solidFill>
                          <a:srgbClr val="000000"/>
                        </a:solidFill>
                        <a:latin typeface="Calibri"/>
                      </a:endParaRPr>
                    </a:p>
                  </a:txBody>
                  <a:tcPr marL="8128" marR="8128" marT="8128" marB="0" anchor="b"/>
                </a:tc>
                <a:tc>
                  <a:txBody>
                    <a:bodyPr/>
                    <a:lstStyle/>
                    <a:p>
                      <a:pPr algn="ctr" fontAlgn="b"/>
                      <a:endParaRPr lang="en-ZA" sz="1400" b="0" i="0" u="none" strike="noStrike">
                        <a:solidFill>
                          <a:srgbClr val="000000"/>
                        </a:solidFill>
                        <a:latin typeface="Calibri"/>
                      </a:endParaRPr>
                    </a:p>
                  </a:txBody>
                  <a:tcPr marL="8128" marR="8128" marT="8128" marB="0" anchor="b"/>
                </a:tc>
                <a:tc>
                  <a:txBody>
                    <a:bodyPr/>
                    <a:lstStyle/>
                    <a:p>
                      <a:pPr algn="l" fontAlgn="b"/>
                      <a:r>
                        <a:rPr lang="en-ZA" sz="1400" b="0" u="none" strike="noStrike"/>
                        <a:t>25 Feb:</a:t>
                      </a:r>
                      <a:endParaRPr lang="en-ZA" sz="1400" b="0" i="0" u="none" strike="noStrike">
                        <a:solidFill>
                          <a:srgbClr val="000000"/>
                        </a:solidFill>
                        <a:latin typeface="Calibri"/>
                      </a:endParaRPr>
                    </a:p>
                  </a:txBody>
                  <a:tcPr marL="8128" marR="8128" marT="8128" marB="0" anchor="b"/>
                </a:tc>
                <a:tc>
                  <a:txBody>
                    <a:bodyPr/>
                    <a:lstStyle/>
                    <a:p>
                      <a:pPr algn="ctr" fontAlgn="b"/>
                      <a:r>
                        <a:rPr lang="en-ZA" sz="1400" b="0" u="none" strike="noStrike"/>
                        <a:t>Stage 6: Pmb - Pmb</a:t>
                      </a:r>
                      <a:endParaRPr lang="en-ZA" sz="1400" b="0" i="0" u="none" strike="noStrike">
                        <a:solidFill>
                          <a:srgbClr val="000000"/>
                        </a:solidFill>
                        <a:latin typeface="Calibri"/>
                      </a:endParaRPr>
                    </a:p>
                  </a:txBody>
                  <a:tcPr marL="8128" marR="8128" marT="8128" marB="0" anchor="b"/>
                </a:tc>
              </a:tr>
              <a:tr h="247708">
                <a:tc>
                  <a:txBody>
                    <a:bodyPr/>
                    <a:lstStyle/>
                    <a:p>
                      <a:pPr algn="ctr" fontAlgn="b"/>
                      <a:endParaRPr lang="en-ZA" sz="1400" b="0" i="0" u="none" strike="noStrike">
                        <a:solidFill>
                          <a:srgbClr val="000000"/>
                        </a:solidFill>
                        <a:latin typeface="Calibri"/>
                      </a:endParaRPr>
                    </a:p>
                  </a:txBody>
                  <a:tcPr marL="8128" marR="8128" marT="8128" marB="0" anchor="b"/>
                </a:tc>
                <a:tc>
                  <a:txBody>
                    <a:bodyPr/>
                    <a:lstStyle/>
                    <a:p>
                      <a:pPr algn="ctr" fontAlgn="b"/>
                      <a:endParaRPr lang="en-ZA" sz="1400" b="0" i="0" u="none" strike="noStrike">
                        <a:solidFill>
                          <a:srgbClr val="000000"/>
                        </a:solidFill>
                        <a:latin typeface="Calibri"/>
                      </a:endParaRPr>
                    </a:p>
                  </a:txBody>
                  <a:tcPr marL="8128" marR="8128" marT="8128" marB="0" anchor="b"/>
                </a:tc>
                <a:tc>
                  <a:txBody>
                    <a:bodyPr/>
                    <a:lstStyle/>
                    <a:p>
                      <a:pPr algn="l" fontAlgn="b"/>
                      <a:r>
                        <a:rPr lang="en-ZA" sz="1400" b="0" u="none" strike="noStrike"/>
                        <a:t>26 Feb:</a:t>
                      </a:r>
                      <a:endParaRPr lang="en-ZA" sz="1400" b="0" i="0" u="none" strike="noStrike">
                        <a:solidFill>
                          <a:srgbClr val="000000"/>
                        </a:solidFill>
                        <a:latin typeface="Calibri"/>
                      </a:endParaRPr>
                    </a:p>
                  </a:txBody>
                  <a:tcPr marL="8128" marR="8128" marT="8128" marB="0" anchor="b"/>
                </a:tc>
                <a:tc>
                  <a:txBody>
                    <a:bodyPr/>
                    <a:lstStyle/>
                    <a:p>
                      <a:pPr algn="ctr" fontAlgn="b"/>
                      <a:r>
                        <a:rPr lang="en-ZA" sz="1400" b="0" u="none" strike="noStrike"/>
                        <a:t>Stage 7: Pmb - Dbn</a:t>
                      </a:r>
                      <a:endParaRPr lang="en-ZA" sz="1400" b="0" i="0" u="none" strike="noStrike">
                        <a:solidFill>
                          <a:srgbClr val="000000"/>
                        </a:solidFill>
                        <a:latin typeface="Calibri"/>
                      </a:endParaRPr>
                    </a:p>
                  </a:txBody>
                  <a:tcPr marL="8128" marR="8128" marT="8128" marB="0" anchor="b"/>
                </a:tc>
              </a:tr>
              <a:tr h="247708">
                <a:tc>
                  <a:txBody>
                    <a:bodyPr/>
                    <a:lstStyle/>
                    <a:p>
                      <a:pPr algn="ctr" fontAlgn="b"/>
                      <a:endParaRPr lang="en-ZA" sz="1400" b="0" i="0" u="none" strike="noStrike">
                        <a:solidFill>
                          <a:srgbClr val="000000"/>
                        </a:solidFill>
                        <a:latin typeface="Calibri"/>
                      </a:endParaRPr>
                    </a:p>
                  </a:txBody>
                  <a:tcPr marL="8128" marR="8128" marT="8128" marB="0" anchor="b"/>
                </a:tc>
                <a:tc>
                  <a:txBody>
                    <a:bodyPr/>
                    <a:lstStyle/>
                    <a:p>
                      <a:pPr algn="ctr" fontAlgn="b"/>
                      <a:endParaRPr lang="en-ZA" sz="1400" b="0" i="0" u="none" strike="noStrike">
                        <a:solidFill>
                          <a:srgbClr val="000000"/>
                        </a:solidFill>
                        <a:latin typeface="Calibri"/>
                      </a:endParaRPr>
                    </a:p>
                  </a:txBody>
                  <a:tcPr marL="8128" marR="8128" marT="8128" marB="0" anchor="b"/>
                </a:tc>
                <a:tc>
                  <a:txBody>
                    <a:bodyPr/>
                    <a:lstStyle/>
                    <a:p>
                      <a:pPr algn="l" fontAlgn="b"/>
                      <a:r>
                        <a:rPr lang="en-ZA" sz="1400" b="0" u="none" strike="noStrike"/>
                        <a:t>Venue</a:t>
                      </a:r>
                      <a:endParaRPr lang="en-ZA" sz="1400" b="0" i="0" u="none" strike="noStrike">
                        <a:solidFill>
                          <a:srgbClr val="000000"/>
                        </a:solidFill>
                        <a:latin typeface="Calibri"/>
                      </a:endParaRPr>
                    </a:p>
                  </a:txBody>
                  <a:tcPr marL="8128" marR="8128" marT="8128" marB="0" anchor="b"/>
                </a:tc>
                <a:tc>
                  <a:txBody>
                    <a:bodyPr/>
                    <a:lstStyle/>
                    <a:p>
                      <a:pPr algn="ctr" fontAlgn="b"/>
                      <a:r>
                        <a:rPr lang="en-ZA" sz="1400" b="0" u="none" strike="noStrike"/>
                        <a:t>Alex Park - Starts &amp; Finishes</a:t>
                      </a:r>
                      <a:endParaRPr lang="en-ZA" sz="1400" b="0" i="0" u="none" strike="noStrike">
                        <a:solidFill>
                          <a:srgbClr val="000000"/>
                        </a:solidFill>
                        <a:latin typeface="Calibri"/>
                      </a:endParaRPr>
                    </a:p>
                  </a:txBody>
                  <a:tcPr marL="8128" marR="8128" marT="8128" marB="0" anchor="b"/>
                </a:tc>
              </a:tr>
              <a:tr h="247708">
                <a:tc>
                  <a:txBody>
                    <a:bodyPr/>
                    <a:lstStyle/>
                    <a:p>
                      <a:pPr algn="ctr" fontAlgn="b"/>
                      <a:endParaRPr lang="en-ZA" sz="1400" b="0" i="0" u="none" strike="noStrike">
                        <a:solidFill>
                          <a:srgbClr val="000000"/>
                        </a:solidFill>
                        <a:latin typeface="Calibri"/>
                      </a:endParaRPr>
                    </a:p>
                  </a:txBody>
                  <a:tcPr marL="8128" marR="8128" marT="8128" marB="0" anchor="b"/>
                </a:tc>
                <a:tc>
                  <a:txBody>
                    <a:bodyPr/>
                    <a:lstStyle/>
                    <a:p>
                      <a:pPr algn="ctr" fontAlgn="b"/>
                      <a:endParaRPr lang="en-ZA" sz="1400" b="0" i="0" u="none" strike="noStrike">
                        <a:solidFill>
                          <a:srgbClr val="000000"/>
                        </a:solidFill>
                        <a:latin typeface="Calibri"/>
                      </a:endParaRPr>
                    </a:p>
                  </a:txBody>
                  <a:tcPr marL="8128" marR="8128" marT="8128" marB="0" anchor="b"/>
                </a:tc>
                <a:tc>
                  <a:txBody>
                    <a:bodyPr/>
                    <a:lstStyle/>
                    <a:p>
                      <a:pPr algn="l" fontAlgn="b"/>
                      <a:r>
                        <a:rPr lang="en-ZA" sz="1400" b="0" u="none" strike="noStrike"/>
                        <a:t>Participants </a:t>
                      </a:r>
                      <a:endParaRPr lang="en-ZA" sz="1400" b="0" i="0" u="none" strike="noStrike">
                        <a:solidFill>
                          <a:srgbClr val="000000"/>
                        </a:solidFill>
                        <a:latin typeface="Calibri"/>
                      </a:endParaRPr>
                    </a:p>
                  </a:txBody>
                  <a:tcPr marL="8128" marR="8128" marT="8128" marB="0" anchor="b"/>
                </a:tc>
                <a:tc>
                  <a:txBody>
                    <a:bodyPr/>
                    <a:lstStyle/>
                    <a:p>
                      <a:pPr algn="ctr" fontAlgn="b"/>
                      <a:r>
                        <a:rPr lang="en-ZA" sz="1400" b="0" u="none" strike="noStrike"/>
                        <a:t>120</a:t>
                      </a:r>
                      <a:endParaRPr lang="en-ZA" sz="1400" b="0" i="0" u="none" strike="noStrike">
                        <a:solidFill>
                          <a:srgbClr val="000000"/>
                        </a:solidFill>
                        <a:latin typeface="Calibri"/>
                      </a:endParaRPr>
                    </a:p>
                  </a:txBody>
                  <a:tcPr marL="8128" marR="8128" marT="8128" marB="0" anchor="b"/>
                </a:tc>
              </a:tr>
              <a:tr h="247708">
                <a:tc>
                  <a:txBody>
                    <a:bodyPr/>
                    <a:lstStyle/>
                    <a:p>
                      <a:pPr algn="ctr" fontAlgn="b"/>
                      <a:endParaRPr lang="en-ZA" sz="1400" b="0" i="0" u="none" strike="noStrike">
                        <a:solidFill>
                          <a:srgbClr val="000000"/>
                        </a:solidFill>
                        <a:latin typeface="Calibri"/>
                      </a:endParaRPr>
                    </a:p>
                  </a:txBody>
                  <a:tcPr marL="8128" marR="8128" marT="8128" marB="0" anchor="b"/>
                </a:tc>
                <a:tc>
                  <a:txBody>
                    <a:bodyPr/>
                    <a:lstStyle/>
                    <a:p>
                      <a:pPr algn="ctr" fontAlgn="b"/>
                      <a:endParaRPr lang="en-ZA" sz="1400" b="0" i="0" u="none" strike="noStrike">
                        <a:solidFill>
                          <a:srgbClr val="000000"/>
                        </a:solidFill>
                        <a:latin typeface="Calibri"/>
                      </a:endParaRPr>
                    </a:p>
                  </a:txBody>
                  <a:tcPr marL="8128" marR="8128" marT="8128" marB="0" anchor="b"/>
                </a:tc>
                <a:tc>
                  <a:txBody>
                    <a:bodyPr/>
                    <a:lstStyle/>
                    <a:p>
                      <a:pPr algn="l" fontAlgn="b"/>
                      <a:r>
                        <a:rPr lang="en-ZA" sz="1400" b="0" u="none" strike="noStrike"/>
                        <a:t>Out of Towners</a:t>
                      </a:r>
                      <a:endParaRPr lang="en-ZA" sz="1400" b="0" i="0" u="none" strike="noStrike">
                        <a:solidFill>
                          <a:srgbClr val="000000"/>
                        </a:solidFill>
                        <a:latin typeface="Calibri"/>
                      </a:endParaRPr>
                    </a:p>
                  </a:txBody>
                  <a:tcPr marL="8128" marR="8128" marT="8128" marB="0" anchor="b"/>
                </a:tc>
                <a:tc>
                  <a:txBody>
                    <a:bodyPr/>
                    <a:lstStyle/>
                    <a:p>
                      <a:pPr algn="ctr" fontAlgn="b"/>
                      <a:r>
                        <a:rPr lang="en-ZA" sz="1400" b="0" u="none" strike="noStrike"/>
                        <a:t>80%</a:t>
                      </a:r>
                      <a:endParaRPr lang="en-ZA" sz="1400" b="0" i="0" u="none" strike="noStrike">
                        <a:solidFill>
                          <a:srgbClr val="000000"/>
                        </a:solidFill>
                        <a:latin typeface="Calibri"/>
                      </a:endParaRPr>
                    </a:p>
                  </a:txBody>
                  <a:tcPr marL="8128" marR="8128" marT="8128" marB="0" anchor="b"/>
                </a:tc>
              </a:tr>
              <a:tr h="247708">
                <a:tc>
                  <a:txBody>
                    <a:bodyPr/>
                    <a:lstStyle/>
                    <a:p>
                      <a:pPr algn="ctr" fontAlgn="b"/>
                      <a:endParaRPr lang="en-ZA" sz="1400" b="0" i="0" u="none" strike="noStrike">
                        <a:solidFill>
                          <a:srgbClr val="000000"/>
                        </a:solidFill>
                        <a:latin typeface="Calibri"/>
                      </a:endParaRPr>
                    </a:p>
                  </a:txBody>
                  <a:tcPr marL="8128" marR="8128" marT="8128" marB="0" anchor="b"/>
                </a:tc>
                <a:tc>
                  <a:txBody>
                    <a:bodyPr/>
                    <a:lstStyle/>
                    <a:p>
                      <a:pPr algn="ctr" fontAlgn="b"/>
                      <a:endParaRPr lang="en-ZA" sz="1400" b="0" i="0" u="none" strike="noStrike">
                        <a:solidFill>
                          <a:srgbClr val="000000"/>
                        </a:solidFill>
                        <a:latin typeface="Calibri"/>
                      </a:endParaRPr>
                    </a:p>
                  </a:txBody>
                  <a:tcPr marL="8128" marR="8128" marT="8128" marB="0" anchor="b"/>
                </a:tc>
                <a:tc>
                  <a:txBody>
                    <a:bodyPr/>
                    <a:lstStyle/>
                    <a:p>
                      <a:pPr algn="l" fontAlgn="b"/>
                      <a:r>
                        <a:rPr lang="en-ZA" sz="1400" b="0" u="none" strike="noStrike"/>
                        <a:t>Support Teams </a:t>
                      </a:r>
                      <a:endParaRPr lang="en-ZA" sz="1400" b="0" i="0" u="none" strike="noStrike">
                        <a:solidFill>
                          <a:srgbClr val="000000"/>
                        </a:solidFill>
                        <a:latin typeface="Calibri"/>
                      </a:endParaRPr>
                    </a:p>
                  </a:txBody>
                  <a:tcPr marL="8128" marR="8128" marT="8128" marB="0" anchor="b"/>
                </a:tc>
                <a:tc>
                  <a:txBody>
                    <a:bodyPr/>
                    <a:lstStyle/>
                    <a:p>
                      <a:pPr algn="ctr" fontAlgn="b"/>
                      <a:r>
                        <a:rPr lang="en-ZA" sz="1400" b="0" u="none" strike="noStrike"/>
                        <a:t>200</a:t>
                      </a:r>
                      <a:endParaRPr lang="en-ZA" sz="1400" b="0" i="0" u="none" strike="noStrike">
                        <a:solidFill>
                          <a:srgbClr val="000000"/>
                        </a:solidFill>
                        <a:latin typeface="Calibri"/>
                      </a:endParaRPr>
                    </a:p>
                  </a:txBody>
                  <a:tcPr marL="8128" marR="8128" marT="8128" marB="0" anchor="b"/>
                </a:tc>
              </a:tr>
              <a:tr h="247708">
                <a:tc>
                  <a:txBody>
                    <a:bodyPr/>
                    <a:lstStyle/>
                    <a:p>
                      <a:pPr algn="ctr" fontAlgn="b"/>
                      <a:endParaRPr lang="en-ZA" sz="1400" b="0" i="0" u="none" strike="noStrike">
                        <a:solidFill>
                          <a:srgbClr val="000000"/>
                        </a:solidFill>
                        <a:latin typeface="Calibri"/>
                      </a:endParaRPr>
                    </a:p>
                  </a:txBody>
                  <a:tcPr marL="8128" marR="8128" marT="8128" marB="0" anchor="b"/>
                </a:tc>
                <a:tc>
                  <a:txBody>
                    <a:bodyPr/>
                    <a:lstStyle/>
                    <a:p>
                      <a:pPr algn="ctr" fontAlgn="b"/>
                      <a:endParaRPr lang="en-ZA" sz="1400" b="0" i="0" u="none" strike="noStrike">
                        <a:solidFill>
                          <a:srgbClr val="000000"/>
                        </a:solidFill>
                        <a:latin typeface="Calibri"/>
                      </a:endParaRPr>
                    </a:p>
                  </a:txBody>
                  <a:tcPr marL="8128" marR="8128" marT="8128" marB="0" anchor="b"/>
                </a:tc>
                <a:tc>
                  <a:txBody>
                    <a:bodyPr/>
                    <a:lstStyle/>
                    <a:p>
                      <a:pPr algn="l" fontAlgn="b"/>
                      <a:r>
                        <a:rPr lang="en-ZA" sz="1400" b="0" u="none" strike="noStrike"/>
                        <a:t>Spectators</a:t>
                      </a:r>
                      <a:endParaRPr lang="en-ZA" sz="1400" b="0" i="0" u="none" strike="noStrike">
                        <a:solidFill>
                          <a:srgbClr val="000000"/>
                        </a:solidFill>
                        <a:latin typeface="Calibri"/>
                      </a:endParaRPr>
                    </a:p>
                  </a:txBody>
                  <a:tcPr marL="8128" marR="8128" marT="8128" marB="0" anchor="b"/>
                </a:tc>
                <a:tc>
                  <a:txBody>
                    <a:bodyPr/>
                    <a:lstStyle/>
                    <a:p>
                      <a:pPr algn="ctr" fontAlgn="b"/>
                      <a:r>
                        <a:rPr lang="en-ZA" sz="1400" b="0" u="none" strike="noStrike"/>
                        <a:t>1500</a:t>
                      </a:r>
                      <a:endParaRPr lang="en-ZA" sz="1400" b="0" i="0" u="none" strike="noStrike">
                        <a:solidFill>
                          <a:srgbClr val="000000"/>
                        </a:solidFill>
                        <a:latin typeface="Calibri"/>
                      </a:endParaRPr>
                    </a:p>
                  </a:txBody>
                  <a:tcPr marL="8128" marR="8128" marT="8128" marB="0" anchor="b"/>
                </a:tc>
              </a:tr>
              <a:tr h="247708">
                <a:tc>
                  <a:txBody>
                    <a:bodyPr/>
                    <a:lstStyle/>
                    <a:p>
                      <a:pPr algn="ctr" fontAlgn="b"/>
                      <a:endParaRPr lang="en-ZA" sz="1400" b="0" i="0" u="none" strike="noStrike">
                        <a:solidFill>
                          <a:srgbClr val="000000"/>
                        </a:solidFill>
                        <a:latin typeface="Calibri"/>
                      </a:endParaRPr>
                    </a:p>
                  </a:txBody>
                  <a:tcPr marL="8128" marR="8128" marT="8128" marB="0" anchor="b"/>
                </a:tc>
                <a:tc>
                  <a:txBody>
                    <a:bodyPr/>
                    <a:lstStyle/>
                    <a:p>
                      <a:pPr algn="ctr" fontAlgn="b"/>
                      <a:endParaRPr lang="en-ZA" sz="1400" b="0" i="0" u="none" strike="noStrike">
                        <a:solidFill>
                          <a:srgbClr val="000000"/>
                        </a:solidFill>
                        <a:latin typeface="Calibri"/>
                      </a:endParaRPr>
                    </a:p>
                  </a:txBody>
                  <a:tcPr marL="8128" marR="8128" marT="8128" marB="0" anchor="b"/>
                </a:tc>
                <a:tc>
                  <a:txBody>
                    <a:bodyPr/>
                    <a:lstStyle/>
                    <a:p>
                      <a:pPr algn="l" fontAlgn="b"/>
                      <a:endParaRPr lang="en-ZA" sz="1400" b="0" i="0" u="none" strike="noStrike">
                        <a:solidFill>
                          <a:srgbClr val="000000"/>
                        </a:solidFill>
                        <a:latin typeface="Calibri"/>
                      </a:endParaRPr>
                    </a:p>
                  </a:txBody>
                  <a:tcPr marL="8128" marR="8128" marT="8128" marB="0" anchor="b"/>
                </a:tc>
                <a:tc>
                  <a:txBody>
                    <a:bodyPr/>
                    <a:lstStyle/>
                    <a:p>
                      <a:pPr algn="ctr" fontAlgn="b"/>
                      <a:endParaRPr lang="en-ZA" sz="1400" b="0" i="0" u="none" strike="noStrike">
                        <a:solidFill>
                          <a:srgbClr val="000000"/>
                        </a:solidFill>
                        <a:latin typeface="Calibri"/>
                      </a:endParaRPr>
                    </a:p>
                  </a:txBody>
                  <a:tcPr marL="8128" marR="8128" marT="8128" marB="0" anchor="b"/>
                </a:tc>
              </a:tr>
              <a:tr h="247708">
                <a:tc>
                  <a:txBody>
                    <a:bodyPr/>
                    <a:lstStyle/>
                    <a:p>
                      <a:pPr algn="ctr" fontAlgn="b"/>
                      <a:r>
                        <a:rPr lang="en-ZA" sz="1400" b="0" u="none" strike="noStrike" dirty="0"/>
                        <a:t>MTB National Series Event</a:t>
                      </a:r>
                      <a:endParaRPr lang="en-ZA" sz="1400" b="0" i="0" u="none" strike="noStrike" dirty="0">
                        <a:solidFill>
                          <a:srgbClr val="000000"/>
                        </a:solidFill>
                        <a:latin typeface="Calibri"/>
                      </a:endParaRPr>
                    </a:p>
                  </a:txBody>
                  <a:tcPr marL="8128" marR="8128" marT="8128" marB="0" anchor="b"/>
                </a:tc>
                <a:tc>
                  <a:txBody>
                    <a:bodyPr/>
                    <a:lstStyle/>
                    <a:p>
                      <a:pPr algn="ctr" fontAlgn="b"/>
                      <a:endParaRPr lang="en-ZA" sz="1400" b="0" i="0" u="none" strike="noStrike">
                        <a:solidFill>
                          <a:srgbClr val="000000"/>
                        </a:solidFill>
                        <a:latin typeface="Calibri"/>
                      </a:endParaRPr>
                    </a:p>
                  </a:txBody>
                  <a:tcPr marL="8128" marR="8128" marT="8128" marB="0" anchor="b"/>
                </a:tc>
                <a:tc>
                  <a:txBody>
                    <a:bodyPr/>
                    <a:lstStyle/>
                    <a:p>
                      <a:pPr algn="l" fontAlgn="b"/>
                      <a:endParaRPr lang="en-ZA" sz="1400" b="0" i="0" u="none" strike="noStrike">
                        <a:solidFill>
                          <a:srgbClr val="000000"/>
                        </a:solidFill>
                        <a:latin typeface="Calibri"/>
                      </a:endParaRPr>
                    </a:p>
                  </a:txBody>
                  <a:tcPr marL="8128" marR="8128" marT="8128" marB="0" anchor="b"/>
                </a:tc>
                <a:tc>
                  <a:txBody>
                    <a:bodyPr/>
                    <a:lstStyle/>
                    <a:p>
                      <a:pPr algn="ctr" fontAlgn="b"/>
                      <a:endParaRPr lang="en-ZA" sz="1400" b="0" i="0" u="none" strike="noStrike">
                        <a:solidFill>
                          <a:srgbClr val="000000"/>
                        </a:solidFill>
                        <a:latin typeface="Calibri"/>
                      </a:endParaRPr>
                    </a:p>
                  </a:txBody>
                  <a:tcPr marL="8128" marR="8128" marT="8128" marB="0" anchor="b"/>
                </a:tc>
              </a:tr>
              <a:tr h="247708">
                <a:tc>
                  <a:txBody>
                    <a:bodyPr/>
                    <a:lstStyle/>
                    <a:p>
                      <a:pPr algn="ctr" fontAlgn="b"/>
                      <a:endParaRPr lang="en-ZA" sz="1400" b="0" i="0" u="none" strike="noStrike">
                        <a:solidFill>
                          <a:srgbClr val="000000"/>
                        </a:solidFill>
                        <a:latin typeface="Calibri"/>
                      </a:endParaRPr>
                    </a:p>
                  </a:txBody>
                  <a:tcPr marL="8128" marR="8128" marT="8128" marB="0" anchor="b"/>
                </a:tc>
                <a:tc>
                  <a:txBody>
                    <a:bodyPr/>
                    <a:lstStyle/>
                    <a:p>
                      <a:pPr algn="ctr" fontAlgn="b"/>
                      <a:endParaRPr lang="en-ZA" sz="1400" b="0" i="0" u="none" strike="noStrike">
                        <a:solidFill>
                          <a:srgbClr val="000000"/>
                        </a:solidFill>
                        <a:latin typeface="Calibri"/>
                      </a:endParaRPr>
                    </a:p>
                  </a:txBody>
                  <a:tcPr marL="8128" marR="8128" marT="8128" marB="0" anchor="b"/>
                </a:tc>
                <a:tc>
                  <a:txBody>
                    <a:bodyPr/>
                    <a:lstStyle/>
                    <a:p>
                      <a:pPr algn="l" fontAlgn="b"/>
                      <a:r>
                        <a:rPr lang="en-ZA" sz="1400" b="0" u="none" strike="noStrike"/>
                        <a:t>Date</a:t>
                      </a:r>
                      <a:endParaRPr lang="en-ZA" sz="1400" b="0" i="0" u="none" strike="noStrike">
                        <a:solidFill>
                          <a:srgbClr val="000000"/>
                        </a:solidFill>
                        <a:latin typeface="Calibri"/>
                      </a:endParaRPr>
                    </a:p>
                  </a:txBody>
                  <a:tcPr marL="8128" marR="8128" marT="8128" marB="0" anchor="b"/>
                </a:tc>
                <a:tc>
                  <a:txBody>
                    <a:bodyPr/>
                    <a:lstStyle/>
                    <a:p>
                      <a:pPr algn="ctr" fontAlgn="b"/>
                      <a:r>
                        <a:rPr lang="en-ZA" sz="1400" b="0" u="none" strike="noStrike"/>
                        <a:t>10 &amp; 11 March</a:t>
                      </a:r>
                      <a:endParaRPr lang="en-ZA" sz="1400" b="0" i="0" u="none" strike="noStrike">
                        <a:solidFill>
                          <a:srgbClr val="000000"/>
                        </a:solidFill>
                        <a:latin typeface="Calibri"/>
                      </a:endParaRPr>
                    </a:p>
                  </a:txBody>
                  <a:tcPr marL="8128" marR="8128" marT="8128" marB="0" anchor="b"/>
                </a:tc>
              </a:tr>
              <a:tr h="247708">
                <a:tc>
                  <a:txBody>
                    <a:bodyPr/>
                    <a:lstStyle/>
                    <a:p>
                      <a:pPr algn="ctr" fontAlgn="b"/>
                      <a:endParaRPr lang="en-ZA" sz="1400" b="0" i="0" u="none" strike="noStrike">
                        <a:solidFill>
                          <a:srgbClr val="000000"/>
                        </a:solidFill>
                        <a:latin typeface="Calibri"/>
                      </a:endParaRPr>
                    </a:p>
                  </a:txBody>
                  <a:tcPr marL="8128" marR="8128" marT="8128" marB="0" anchor="b"/>
                </a:tc>
                <a:tc>
                  <a:txBody>
                    <a:bodyPr/>
                    <a:lstStyle/>
                    <a:p>
                      <a:pPr algn="ctr" fontAlgn="b"/>
                      <a:endParaRPr lang="en-ZA" sz="1400" b="0" i="0" u="none" strike="noStrike">
                        <a:solidFill>
                          <a:srgbClr val="000000"/>
                        </a:solidFill>
                        <a:latin typeface="Calibri"/>
                      </a:endParaRPr>
                    </a:p>
                  </a:txBody>
                  <a:tcPr marL="8128" marR="8128" marT="8128" marB="0" anchor="b"/>
                </a:tc>
                <a:tc>
                  <a:txBody>
                    <a:bodyPr/>
                    <a:lstStyle/>
                    <a:p>
                      <a:pPr algn="l" fontAlgn="b"/>
                      <a:r>
                        <a:rPr lang="en-ZA" sz="1400" b="0" u="none" strike="noStrike"/>
                        <a:t>Venue</a:t>
                      </a:r>
                      <a:endParaRPr lang="en-ZA" sz="1400" b="0" i="0" u="none" strike="noStrike">
                        <a:solidFill>
                          <a:srgbClr val="000000"/>
                        </a:solidFill>
                        <a:latin typeface="Calibri"/>
                      </a:endParaRPr>
                    </a:p>
                  </a:txBody>
                  <a:tcPr marL="8128" marR="8128" marT="8128" marB="0" anchor="b"/>
                </a:tc>
                <a:tc>
                  <a:txBody>
                    <a:bodyPr/>
                    <a:lstStyle/>
                    <a:p>
                      <a:pPr algn="ctr" fontAlgn="b"/>
                      <a:r>
                        <a:rPr lang="en-ZA" sz="1400" b="0" u="none" strike="noStrike"/>
                        <a:t>Cascades</a:t>
                      </a:r>
                      <a:endParaRPr lang="en-ZA" sz="1400" b="0" i="0" u="none" strike="noStrike">
                        <a:solidFill>
                          <a:srgbClr val="000000"/>
                        </a:solidFill>
                        <a:latin typeface="Calibri"/>
                      </a:endParaRPr>
                    </a:p>
                  </a:txBody>
                  <a:tcPr marL="8128" marR="8128" marT="8128" marB="0" anchor="b"/>
                </a:tc>
              </a:tr>
              <a:tr h="247708">
                <a:tc>
                  <a:txBody>
                    <a:bodyPr/>
                    <a:lstStyle/>
                    <a:p>
                      <a:pPr algn="ctr" fontAlgn="b"/>
                      <a:endParaRPr lang="en-ZA" sz="1400" b="0" i="0" u="none" strike="noStrike">
                        <a:solidFill>
                          <a:srgbClr val="000000"/>
                        </a:solidFill>
                        <a:latin typeface="Calibri"/>
                      </a:endParaRPr>
                    </a:p>
                  </a:txBody>
                  <a:tcPr marL="8128" marR="8128" marT="8128" marB="0" anchor="b"/>
                </a:tc>
                <a:tc>
                  <a:txBody>
                    <a:bodyPr/>
                    <a:lstStyle/>
                    <a:p>
                      <a:pPr algn="ctr" fontAlgn="b"/>
                      <a:endParaRPr lang="en-ZA" sz="1400" b="0" i="0" u="none" strike="noStrike">
                        <a:solidFill>
                          <a:srgbClr val="000000"/>
                        </a:solidFill>
                        <a:latin typeface="Calibri"/>
                      </a:endParaRPr>
                    </a:p>
                  </a:txBody>
                  <a:tcPr marL="8128" marR="8128" marT="8128" marB="0" anchor="b"/>
                </a:tc>
                <a:tc>
                  <a:txBody>
                    <a:bodyPr/>
                    <a:lstStyle/>
                    <a:p>
                      <a:pPr algn="l" fontAlgn="b"/>
                      <a:r>
                        <a:rPr lang="en-ZA" sz="1400" b="0" u="none" strike="noStrike"/>
                        <a:t>Participants </a:t>
                      </a:r>
                      <a:endParaRPr lang="en-ZA" sz="1400" b="0" i="0" u="none" strike="noStrike">
                        <a:solidFill>
                          <a:srgbClr val="000000"/>
                        </a:solidFill>
                        <a:latin typeface="Calibri"/>
                      </a:endParaRPr>
                    </a:p>
                  </a:txBody>
                  <a:tcPr marL="8128" marR="8128" marT="8128" marB="0" anchor="b"/>
                </a:tc>
                <a:tc>
                  <a:txBody>
                    <a:bodyPr/>
                    <a:lstStyle/>
                    <a:p>
                      <a:pPr algn="ctr" fontAlgn="b"/>
                      <a:r>
                        <a:rPr lang="en-ZA" sz="1400" b="0" u="none" strike="noStrike"/>
                        <a:t>300+</a:t>
                      </a:r>
                      <a:endParaRPr lang="en-ZA" sz="1400" b="0" i="0" u="none" strike="noStrike">
                        <a:solidFill>
                          <a:srgbClr val="000000"/>
                        </a:solidFill>
                        <a:latin typeface="Calibri"/>
                      </a:endParaRPr>
                    </a:p>
                  </a:txBody>
                  <a:tcPr marL="8128" marR="8128" marT="8128" marB="0" anchor="b"/>
                </a:tc>
              </a:tr>
              <a:tr h="247708">
                <a:tc>
                  <a:txBody>
                    <a:bodyPr/>
                    <a:lstStyle/>
                    <a:p>
                      <a:pPr algn="ctr" fontAlgn="b"/>
                      <a:endParaRPr lang="en-ZA" sz="1400" b="0" i="0" u="none" strike="noStrike">
                        <a:solidFill>
                          <a:srgbClr val="000000"/>
                        </a:solidFill>
                        <a:latin typeface="Calibri"/>
                      </a:endParaRPr>
                    </a:p>
                  </a:txBody>
                  <a:tcPr marL="8128" marR="8128" marT="8128" marB="0" anchor="b"/>
                </a:tc>
                <a:tc>
                  <a:txBody>
                    <a:bodyPr/>
                    <a:lstStyle/>
                    <a:p>
                      <a:pPr algn="ctr" fontAlgn="b"/>
                      <a:endParaRPr lang="en-ZA" sz="1400" b="0" i="0" u="none" strike="noStrike">
                        <a:solidFill>
                          <a:srgbClr val="000000"/>
                        </a:solidFill>
                        <a:latin typeface="Calibri"/>
                      </a:endParaRPr>
                    </a:p>
                  </a:txBody>
                  <a:tcPr marL="8128" marR="8128" marT="8128" marB="0" anchor="b"/>
                </a:tc>
                <a:tc>
                  <a:txBody>
                    <a:bodyPr/>
                    <a:lstStyle/>
                    <a:p>
                      <a:pPr algn="l" fontAlgn="b"/>
                      <a:r>
                        <a:rPr lang="en-ZA" sz="1400" b="0" u="none" strike="noStrike"/>
                        <a:t>Out of Towners</a:t>
                      </a:r>
                      <a:endParaRPr lang="en-ZA" sz="1400" b="0" i="0" u="none" strike="noStrike">
                        <a:solidFill>
                          <a:srgbClr val="000000"/>
                        </a:solidFill>
                        <a:latin typeface="Calibri"/>
                      </a:endParaRPr>
                    </a:p>
                  </a:txBody>
                  <a:tcPr marL="8128" marR="8128" marT="8128" marB="0" anchor="b"/>
                </a:tc>
                <a:tc>
                  <a:txBody>
                    <a:bodyPr/>
                    <a:lstStyle/>
                    <a:p>
                      <a:pPr algn="ctr" fontAlgn="b"/>
                      <a:r>
                        <a:rPr lang="en-ZA" sz="1400" b="0" u="none" strike="noStrike"/>
                        <a:t>60%</a:t>
                      </a:r>
                      <a:endParaRPr lang="en-ZA" sz="1400" b="0" i="0" u="none" strike="noStrike">
                        <a:solidFill>
                          <a:srgbClr val="000000"/>
                        </a:solidFill>
                        <a:latin typeface="Calibri"/>
                      </a:endParaRPr>
                    </a:p>
                  </a:txBody>
                  <a:tcPr marL="8128" marR="8128" marT="8128" marB="0" anchor="b"/>
                </a:tc>
              </a:tr>
              <a:tr h="247708">
                <a:tc>
                  <a:txBody>
                    <a:bodyPr/>
                    <a:lstStyle/>
                    <a:p>
                      <a:pPr algn="ctr" fontAlgn="b"/>
                      <a:endParaRPr lang="en-ZA" sz="1400" b="0" i="0" u="none" strike="noStrike">
                        <a:solidFill>
                          <a:srgbClr val="000000"/>
                        </a:solidFill>
                        <a:latin typeface="Calibri"/>
                      </a:endParaRPr>
                    </a:p>
                  </a:txBody>
                  <a:tcPr marL="8128" marR="8128" marT="8128" marB="0" anchor="b"/>
                </a:tc>
                <a:tc>
                  <a:txBody>
                    <a:bodyPr/>
                    <a:lstStyle/>
                    <a:p>
                      <a:pPr algn="ctr" fontAlgn="b"/>
                      <a:endParaRPr lang="en-ZA" sz="1400" b="0" i="0" u="none" strike="noStrike">
                        <a:solidFill>
                          <a:srgbClr val="000000"/>
                        </a:solidFill>
                        <a:latin typeface="Calibri"/>
                      </a:endParaRPr>
                    </a:p>
                  </a:txBody>
                  <a:tcPr marL="8128" marR="8128" marT="8128" marB="0" anchor="b"/>
                </a:tc>
                <a:tc>
                  <a:txBody>
                    <a:bodyPr/>
                    <a:lstStyle/>
                    <a:p>
                      <a:pPr algn="l" fontAlgn="b"/>
                      <a:r>
                        <a:rPr lang="en-ZA" sz="1400" b="0" u="none" strike="noStrike"/>
                        <a:t>Support Teams </a:t>
                      </a:r>
                      <a:endParaRPr lang="en-ZA" sz="1400" b="0" i="0" u="none" strike="noStrike">
                        <a:solidFill>
                          <a:srgbClr val="000000"/>
                        </a:solidFill>
                        <a:latin typeface="Calibri"/>
                      </a:endParaRPr>
                    </a:p>
                  </a:txBody>
                  <a:tcPr marL="8128" marR="8128" marT="8128" marB="0" anchor="b"/>
                </a:tc>
                <a:tc>
                  <a:txBody>
                    <a:bodyPr/>
                    <a:lstStyle/>
                    <a:p>
                      <a:pPr algn="ctr" fontAlgn="b"/>
                      <a:r>
                        <a:rPr lang="en-ZA" sz="1400" b="0" u="none" strike="noStrike"/>
                        <a:t>150+</a:t>
                      </a:r>
                      <a:endParaRPr lang="en-ZA" sz="1400" b="0" i="0" u="none" strike="noStrike">
                        <a:solidFill>
                          <a:srgbClr val="000000"/>
                        </a:solidFill>
                        <a:latin typeface="Calibri"/>
                      </a:endParaRPr>
                    </a:p>
                  </a:txBody>
                  <a:tcPr marL="8128" marR="8128" marT="8128" marB="0" anchor="b"/>
                </a:tc>
              </a:tr>
              <a:tr h="247708">
                <a:tc>
                  <a:txBody>
                    <a:bodyPr/>
                    <a:lstStyle/>
                    <a:p>
                      <a:pPr algn="ctr" fontAlgn="b"/>
                      <a:endParaRPr lang="en-ZA" sz="1400" b="0" i="0" u="none" strike="noStrike">
                        <a:solidFill>
                          <a:srgbClr val="000000"/>
                        </a:solidFill>
                        <a:latin typeface="Calibri"/>
                      </a:endParaRPr>
                    </a:p>
                  </a:txBody>
                  <a:tcPr marL="8128" marR="8128" marT="8128" marB="0" anchor="b"/>
                </a:tc>
                <a:tc>
                  <a:txBody>
                    <a:bodyPr/>
                    <a:lstStyle/>
                    <a:p>
                      <a:pPr algn="ctr" fontAlgn="b"/>
                      <a:endParaRPr lang="en-ZA" sz="1400" b="0" i="0" u="none" strike="noStrike">
                        <a:solidFill>
                          <a:srgbClr val="000000"/>
                        </a:solidFill>
                        <a:latin typeface="Calibri"/>
                      </a:endParaRPr>
                    </a:p>
                  </a:txBody>
                  <a:tcPr marL="8128" marR="8128" marT="8128" marB="0" anchor="b"/>
                </a:tc>
                <a:tc>
                  <a:txBody>
                    <a:bodyPr/>
                    <a:lstStyle/>
                    <a:p>
                      <a:pPr algn="l" fontAlgn="b"/>
                      <a:r>
                        <a:rPr lang="en-ZA" sz="1400" b="0" u="none" strike="noStrike"/>
                        <a:t>Event Spectators </a:t>
                      </a:r>
                      <a:endParaRPr lang="en-ZA" sz="1400" b="0" i="0" u="none" strike="noStrike">
                        <a:solidFill>
                          <a:srgbClr val="000000"/>
                        </a:solidFill>
                        <a:latin typeface="Calibri"/>
                      </a:endParaRPr>
                    </a:p>
                  </a:txBody>
                  <a:tcPr marL="8128" marR="8128" marT="8128" marB="0" anchor="b"/>
                </a:tc>
                <a:tc>
                  <a:txBody>
                    <a:bodyPr/>
                    <a:lstStyle/>
                    <a:p>
                      <a:pPr algn="ctr" fontAlgn="b"/>
                      <a:r>
                        <a:rPr lang="en-ZA" sz="1400" b="0" u="none" strike="noStrike"/>
                        <a:t>2000+</a:t>
                      </a:r>
                      <a:endParaRPr lang="en-ZA" sz="1400" b="0" i="0" u="none" strike="noStrike">
                        <a:solidFill>
                          <a:srgbClr val="000000"/>
                        </a:solidFill>
                        <a:latin typeface="Calibri"/>
                      </a:endParaRPr>
                    </a:p>
                  </a:txBody>
                  <a:tcPr marL="8128" marR="8128" marT="8128" marB="0" anchor="b"/>
                </a:tc>
              </a:tr>
              <a:tr h="247708">
                <a:tc>
                  <a:txBody>
                    <a:bodyPr/>
                    <a:lstStyle/>
                    <a:p>
                      <a:pPr algn="ctr" fontAlgn="b"/>
                      <a:endParaRPr lang="en-ZA" sz="1400" b="0" i="0" u="none" strike="noStrike">
                        <a:solidFill>
                          <a:srgbClr val="000000"/>
                        </a:solidFill>
                        <a:latin typeface="Calibri"/>
                      </a:endParaRPr>
                    </a:p>
                  </a:txBody>
                  <a:tcPr marL="8128" marR="8128" marT="8128" marB="0" anchor="b"/>
                </a:tc>
                <a:tc>
                  <a:txBody>
                    <a:bodyPr/>
                    <a:lstStyle/>
                    <a:p>
                      <a:pPr algn="ctr" fontAlgn="b"/>
                      <a:endParaRPr lang="en-ZA" sz="1400" b="0" i="0" u="none" strike="noStrike">
                        <a:solidFill>
                          <a:srgbClr val="000000"/>
                        </a:solidFill>
                        <a:latin typeface="Calibri"/>
                      </a:endParaRPr>
                    </a:p>
                  </a:txBody>
                  <a:tcPr marL="8128" marR="8128" marT="8128" marB="0" anchor="b"/>
                </a:tc>
                <a:tc>
                  <a:txBody>
                    <a:bodyPr/>
                    <a:lstStyle/>
                    <a:p>
                      <a:pPr algn="l" fontAlgn="b"/>
                      <a:endParaRPr lang="en-ZA" sz="1400" b="0" i="0" u="none" strike="noStrike">
                        <a:solidFill>
                          <a:srgbClr val="000000"/>
                        </a:solidFill>
                        <a:latin typeface="Calibri"/>
                      </a:endParaRPr>
                    </a:p>
                  </a:txBody>
                  <a:tcPr marL="8128" marR="8128" marT="8128" marB="0" anchor="b"/>
                </a:tc>
                <a:tc>
                  <a:txBody>
                    <a:bodyPr/>
                    <a:lstStyle/>
                    <a:p>
                      <a:pPr algn="ctr" fontAlgn="b"/>
                      <a:endParaRPr lang="en-ZA" sz="1400" b="0" i="0" u="none" strike="noStrike">
                        <a:solidFill>
                          <a:srgbClr val="000000"/>
                        </a:solidFill>
                        <a:latin typeface="Calibri"/>
                      </a:endParaRPr>
                    </a:p>
                  </a:txBody>
                  <a:tcPr marL="8128" marR="8128" marT="8128" marB="0" anchor="b"/>
                </a:tc>
              </a:tr>
              <a:tr h="247708">
                <a:tc>
                  <a:txBody>
                    <a:bodyPr/>
                    <a:lstStyle/>
                    <a:p>
                      <a:pPr algn="ctr" fontAlgn="b"/>
                      <a:r>
                        <a:rPr lang="en-ZA" sz="1400" b="0" u="none" strike="noStrike"/>
                        <a:t>UCI MTB World Cup</a:t>
                      </a:r>
                      <a:endParaRPr lang="en-ZA" sz="1400" b="0" i="0" u="none" strike="noStrike">
                        <a:solidFill>
                          <a:srgbClr val="000000"/>
                        </a:solidFill>
                        <a:latin typeface="Calibri"/>
                      </a:endParaRPr>
                    </a:p>
                  </a:txBody>
                  <a:tcPr marL="8128" marR="8128" marT="8128" marB="0" anchor="b"/>
                </a:tc>
                <a:tc>
                  <a:txBody>
                    <a:bodyPr/>
                    <a:lstStyle/>
                    <a:p>
                      <a:pPr algn="ctr" fontAlgn="b"/>
                      <a:endParaRPr lang="en-ZA" sz="1400" b="0" i="0" u="none" strike="noStrike">
                        <a:solidFill>
                          <a:srgbClr val="000000"/>
                        </a:solidFill>
                        <a:latin typeface="Calibri"/>
                      </a:endParaRPr>
                    </a:p>
                  </a:txBody>
                  <a:tcPr marL="8128" marR="8128" marT="8128" marB="0" anchor="b"/>
                </a:tc>
                <a:tc>
                  <a:txBody>
                    <a:bodyPr/>
                    <a:lstStyle/>
                    <a:p>
                      <a:pPr algn="l" fontAlgn="b"/>
                      <a:endParaRPr lang="en-ZA" sz="1400" b="0" i="0" u="none" strike="noStrike">
                        <a:solidFill>
                          <a:srgbClr val="000000"/>
                        </a:solidFill>
                        <a:latin typeface="Calibri"/>
                      </a:endParaRPr>
                    </a:p>
                  </a:txBody>
                  <a:tcPr marL="8128" marR="8128" marT="8128" marB="0" anchor="b"/>
                </a:tc>
                <a:tc>
                  <a:txBody>
                    <a:bodyPr/>
                    <a:lstStyle/>
                    <a:p>
                      <a:pPr algn="ctr" fontAlgn="b"/>
                      <a:endParaRPr lang="en-ZA" sz="1400" b="0" i="0" u="none" strike="noStrike">
                        <a:solidFill>
                          <a:srgbClr val="000000"/>
                        </a:solidFill>
                        <a:latin typeface="Calibri"/>
                      </a:endParaRPr>
                    </a:p>
                  </a:txBody>
                  <a:tcPr marL="8128" marR="8128" marT="8128" marB="0" anchor="b"/>
                </a:tc>
              </a:tr>
              <a:tr h="247708">
                <a:tc>
                  <a:txBody>
                    <a:bodyPr/>
                    <a:lstStyle/>
                    <a:p>
                      <a:pPr algn="ctr" fontAlgn="b"/>
                      <a:endParaRPr lang="en-ZA" sz="1400" b="0" i="0" u="none" strike="noStrike">
                        <a:solidFill>
                          <a:srgbClr val="000000"/>
                        </a:solidFill>
                        <a:latin typeface="Calibri"/>
                      </a:endParaRPr>
                    </a:p>
                  </a:txBody>
                  <a:tcPr marL="8128" marR="8128" marT="8128" marB="0" anchor="b"/>
                </a:tc>
                <a:tc>
                  <a:txBody>
                    <a:bodyPr/>
                    <a:lstStyle/>
                    <a:p>
                      <a:pPr algn="ctr" fontAlgn="b"/>
                      <a:endParaRPr lang="en-ZA" sz="1400" b="0" i="0" u="none" strike="noStrike">
                        <a:solidFill>
                          <a:srgbClr val="000000"/>
                        </a:solidFill>
                        <a:latin typeface="Calibri"/>
                      </a:endParaRPr>
                    </a:p>
                  </a:txBody>
                  <a:tcPr marL="8128" marR="8128" marT="8128" marB="0" anchor="b"/>
                </a:tc>
                <a:tc>
                  <a:txBody>
                    <a:bodyPr/>
                    <a:lstStyle/>
                    <a:p>
                      <a:pPr algn="l" fontAlgn="b"/>
                      <a:r>
                        <a:rPr lang="en-ZA" sz="1400" b="0" u="none" strike="noStrike"/>
                        <a:t>Date</a:t>
                      </a:r>
                      <a:endParaRPr lang="en-ZA" sz="1400" b="0" i="0" u="none" strike="noStrike">
                        <a:solidFill>
                          <a:srgbClr val="000000"/>
                        </a:solidFill>
                        <a:latin typeface="Calibri"/>
                      </a:endParaRPr>
                    </a:p>
                  </a:txBody>
                  <a:tcPr marL="8128" marR="8128" marT="8128" marB="0" anchor="b"/>
                </a:tc>
                <a:tc>
                  <a:txBody>
                    <a:bodyPr/>
                    <a:lstStyle/>
                    <a:p>
                      <a:pPr algn="ctr" fontAlgn="b"/>
                      <a:r>
                        <a:rPr lang="en-ZA" sz="1400" b="0" u="none" strike="noStrike"/>
                        <a:t>16 - 18 March</a:t>
                      </a:r>
                      <a:endParaRPr lang="en-ZA" sz="1400" b="0" i="0" u="none" strike="noStrike">
                        <a:solidFill>
                          <a:srgbClr val="000000"/>
                        </a:solidFill>
                        <a:latin typeface="Calibri"/>
                      </a:endParaRPr>
                    </a:p>
                  </a:txBody>
                  <a:tcPr marL="8128" marR="8128" marT="8128" marB="0" anchor="b"/>
                </a:tc>
              </a:tr>
              <a:tr h="247708">
                <a:tc>
                  <a:txBody>
                    <a:bodyPr/>
                    <a:lstStyle/>
                    <a:p>
                      <a:pPr algn="ctr" fontAlgn="b"/>
                      <a:endParaRPr lang="en-ZA" sz="1400" b="0" i="0" u="none" strike="noStrike">
                        <a:solidFill>
                          <a:srgbClr val="000000"/>
                        </a:solidFill>
                        <a:latin typeface="Calibri"/>
                      </a:endParaRPr>
                    </a:p>
                  </a:txBody>
                  <a:tcPr marL="8128" marR="8128" marT="8128" marB="0" anchor="b"/>
                </a:tc>
                <a:tc>
                  <a:txBody>
                    <a:bodyPr/>
                    <a:lstStyle/>
                    <a:p>
                      <a:pPr algn="ctr" fontAlgn="b"/>
                      <a:endParaRPr lang="en-ZA" sz="1400" b="0" i="0" u="none" strike="noStrike">
                        <a:solidFill>
                          <a:srgbClr val="000000"/>
                        </a:solidFill>
                        <a:latin typeface="Calibri"/>
                      </a:endParaRPr>
                    </a:p>
                  </a:txBody>
                  <a:tcPr marL="8128" marR="8128" marT="8128" marB="0" anchor="b"/>
                </a:tc>
                <a:tc>
                  <a:txBody>
                    <a:bodyPr/>
                    <a:lstStyle/>
                    <a:p>
                      <a:pPr algn="l" fontAlgn="b"/>
                      <a:r>
                        <a:rPr lang="en-ZA" sz="1400" b="0" u="none" strike="noStrike"/>
                        <a:t>Venue</a:t>
                      </a:r>
                      <a:endParaRPr lang="en-ZA" sz="1400" b="0" i="0" u="none" strike="noStrike">
                        <a:solidFill>
                          <a:srgbClr val="000000"/>
                        </a:solidFill>
                        <a:latin typeface="Calibri"/>
                      </a:endParaRPr>
                    </a:p>
                  </a:txBody>
                  <a:tcPr marL="8128" marR="8128" marT="8128" marB="0" anchor="b"/>
                </a:tc>
                <a:tc>
                  <a:txBody>
                    <a:bodyPr/>
                    <a:lstStyle/>
                    <a:p>
                      <a:pPr algn="ctr" fontAlgn="b"/>
                      <a:r>
                        <a:rPr lang="en-ZA" sz="1400" b="0" u="none" strike="noStrike"/>
                        <a:t>Cascades </a:t>
                      </a:r>
                      <a:endParaRPr lang="en-ZA" sz="1400" b="0" i="0" u="none" strike="noStrike">
                        <a:solidFill>
                          <a:srgbClr val="000000"/>
                        </a:solidFill>
                        <a:latin typeface="Calibri"/>
                      </a:endParaRPr>
                    </a:p>
                  </a:txBody>
                  <a:tcPr marL="8128" marR="8128" marT="8128" marB="0" anchor="b"/>
                </a:tc>
              </a:tr>
              <a:tr h="247708">
                <a:tc>
                  <a:txBody>
                    <a:bodyPr/>
                    <a:lstStyle/>
                    <a:p>
                      <a:pPr algn="ctr" fontAlgn="b"/>
                      <a:endParaRPr lang="en-ZA" sz="1400" b="0" i="0" u="none" strike="noStrike">
                        <a:solidFill>
                          <a:srgbClr val="000000"/>
                        </a:solidFill>
                        <a:latin typeface="Calibri"/>
                      </a:endParaRPr>
                    </a:p>
                  </a:txBody>
                  <a:tcPr marL="8128" marR="8128" marT="8128" marB="0" anchor="b"/>
                </a:tc>
                <a:tc>
                  <a:txBody>
                    <a:bodyPr/>
                    <a:lstStyle/>
                    <a:p>
                      <a:pPr algn="ctr" fontAlgn="b"/>
                      <a:endParaRPr lang="en-ZA" sz="1400" b="0" i="0" u="none" strike="noStrike">
                        <a:solidFill>
                          <a:srgbClr val="000000"/>
                        </a:solidFill>
                        <a:latin typeface="Calibri"/>
                      </a:endParaRPr>
                    </a:p>
                  </a:txBody>
                  <a:tcPr marL="8128" marR="8128" marT="8128" marB="0" anchor="b"/>
                </a:tc>
                <a:tc>
                  <a:txBody>
                    <a:bodyPr/>
                    <a:lstStyle/>
                    <a:p>
                      <a:pPr algn="l" fontAlgn="b"/>
                      <a:r>
                        <a:rPr lang="en-ZA" sz="1400" b="0" u="none" strike="noStrike"/>
                        <a:t>Participants </a:t>
                      </a:r>
                      <a:endParaRPr lang="en-ZA" sz="1400" b="0" i="0" u="none" strike="noStrike">
                        <a:solidFill>
                          <a:srgbClr val="000000"/>
                        </a:solidFill>
                        <a:latin typeface="Calibri"/>
                      </a:endParaRPr>
                    </a:p>
                  </a:txBody>
                  <a:tcPr marL="8128" marR="8128" marT="8128" marB="0" anchor="b"/>
                </a:tc>
                <a:tc>
                  <a:txBody>
                    <a:bodyPr/>
                    <a:lstStyle/>
                    <a:p>
                      <a:pPr algn="ctr" fontAlgn="b"/>
                      <a:r>
                        <a:rPr lang="en-ZA" sz="1400" b="0" u="none" strike="noStrike"/>
                        <a:t>500+</a:t>
                      </a:r>
                      <a:endParaRPr lang="en-ZA" sz="1400" b="0" i="0" u="none" strike="noStrike">
                        <a:solidFill>
                          <a:srgbClr val="000000"/>
                        </a:solidFill>
                        <a:latin typeface="Calibri"/>
                      </a:endParaRPr>
                    </a:p>
                  </a:txBody>
                  <a:tcPr marL="8128" marR="8128" marT="8128" marB="0" anchor="b"/>
                </a:tc>
              </a:tr>
              <a:tr h="247708">
                <a:tc>
                  <a:txBody>
                    <a:bodyPr/>
                    <a:lstStyle/>
                    <a:p>
                      <a:pPr algn="ctr" fontAlgn="b"/>
                      <a:endParaRPr lang="en-ZA" sz="1400" b="0" i="0" u="none" strike="noStrike">
                        <a:solidFill>
                          <a:srgbClr val="000000"/>
                        </a:solidFill>
                        <a:latin typeface="Calibri"/>
                      </a:endParaRPr>
                    </a:p>
                  </a:txBody>
                  <a:tcPr marL="8128" marR="8128" marT="8128" marB="0" anchor="b"/>
                </a:tc>
                <a:tc>
                  <a:txBody>
                    <a:bodyPr/>
                    <a:lstStyle/>
                    <a:p>
                      <a:pPr algn="ctr" fontAlgn="b"/>
                      <a:endParaRPr lang="en-ZA" sz="1400" b="0" i="0" u="none" strike="noStrike">
                        <a:solidFill>
                          <a:srgbClr val="000000"/>
                        </a:solidFill>
                        <a:latin typeface="Calibri"/>
                      </a:endParaRPr>
                    </a:p>
                  </a:txBody>
                  <a:tcPr marL="8128" marR="8128" marT="8128" marB="0" anchor="b"/>
                </a:tc>
                <a:tc>
                  <a:txBody>
                    <a:bodyPr/>
                    <a:lstStyle/>
                    <a:p>
                      <a:pPr algn="l" fontAlgn="b"/>
                      <a:r>
                        <a:rPr lang="en-ZA" sz="1400" b="0" u="none" strike="noStrike"/>
                        <a:t>Out of Towners</a:t>
                      </a:r>
                      <a:endParaRPr lang="en-ZA" sz="1400" b="0" i="0" u="none" strike="noStrike">
                        <a:solidFill>
                          <a:srgbClr val="000000"/>
                        </a:solidFill>
                        <a:latin typeface="Calibri"/>
                      </a:endParaRPr>
                    </a:p>
                  </a:txBody>
                  <a:tcPr marL="8128" marR="8128" marT="8128" marB="0" anchor="b"/>
                </a:tc>
                <a:tc>
                  <a:txBody>
                    <a:bodyPr/>
                    <a:lstStyle/>
                    <a:p>
                      <a:pPr algn="ctr" fontAlgn="b"/>
                      <a:r>
                        <a:rPr lang="en-ZA" sz="1400" b="0" u="none" strike="noStrike"/>
                        <a:t>75%</a:t>
                      </a:r>
                      <a:endParaRPr lang="en-ZA" sz="1400" b="0" i="0" u="none" strike="noStrike">
                        <a:solidFill>
                          <a:srgbClr val="000000"/>
                        </a:solidFill>
                        <a:latin typeface="Calibri"/>
                      </a:endParaRPr>
                    </a:p>
                  </a:txBody>
                  <a:tcPr marL="8128" marR="8128" marT="8128" marB="0" anchor="b"/>
                </a:tc>
              </a:tr>
              <a:tr h="247708">
                <a:tc>
                  <a:txBody>
                    <a:bodyPr/>
                    <a:lstStyle/>
                    <a:p>
                      <a:pPr algn="ctr" fontAlgn="b"/>
                      <a:endParaRPr lang="en-ZA" sz="1400" b="0" i="0" u="none" strike="noStrike">
                        <a:solidFill>
                          <a:srgbClr val="000000"/>
                        </a:solidFill>
                        <a:latin typeface="Calibri"/>
                      </a:endParaRPr>
                    </a:p>
                  </a:txBody>
                  <a:tcPr marL="8128" marR="8128" marT="8128" marB="0" anchor="b"/>
                </a:tc>
                <a:tc>
                  <a:txBody>
                    <a:bodyPr/>
                    <a:lstStyle/>
                    <a:p>
                      <a:pPr algn="ctr" fontAlgn="b"/>
                      <a:endParaRPr lang="en-ZA" sz="1400" b="0" i="0" u="none" strike="noStrike">
                        <a:solidFill>
                          <a:srgbClr val="000000"/>
                        </a:solidFill>
                        <a:latin typeface="Calibri"/>
                      </a:endParaRPr>
                    </a:p>
                  </a:txBody>
                  <a:tcPr marL="8128" marR="8128" marT="8128" marB="0" anchor="b"/>
                </a:tc>
                <a:tc>
                  <a:txBody>
                    <a:bodyPr/>
                    <a:lstStyle/>
                    <a:p>
                      <a:pPr algn="l" fontAlgn="b"/>
                      <a:r>
                        <a:rPr lang="en-ZA" sz="1400" b="0" u="none" strike="noStrike"/>
                        <a:t>Support Teams </a:t>
                      </a:r>
                      <a:endParaRPr lang="en-ZA" sz="1400" b="0" i="0" u="none" strike="noStrike">
                        <a:solidFill>
                          <a:srgbClr val="000000"/>
                        </a:solidFill>
                        <a:latin typeface="Calibri"/>
                      </a:endParaRPr>
                    </a:p>
                  </a:txBody>
                  <a:tcPr marL="8128" marR="8128" marT="8128" marB="0" anchor="b"/>
                </a:tc>
                <a:tc>
                  <a:txBody>
                    <a:bodyPr/>
                    <a:lstStyle/>
                    <a:p>
                      <a:pPr algn="ctr" fontAlgn="b"/>
                      <a:r>
                        <a:rPr lang="en-ZA" sz="1400" b="0" u="none" strike="noStrike"/>
                        <a:t>1000+</a:t>
                      </a:r>
                      <a:endParaRPr lang="en-ZA" sz="1400" b="0" i="0" u="none" strike="noStrike">
                        <a:solidFill>
                          <a:srgbClr val="000000"/>
                        </a:solidFill>
                        <a:latin typeface="Calibri"/>
                      </a:endParaRPr>
                    </a:p>
                  </a:txBody>
                  <a:tcPr marL="8128" marR="8128" marT="8128" marB="0" anchor="b"/>
                </a:tc>
              </a:tr>
              <a:tr h="247708">
                <a:tc>
                  <a:txBody>
                    <a:bodyPr/>
                    <a:lstStyle/>
                    <a:p>
                      <a:pPr algn="ctr" fontAlgn="b"/>
                      <a:endParaRPr lang="en-ZA" sz="1400" b="0" i="0" u="none" strike="noStrike">
                        <a:solidFill>
                          <a:srgbClr val="000000"/>
                        </a:solidFill>
                        <a:latin typeface="Calibri"/>
                      </a:endParaRPr>
                    </a:p>
                  </a:txBody>
                  <a:tcPr marL="8128" marR="8128" marT="8128" marB="0" anchor="b"/>
                </a:tc>
                <a:tc>
                  <a:txBody>
                    <a:bodyPr/>
                    <a:lstStyle/>
                    <a:p>
                      <a:pPr algn="ctr" fontAlgn="b"/>
                      <a:endParaRPr lang="en-ZA" sz="1400" b="0" i="0" u="none" strike="noStrike">
                        <a:solidFill>
                          <a:srgbClr val="000000"/>
                        </a:solidFill>
                        <a:latin typeface="Calibri"/>
                      </a:endParaRPr>
                    </a:p>
                  </a:txBody>
                  <a:tcPr marL="8128" marR="8128" marT="8128" marB="0" anchor="b"/>
                </a:tc>
                <a:tc>
                  <a:txBody>
                    <a:bodyPr/>
                    <a:lstStyle/>
                    <a:p>
                      <a:pPr algn="l" fontAlgn="b"/>
                      <a:r>
                        <a:rPr lang="en-ZA" sz="1400" b="0" u="none" strike="noStrike"/>
                        <a:t>Event Spectators </a:t>
                      </a:r>
                      <a:endParaRPr lang="en-ZA" sz="1400" b="0" i="0" u="none" strike="noStrike">
                        <a:solidFill>
                          <a:srgbClr val="000000"/>
                        </a:solidFill>
                        <a:latin typeface="Calibri"/>
                      </a:endParaRPr>
                    </a:p>
                  </a:txBody>
                  <a:tcPr marL="8128" marR="8128" marT="8128" marB="0" anchor="b"/>
                </a:tc>
                <a:tc>
                  <a:txBody>
                    <a:bodyPr/>
                    <a:lstStyle/>
                    <a:p>
                      <a:pPr algn="ctr" fontAlgn="b"/>
                      <a:r>
                        <a:rPr lang="en-ZA" sz="1400" b="0" u="none" strike="noStrike" dirty="0"/>
                        <a:t>15 000 - 18 000</a:t>
                      </a:r>
                      <a:endParaRPr lang="en-ZA" sz="1400" b="0" i="0" u="none" strike="noStrike" dirty="0">
                        <a:solidFill>
                          <a:srgbClr val="000000"/>
                        </a:solidFill>
                        <a:latin typeface="Calibri"/>
                      </a:endParaRPr>
                    </a:p>
                  </a:txBody>
                  <a:tcPr marL="8128" marR="8128" marT="8128" marB="0" anchor="b"/>
                </a:tc>
              </a:tr>
            </a:tbl>
          </a:graphicData>
        </a:graphic>
      </p:graphicFrame>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nvGraphicFramePr>
        <p:xfrm>
          <a:off x="251520" y="332650"/>
          <a:ext cx="8568952" cy="5944992"/>
        </p:xfrm>
        <a:graphic>
          <a:graphicData uri="http://schemas.openxmlformats.org/drawingml/2006/table">
            <a:tbl>
              <a:tblPr>
                <a:tableStyleId>{3C2FFA5D-87B4-456A-9821-1D502468CF0F}</a:tableStyleId>
              </a:tblPr>
              <a:tblGrid>
                <a:gridCol w="3461258"/>
                <a:gridCol w="617413"/>
                <a:gridCol w="1927079"/>
                <a:gridCol w="2563202"/>
              </a:tblGrid>
              <a:tr h="247708">
                <a:tc>
                  <a:txBody>
                    <a:bodyPr/>
                    <a:lstStyle/>
                    <a:p>
                      <a:pPr algn="ctr" fontAlgn="b"/>
                      <a:r>
                        <a:rPr lang="en-ZA" sz="1400" b="0" i="0" u="none" strike="noStrike" dirty="0">
                          <a:solidFill>
                            <a:srgbClr val="000000"/>
                          </a:solidFill>
                          <a:latin typeface="+mn-lt"/>
                        </a:rPr>
                        <a:t>CSA KZN All Africa Challenge </a:t>
                      </a:r>
                    </a:p>
                  </a:txBody>
                  <a:tcPr marL="9525" marR="9525" marT="9525" marB="0" anchor="b"/>
                </a:tc>
                <a:tc>
                  <a:txBody>
                    <a:bodyPr/>
                    <a:lstStyle/>
                    <a:p>
                      <a:pPr algn="ctr" fontAlgn="b"/>
                      <a:endParaRPr lang="en-ZA" sz="1400" b="0" i="0" u="none" strike="noStrike">
                        <a:solidFill>
                          <a:srgbClr val="000000"/>
                        </a:solidFill>
                        <a:latin typeface="+mn-lt"/>
                      </a:endParaRPr>
                    </a:p>
                  </a:txBody>
                  <a:tcPr marL="9525" marR="9525" marT="9525" marB="0" anchor="b"/>
                </a:tc>
                <a:tc>
                  <a:txBody>
                    <a:bodyPr/>
                    <a:lstStyle/>
                    <a:p>
                      <a:pPr algn="l" fontAlgn="b"/>
                      <a:endParaRPr lang="en-ZA" sz="1400" b="0" i="0" u="none" strike="noStrike">
                        <a:solidFill>
                          <a:srgbClr val="000000"/>
                        </a:solidFill>
                        <a:latin typeface="+mn-lt"/>
                      </a:endParaRPr>
                    </a:p>
                  </a:txBody>
                  <a:tcPr marL="9525" marR="9525" marT="9525" marB="0" anchor="b"/>
                </a:tc>
                <a:tc>
                  <a:txBody>
                    <a:bodyPr/>
                    <a:lstStyle/>
                    <a:p>
                      <a:pPr algn="ctr" fontAlgn="b"/>
                      <a:endParaRPr lang="en-ZA" sz="1400" b="0" i="0" u="none" strike="noStrike">
                        <a:solidFill>
                          <a:srgbClr val="000000"/>
                        </a:solidFill>
                        <a:latin typeface="+mn-lt"/>
                      </a:endParaRPr>
                    </a:p>
                  </a:txBody>
                  <a:tcPr marL="9525" marR="9525" marT="9525" marB="0" anchor="b"/>
                </a:tc>
              </a:tr>
              <a:tr h="247708">
                <a:tc>
                  <a:txBody>
                    <a:bodyPr/>
                    <a:lstStyle/>
                    <a:p>
                      <a:pPr algn="ctr" fontAlgn="b"/>
                      <a:endParaRPr lang="en-ZA" sz="1400" b="0" i="0" u="none" strike="noStrike">
                        <a:solidFill>
                          <a:srgbClr val="000000"/>
                        </a:solidFill>
                        <a:latin typeface="+mn-lt"/>
                      </a:endParaRPr>
                    </a:p>
                  </a:txBody>
                  <a:tcPr marL="9525" marR="9525" marT="9525" marB="0" anchor="b"/>
                </a:tc>
                <a:tc>
                  <a:txBody>
                    <a:bodyPr/>
                    <a:lstStyle/>
                    <a:p>
                      <a:pPr algn="ctr" fontAlgn="b"/>
                      <a:endParaRPr lang="en-ZA" sz="1400" b="0" i="0" u="none" strike="noStrike">
                        <a:solidFill>
                          <a:srgbClr val="000000"/>
                        </a:solidFill>
                        <a:latin typeface="+mn-lt"/>
                      </a:endParaRPr>
                    </a:p>
                  </a:txBody>
                  <a:tcPr marL="9525" marR="9525" marT="9525" marB="0" anchor="b"/>
                </a:tc>
                <a:tc>
                  <a:txBody>
                    <a:bodyPr/>
                    <a:lstStyle/>
                    <a:p>
                      <a:pPr algn="l" fontAlgn="b"/>
                      <a:r>
                        <a:rPr lang="en-ZA" sz="1400" b="0" i="0" u="none" strike="noStrike">
                          <a:solidFill>
                            <a:srgbClr val="000000"/>
                          </a:solidFill>
                          <a:latin typeface="+mn-lt"/>
                        </a:rPr>
                        <a:t>Date</a:t>
                      </a:r>
                    </a:p>
                  </a:txBody>
                  <a:tcPr marL="9525" marR="9525" marT="9525" marB="0" anchor="b"/>
                </a:tc>
                <a:tc>
                  <a:txBody>
                    <a:bodyPr/>
                    <a:lstStyle/>
                    <a:p>
                      <a:pPr algn="ctr" fontAlgn="b"/>
                      <a:r>
                        <a:rPr lang="en-ZA" sz="1400" b="0" i="0" u="none" strike="noStrike">
                          <a:solidFill>
                            <a:srgbClr val="000000"/>
                          </a:solidFill>
                          <a:latin typeface="+mn-lt"/>
                        </a:rPr>
                        <a:t>22 - 24 April</a:t>
                      </a:r>
                    </a:p>
                  </a:txBody>
                  <a:tcPr marL="9525" marR="9525" marT="9525" marB="0" anchor="b"/>
                </a:tc>
              </a:tr>
              <a:tr h="247708">
                <a:tc>
                  <a:txBody>
                    <a:bodyPr/>
                    <a:lstStyle/>
                    <a:p>
                      <a:pPr algn="ctr" fontAlgn="b"/>
                      <a:endParaRPr lang="en-ZA" sz="1400" b="0" i="0" u="none" strike="noStrike">
                        <a:solidFill>
                          <a:srgbClr val="000000"/>
                        </a:solidFill>
                        <a:latin typeface="+mn-lt"/>
                      </a:endParaRPr>
                    </a:p>
                  </a:txBody>
                  <a:tcPr marL="9525" marR="9525" marT="9525" marB="0" anchor="b"/>
                </a:tc>
                <a:tc>
                  <a:txBody>
                    <a:bodyPr/>
                    <a:lstStyle/>
                    <a:p>
                      <a:pPr algn="ctr" fontAlgn="b"/>
                      <a:endParaRPr lang="en-ZA" sz="1400" b="0" i="0" u="none" strike="noStrike">
                        <a:solidFill>
                          <a:srgbClr val="000000"/>
                        </a:solidFill>
                        <a:latin typeface="+mn-lt"/>
                      </a:endParaRPr>
                    </a:p>
                  </a:txBody>
                  <a:tcPr marL="9525" marR="9525" marT="9525" marB="0" anchor="b"/>
                </a:tc>
                <a:tc>
                  <a:txBody>
                    <a:bodyPr/>
                    <a:lstStyle/>
                    <a:p>
                      <a:pPr algn="l" fontAlgn="b"/>
                      <a:r>
                        <a:rPr lang="en-ZA" sz="1400" b="0" i="0" u="none" strike="noStrike">
                          <a:solidFill>
                            <a:srgbClr val="000000"/>
                          </a:solidFill>
                          <a:latin typeface="+mn-lt"/>
                        </a:rPr>
                        <a:t>Venue</a:t>
                      </a:r>
                    </a:p>
                  </a:txBody>
                  <a:tcPr marL="9525" marR="9525" marT="9525" marB="0" anchor="b"/>
                </a:tc>
                <a:tc>
                  <a:txBody>
                    <a:bodyPr/>
                    <a:lstStyle/>
                    <a:p>
                      <a:pPr algn="ctr" fontAlgn="b"/>
                      <a:r>
                        <a:rPr lang="en-ZA" sz="1400" b="0" i="0" u="none" strike="noStrike">
                          <a:solidFill>
                            <a:srgbClr val="000000"/>
                          </a:solidFill>
                          <a:latin typeface="+mn-lt"/>
                        </a:rPr>
                        <a:t>Alex Park &amp; Cascades</a:t>
                      </a:r>
                    </a:p>
                  </a:txBody>
                  <a:tcPr marL="9525" marR="9525" marT="9525" marB="0" anchor="b"/>
                </a:tc>
              </a:tr>
              <a:tr h="247708">
                <a:tc>
                  <a:txBody>
                    <a:bodyPr/>
                    <a:lstStyle/>
                    <a:p>
                      <a:pPr algn="ctr" fontAlgn="b"/>
                      <a:endParaRPr lang="en-ZA" sz="1400" b="0" i="0" u="none" strike="noStrike">
                        <a:solidFill>
                          <a:srgbClr val="000000"/>
                        </a:solidFill>
                        <a:latin typeface="+mn-lt"/>
                      </a:endParaRPr>
                    </a:p>
                  </a:txBody>
                  <a:tcPr marL="9525" marR="9525" marT="9525" marB="0" anchor="b"/>
                </a:tc>
                <a:tc>
                  <a:txBody>
                    <a:bodyPr/>
                    <a:lstStyle/>
                    <a:p>
                      <a:pPr algn="ctr" fontAlgn="b"/>
                      <a:endParaRPr lang="en-ZA" sz="1400" b="0" i="0" u="none" strike="noStrike">
                        <a:solidFill>
                          <a:srgbClr val="000000"/>
                        </a:solidFill>
                        <a:latin typeface="+mn-lt"/>
                      </a:endParaRPr>
                    </a:p>
                  </a:txBody>
                  <a:tcPr marL="9525" marR="9525" marT="9525" marB="0" anchor="b"/>
                </a:tc>
                <a:tc>
                  <a:txBody>
                    <a:bodyPr/>
                    <a:lstStyle/>
                    <a:p>
                      <a:pPr algn="l" fontAlgn="b"/>
                      <a:r>
                        <a:rPr lang="en-ZA" sz="1400" b="0" i="0" u="none" strike="noStrike">
                          <a:solidFill>
                            <a:srgbClr val="000000"/>
                          </a:solidFill>
                          <a:latin typeface="+mn-lt"/>
                        </a:rPr>
                        <a:t>Participants </a:t>
                      </a:r>
                    </a:p>
                  </a:txBody>
                  <a:tcPr marL="9525" marR="9525" marT="9525" marB="0" anchor="b"/>
                </a:tc>
                <a:tc>
                  <a:txBody>
                    <a:bodyPr/>
                    <a:lstStyle/>
                    <a:p>
                      <a:pPr algn="ctr" fontAlgn="b"/>
                      <a:r>
                        <a:rPr lang="en-ZA" sz="1400" b="0" i="0" u="none" strike="noStrike">
                          <a:solidFill>
                            <a:srgbClr val="000000"/>
                          </a:solidFill>
                          <a:latin typeface="+mn-lt"/>
                        </a:rPr>
                        <a:t>600+</a:t>
                      </a:r>
                    </a:p>
                  </a:txBody>
                  <a:tcPr marL="9525" marR="9525" marT="9525" marB="0" anchor="b"/>
                </a:tc>
              </a:tr>
              <a:tr h="247708">
                <a:tc>
                  <a:txBody>
                    <a:bodyPr/>
                    <a:lstStyle/>
                    <a:p>
                      <a:pPr algn="ctr" fontAlgn="b"/>
                      <a:endParaRPr lang="en-ZA" sz="1400" b="0" i="0" u="none" strike="noStrike">
                        <a:solidFill>
                          <a:srgbClr val="000000"/>
                        </a:solidFill>
                        <a:latin typeface="+mn-lt"/>
                      </a:endParaRPr>
                    </a:p>
                  </a:txBody>
                  <a:tcPr marL="9525" marR="9525" marT="9525" marB="0" anchor="b"/>
                </a:tc>
                <a:tc>
                  <a:txBody>
                    <a:bodyPr/>
                    <a:lstStyle/>
                    <a:p>
                      <a:pPr algn="ctr" fontAlgn="b"/>
                      <a:endParaRPr lang="en-ZA" sz="1400" b="0" i="0" u="none" strike="noStrike">
                        <a:solidFill>
                          <a:srgbClr val="000000"/>
                        </a:solidFill>
                        <a:latin typeface="+mn-lt"/>
                      </a:endParaRPr>
                    </a:p>
                  </a:txBody>
                  <a:tcPr marL="9525" marR="9525" marT="9525" marB="0" anchor="b"/>
                </a:tc>
                <a:tc>
                  <a:txBody>
                    <a:bodyPr/>
                    <a:lstStyle/>
                    <a:p>
                      <a:pPr algn="l" fontAlgn="b"/>
                      <a:r>
                        <a:rPr lang="en-ZA" sz="1400" b="0" i="0" u="none" strike="noStrike">
                          <a:solidFill>
                            <a:srgbClr val="000000"/>
                          </a:solidFill>
                          <a:latin typeface="+mn-lt"/>
                        </a:rPr>
                        <a:t>Out of Towners</a:t>
                      </a:r>
                    </a:p>
                  </a:txBody>
                  <a:tcPr marL="9525" marR="9525" marT="9525" marB="0" anchor="b"/>
                </a:tc>
                <a:tc>
                  <a:txBody>
                    <a:bodyPr/>
                    <a:lstStyle/>
                    <a:p>
                      <a:pPr algn="ctr" fontAlgn="b"/>
                      <a:r>
                        <a:rPr lang="en-ZA" sz="1400" b="0" i="0" u="none" strike="noStrike">
                          <a:solidFill>
                            <a:srgbClr val="000000"/>
                          </a:solidFill>
                          <a:latin typeface="+mn-lt"/>
                        </a:rPr>
                        <a:t>60%</a:t>
                      </a:r>
                    </a:p>
                  </a:txBody>
                  <a:tcPr marL="9525" marR="9525" marT="9525" marB="0" anchor="b"/>
                </a:tc>
              </a:tr>
              <a:tr h="247708">
                <a:tc>
                  <a:txBody>
                    <a:bodyPr/>
                    <a:lstStyle/>
                    <a:p>
                      <a:pPr algn="ctr" fontAlgn="b"/>
                      <a:endParaRPr lang="en-ZA" sz="1400" b="0" i="0" u="none" strike="noStrike">
                        <a:solidFill>
                          <a:srgbClr val="000000"/>
                        </a:solidFill>
                        <a:latin typeface="+mn-lt"/>
                      </a:endParaRPr>
                    </a:p>
                  </a:txBody>
                  <a:tcPr marL="9525" marR="9525" marT="9525" marB="0" anchor="b"/>
                </a:tc>
                <a:tc>
                  <a:txBody>
                    <a:bodyPr/>
                    <a:lstStyle/>
                    <a:p>
                      <a:pPr algn="ctr" fontAlgn="b"/>
                      <a:endParaRPr lang="en-ZA" sz="1400" b="0" i="0" u="none" strike="noStrike">
                        <a:solidFill>
                          <a:srgbClr val="000000"/>
                        </a:solidFill>
                        <a:latin typeface="+mn-lt"/>
                      </a:endParaRPr>
                    </a:p>
                  </a:txBody>
                  <a:tcPr marL="9525" marR="9525" marT="9525" marB="0" anchor="b"/>
                </a:tc>
                <a:tc>
                  <a:txBody>
                    <a:bodyPr/>
                    <a:lstStyle/>
                    <a:p>
                      <a:pPr algn="l" fontAlgn="b"/>
                      <a:r>
                        <a:rPr lang="en-ZA" sz="1400" b="0" i="0" u="none" strike="noStrike">
                          <a:solidFill>
                            <a:srgbClr val="000000"/>
                          </a:solidFill>
                          <a:latin typeface="+mn-lt"/>
                        </a:rPr>
                        <a:t>Support Teams </a:t>
                      </a:r>
                    </a:p>
                  </a:txBody>
                  <a:tcPr marL="9525" marR="9525" marT="9525" marB="0" anchor="b"/>
                </a:tc>
                <a:tc>
                  <a:txBody>
                    <a:bodyPr/>
                    <a:lstStyle/>
                    <a:p>
                      <a:pPr algn="ctr" fontAlgn="b"/>
                      <a:r>
                        <a:rPr lang="en-ZA" sz="1400" b="0" i="0" u="none" strike="noStrike">
                          <a:solidFill>
                            <a:srgbClr val="000000"/>
                          </a:solidFill>
                          <a:latin typeface="+mn-lt"/>
                        </a:rPr>
                        <a:t>500 +</a:t>
                      </a:r>
                    </a:p>
                  </a:txBody>
                  <a:tcPr marL="9525" marR="9525" marT="9525" marB="0" anchor="b"/>
                </a:tc>
              </a:tr>
              <a:tr h="247708">
                <a:tc>
                  <a:txBody>
                    <a:bodyPr/>
                    <a:lstStyle/>
                    <a:p>
                      <a:pPr algn="ctr" fontAlgn="b"/>
                      <a:endParaRPr lang="en-ZA" sz="1400" b="0" i="0" u="none" strike="noStrike">
                        <a:solidFill>
                          <a:srgbClr val="000000"/>
                        </a:solidFill>
                        <a:latin typeface="+mn-lt"/>
                      </a:endParaRPr>
                    </a:p>
                  </a:txBody>
                  <a:tcPr marL="9525" marR="9525" marT="9525" marB="0" anchor="b"/>
                </a:tc>
                <a:tc>
                  <a:txBody>
                    <a:bodyPr/>
                    <a:lstStyle/>
                    <a:p>
                      <a:pPr algn="ctr" fontAlgn="b"/>
                      <a:endParaRPr lang="en-ZA" sz="1400" b="0" i="0" u="none" strike="noStrike">
                        <a:solidFill>
                          <a:srgbClr val="000000"/>
                        </a:solidFill>
                        <a:latin typeface="+mn-lt"/>
                      </a:endParaRPr>
                    </a:p>
                  </a:txBody>
                  <a:tcPr marL="9525" marR="9525" marT="9525" marB="0" anchor="b"/>
                </a:tc>
                <a:tc>
                  <a:txBody>
                    <a:bodyPr/>
                    <a:lstStyle/>
                    <a:p>
                      <a:pPr algn="l" fontAlgn="b"/>
                      <a:r>
                        <a:rPr lang="en-ZA" sz="1400" b="0" i="0" u="none" strike="noStrike">
                          <a:solidFill>
                            <a:srgbClr val="000000"/>
                          </a:solidFill>
                          <a:latin typeface="+mn-lt"/>
                        </a:rPr>
                        <a:t>Event Spectators </a:t>
                      </a:r>
                    </a:p>
                  </a:txBody>
                  <a:tcPr marL="9525" marR="9525" marT="9525" marB="0" anchor="b"/>
                </a:tc>
                <a:tc>
                  <a:txBody>
                    <a:bodyPr/>
                    <a:lstStyle/>
                    <a:p>
                      <a:pPr algn="ctr" fontAlgn="b"/>
                      <a:r>
                        <a:rPr lang="en-ZA" sz="1400" b="0" i="0" u="none" strike="noStrike">
                          <a:solidFill>
                            <a:srgbClr val="000000"/>
                          </a:solidFill>
                          <a:latin typeface="+mn-lt"/>
                        </a:rPr>
                        <a:t>3000+</a:t>
                      </a:r>
                    </a:p>
                  </a:txBody>
                  <a:tcPr marL="9525" marR="9525" marT="9525" marB="0" anchor="b"/>
                </a:tc>
              </a:tr>
              <a:tr h="247708">
                <a:tc>
                  <a:txBody>
                    <a:bodyPr/>
                    <a:lstStyle/>
                    <a:p>
                      <a:pPr algn="ctr" fontAlgn="b"/>
                      <a:endParaRPr lang="en-ZA" sz="1400" b="0" i="0" u="none" strike="noStrike">
                        <a:solidFill>
                          <a:srgbClr val="000000"/>
                        </a:solidFill>
                        <a:latin typeface="+mn-lt"/>
                      </a:endParaRPr>
                    </a:p>
                  </a:txBody>
                  <a:tcPr marL="9525" marR="9525" marT="9525" marB="0" anchor="b"/>
                </a:tc>
                <a:tc>
                  <a:txBody>
                    <a:bodyPr/>
                    <a:lstStyle/>
                    <a:p>
                      <a:pPr algn="ctr" fontAlgn="b"/>
                      <a:endParaRPr lang="en-ZA" sz="1400" b="0" i="0" u="none" strike="noStrike">
                        <a:solidFill>
                          <a:srgbClr val="000000"/>
                        </a:solidFill>
                        <a:latin typeface="+mn-lt"/>
                      </a:endParaRPr>
                    </a:p>
                  </a:txBody>
                  <a:tcPr marL="9525" marR="9525" marT="9525" marB="0" anchor="b"/>
                </a:tc>
                <a:tc>
                  <a:txBody>
                    <a:bodyPr/>
                    <a:lstStyle/>
                    <a:p>
                      <a:pPr algn="l" fontAlgn="b"/>
                      <a:endParaRPr lang="en-ZA" sz="1400" b="0" i="0" u="none" strike="noStrike">
                        <a:solidFill>
                          <a:srgbClr val="000000"/>
                        </a:solidFill>
                        <a:latin typeface="+mn-lt"/>
                      </a:endParaRPr>
                    </a:p>
                  </a:txBody>
                  <a:tcPr marL="9525" marR="9525" marT="9525" marB="0" anchor="b"/>
                </a:tc>
                <a:tc>
                  <a:txBody>
                    <a:bodyPr/>
                    <a:lstStyle/>
                    <a:p>
                      <a:pPr algn="ctr" fontAlgn="b"/>
                      <a:endParaRPr lang="en-ZA" sz="1400" b="0" i="0" u="none" strike="noStrike">
                        <a:solidFill>
                          <a:srgbClr val="000000"/>
                        </a:solidFill>
                        <a:latin typeface="+mn-lt"/>
                      </a:endParaRPr>
                    </a:p>
                  </a:txBody>
                  <a:tcPr marL="9525" marR="9525" marT="9525" marB="0" anchor="b"/>
                </a:tc>
              </a:tr>
              <a:tr h="247708">
                <a:tc>
                  <a:txBody>
                    <a:bodyPr/>
                    <a:lstStyle/>
                    <a:p>
                      <a:pPr algn="ctr" fontAlgn="b"/>
                      <a:r>
                        <a:rPr lang="en-ZA" sz="1400" b="0" i="0" u="none" strike="noStrike">
                          <a:solidFill>
                            <a:srgbClr val="000000"/>
                          </a:solidFill>
                          <a:latin typeface="+mn-lt"/>
                        </a:rPr>
                        <a:t>BMX National Series Event</a:t>
                      </a:r>
                    </a:p>
                  </a:txBody>
                  <a:tcPr marL="9525" marR="9525" marT="9525" marB="0" anchor="b"/>
                </a:tc>
                <a:tc>
                  <a:txBody>
                    <a:bodyPr/>
                    <a:lstStyle/>
                    <a:p>
                      <a:pPr algn="ctr" fontAlgn="b"/>
                      <a:endParaRPr lang="en-ZA" sz="1400" b="0" i="0" u="none" strike="noStrike">
                        <a:solidFill>
                          <a:srgbClr val="000000"/>
                        </a:solidFill>
                        <a:latin typeface="+mn-lt"/>
                      </a:endParaRPr>
                    </a:p>
                  </a:txBody>
                  <a:tcPr marL="9525" marR="9525" marT="9525" marB="0" anchor="b"/>
                </a:tc>
                <a:tc>
                  <a:txBody>
                    <a:bodyPr/>
                    <a:lstStyle/>
                    <a:p>
                      <a:pPr algn="l" fontAlgn="b"/>
                      <a:endParaRPr lang="en-ZA" sz="1400" b="0" i="0" u="none" strike="noStrike">
                        <a:solidFill>
                          <a:srgbClr val="000000"/>
                        </a:solidFill>
                        <a:latin typeface="+mn-lt"/>
                      </a:endParaRPr>
                    </a:p>
                  </a:txBody>
                  <a:tcPr marL="9525" marR="9525" marT="9525" marB="0" anchor="b"/>
                </a:tc>
                <a:tc>
                  <a:txBody>
                    <a:bodyPr/>
                    <a:lstStyle/>
                    <a:p>
                      <a:pPr algn="ctr" fontAlgn="b"/>
                      <a:endParaRPr lang="en-ZA" sz="1400" b="0" i="0" u="none" strike="noStrike">
                        <a:solidFill>
                          <a:srgbClr val="000000"/>
                        </a:solidFill>
                        <a:latin typeface="+mn-lt"/>
                      </a:endParaRPr>
                    </a:p>
                  </a:txBody>
                  <a:tcPr marL="9525" marR="9525" marT="9525" marB="0" anchor="b"/>
                </a:tc>
              </a:tr>
              <a:tr h="247708">
                <a:tc>
                  <a:txBody>
                    <a:bodyPr/>
                    <a:lstStyle/>
                    <a:p>
                      <a:pPr algn="ctr" fontAlgn="b"/>
                      <a:endParaRPr lang="en-ZA" sz="1400" b="0" i="0" u="none" strike="noStrike">
                        <a:solidFill>
                          <a:srgbClr val="000000"/>
                        </a:solidFill>
                        <a:latin typeface="+mn-lt"/>
                      </a:endParaRPr>
                    </a:p>
                  </a:txBody>
                  <a:tcPr marL="9525" marR="9525" marT="9525" marB="0" anchor="b"/>
                </a:tc>
                <a:tc>
                  <a:txBody>
                    <a:bodyPr/>
                    <a:lstStyle/>
                    <a:p>
                      <a:pPr algn="ctr" fontAlgn="b"/>
                      <a:endParaRPr lang="en-ZA" sz="1400" b="0" i="0" u="none" strike="noStrike">
                        <a:solidFill>
                          <a:srgbClr val="000000"/>
                        </a:solidFill>
                        <a:latin typeface="+mn-lt"/>
                      </a:endParaRPr>
                    </a:p>
                  </a:txBody>
                  <a:tcPr marL="9525" marR="9525" marT="9525" marB="0" anchor="b"/>
                </a:tc>
                <a:tc>
                  <a:txBody>
                    <a:bodyPr/>
                    <a:lstStyle/>
                    <a:p>
                      <a:pPr algn="l" fontAlgn="b"/>
                      <a:r>
                        <a:rPr lang="en-ZA" sz="1400" b="0" i="0" u="none" strike="noStrike">
                          <a:solidFill>
                            <a:srgbClr val="000000"/>
                          </a:solidFill>
                          <a:latin typeface="+mn-lt"/>
                        </a:rPr>
                        <a:t>Date</a:t>
                      </a:r>
                    </a:p>
                  </a:txBody>
                  <a:tcPr marL="9525" marR="9525" marT="9525" marB="0" anchor="b"/>
                </a:tc>
                <a:tc>
                  <a:txBody>
                    <a:bodyPr/>
                    <a:lstStyle/>
                    <a:p>
                      <a:pPr algn="ctr" fontAlgn="b"/>
                      <a:r>
                        <a:rPr lang="en-ZA" sz="1400" b="0" i="0" u="none" strike="noStrike">
                          <a:solidFill>
                            <a:srgbClr val="000000"/>
                          </a:solidFill>
                          <a:latin typeface="+mn-lt"/>
                        </a:rPr>
                        <a:t>TBC</a:t>
                      </a:r>
                    </a:p>
                  </a:txBody>
                  <a:tcPr marL="9525" marR="9525" marT="9525" marB="0" anchor="b"/>
                </a:tc>
              </a:tr>
              <a:tr h="247708">
                <a:tc>
                  <a:txBody>
                    <a:bodyPr/>
                    <a:lstStyle/>
                    <a:p>
                      <a:pPr algn="ctr" fontAlgn="b"/>
                      <a:endParaRPr lang="en-ZA" sz="1400" b="0" i="0" u="none" strike="noStrike">
                        <a:solidFill>
                          <a:srgbClr val="000000"/>
                        </a:solidFill>
                        <a:latin typeface="+mn-lt"/>
                      </a:endParaRPr>
                    </a:p>
                  </a:txBody>
                  <a:tcPr marL="9525" marR="9525" marT="9525" marB="0" anchor="b"/>
                </a:tc>
                <a:tc>
                  <a:txBody>
                    <a:bodyPr/>
                    <a:lstStyle/>
                    <a:p>
                      <a:pPr algn="ctr" fontAlgn="b"/>
                      <a:endParaRPr lang="en-ZA" sz="1400" b="0" i="0" u="none" strike="noStrike">
                        <a:solidFill>
                          <a:srgbClr val="000000"/>
                        </a:solidFill>
                        <a:latin typeface="+mn-lt"/>
                      </a:endParaRPr>
                    </a:p>
                  </a:txBody>
                  <a:tcPr marL="9525" marR="9525" marT="9525" marB="0" anchor="b"/>
                </a:tc>
                <a:tc>
                  <a:txBody>
                    <a:bodyPr/>
                    <a:lstStyle/>
                    <a:p>
                      <a:pPr algn="l" fontAlgn="b"/>
                      <a:r>
                        <a:rPr lang="en-ZA" sz="1400" b="0" i="0" u="none" strike="noStrike">
                          <a:solidFill>
                            <a:srgbClr val="000000"/>
                          </a:solidFill>
                          <a:latin typeface="+mn-lt"/>
                        </a:rPr>
                        <a:t>Venue</a:t>
                      </a:r>
                    </a:p>
                  </a:txBody>
                  <a:tcPr marL="9525" marR="9525" marT="9525" marB="0" anchor="b"/>
                </a:tc>
                <a:tc>
                  <a:txBody>
                    <a:bodyPr/>
                    <a:lstStyle/>
                    <a:p>
                      <a:pPr algn="ctr" fontAlgn="b"/>
                      <a:r>
                        <a:rPr lang="en-ZA" sz="1400" b="0" i="0" u="none" strike="noStrike">
                          <a:solidFill>
                            <a:srgbClr val="000000"/>
                          </a:solidFill>
                          <a:latin typeface="+mn-lt"/>
                        </a:rPr>
                        <a:t>Alex Park</a:t>
                      </a:r>
                    </a:p>
                  </a:txBody>
                  <a:tcPr marL="9525" marR="9525" marT="9525" marB="0" anchor="b"/>
                </a:tc>
              </a:tr>
              <a:tr h="247708">
                <a:tc>
                  <a:txBody>
                    <a:bodyPr/>
                    <a:lstStyle/>
                    <a:p>
                      <a:pPr algn="ctr" fontAlgn="b"/>
                      <a:endParaRPr lang="en-ZA" sz="1400" b="0" i="0" u="none" strike="noStrike">
                        <a:solidFill>
                          <a:srgbClr val="000000"/>
                        </a:solidFill>
                        <a:latin typeface="+mn-lt"/>
                      </a:endParaRPr>
                    </a:p>
                  </a:txBody>
                  <a:tcPr marL="9525" marR="9525" marT="9525" marB="0" anchor="b"/>
                </a:tc>
                <a:tc>
                  <a:txBody>
                    <a:bodyPr/>
                    <a:lstStyle/>
                    <a:p>
                      <a:pPr algn="ctr" fontAlgn="b"/>
                      <a:endParaRPr lang="en-ZA" sz="1400" b="0" i="0" u="none" strike="noStrike">
                        <a:solidFill>
                          <a:srgbClr val="000000"/>
                        </a:solidFill>
                        <a:latin typeface="+mn-lt"/>
                      </a:endParaRPr>
                    </a:p>
                  </a:txBody>
                  <a:tcPr marL="9525" marR="9525" marT="9525" marB="0" anchor="b"/>
                </a:tc>
                <a:tc>
                  <a:txBody>
                    <a:bodyPr/>
                    <a:lstStyle/>
                    <a:p>
                      <a:pPr algn="l" fontAlgn="b"/>
                      <a:r>
                        <a:rPr lang="en-ZA" sz="1400" b="0" i="0" u="none" strike="noStrike">
                          <a:solidFill>
                            <a:srgbClr val="000000"/>
                          </a:solidFill>
                          <a:latin typeface="+mn-lt"/>
                        </a:rPr>
                        <a:t>Participants </a:t>
                      </a:r>
                    </a:p>
                  </a:txBody>
                  <a:tcPr marL="9525" marR="9525" marT="9525" marB="0" anchor="b"/>
                </a:tc>
                <a:tc>
                  <a:txBody>
                    <a:bodyPr/>
                    <a:lstStyle/>
                    <a:p>
                      <a:pPr algn="ctr" fontAlgn="b"/>
                      <a:r>
                        <a:rPr lang="en-ZA" sz="1400" b="0" i="0" u="none" strike="noStrike">
                          <a:solidFill>
                            <a:srgbClr val="000000"/>
                          </a:solidFill>
                          <a:latin typeface="+mn-lt"/>
                        </a:rPr>
                        <a:t>200+ </a:t>
                      </a:r>
                    </a:p>
                  </a:txBody>
                  <a:tcPr marL="9525" marR="9525" marT="9525" marB="0" anchor="b"/>
                </a:tc>
              </a:tr>
              <a:tr h="247708">
                <a:tc>
                  <a:txBody>
                    <a:bodyPr/>
                    <a:lstStyle/>
                    <a:p>
                      <a:pPr algn="ctr" fontAlgn="b"/>
                      <a:endParaRPr lang="en-ZA" sz="1400" b="0" i="0" u="none" strike="noStrike">
                        <a:solidFill>
                          <a:srgbClr val="000000"/>
                        </a:solidFill>
                        <a:latin typeface="+mn-lt"/>
                      </a:endParaRPr>
                    </a:p>
                  </a:txBody>
                  <a:tcPr marL="9525" marR="9525" marT="9525" marB="0" anchor="b"/>
                </a:tc>
                <a:tc>
                  <a:txBody>
                    <a:bodyPr/>
                    <a:lstStyle/>
                    <a:p>
                      <a:pPr algn="ctr" fontAlgn="b"/>
                      <a:endParaRPr lang="en-ZA" sz="1400" b="0" i="0" u="none" strike="noStrike">
                        <a:solidFill>
                          <a:srgbClr val="000000"/>
                        </a:solidFill>
                        <a:latin typeface="+mn-lt"/>
                      </a:endParaRPr>
                    </a:p>
                  </a:txBody>
                  <a:tcPr marL="9525" marR="9525" marT="9525" marB="0" anchor="b"/>
                </a:tc>
                <a:tc>
                  <a:txBody>
                    <a:bodyPr/>
                    <a:lstStyle/>
                    <a:p>
                      <a:pPr algn="l" fontAlgn="b"/>
                      <a:r>
                        <a:rPr lang="en-ZA" sz="1400" b="0" i="0" u="none" strike="noStrike">
                          <a:solidFill>
                            <a:srgbClr val="000000"/>
                          </a:solidFill>
                          <a:latin typeface="+mn-lt"/>
                        </a:rPr>
                        <a:t>Out of Towners</a:t>
                      </a:r>
                    </a:p>
                  </a:txBody>
                  <a:tcPr marL="9525" marR="9525" marT="9525" marB="0" anchor="b"/>
                </a:tc>
                <a:tc>
                  <a:txBody>
                    <a:bodyPr/>
                    <a:lstStyle/>
                    <a:p>
                      <a:pPr algn="ctr" fontAlgn="b"/>
                      <a:r>
                        <a:rPr lang="en-ZA" sz="1400" b="0" i="0" u="none" strike="noStrike">
                          <a:solidFill>
                            <a:srgbClr val="000000"/>
                          </a:solidFill>
                          <a:latin typeface="+mn-lt"/>
                        </a:rPr>
                        <a:t>70%</a:t>
                      </a:r>
                    </a:p>
                  </a:txBody>
                  <a:tcPr marL="9525" marR="9525" marT="9525" marB="0" anchor="b"/>
                </a:tc>
              </a:tr>
              <a:tr h="247708">
                <a:tc>
                  <a:txBody>
                    <a:bodyPr/>
                    <a:lstStyle/>
                    <a:p>
                      <a:pPr algn="ctr" fontAlgn="b"/>
                      <a:endParaRPr lang="en-ZA" sz="1400" b="0" i="0" u="none" strike="noStrike">
                        <a:solidFill>
                          <a:srgbClr val="000000"/>
                        </a:solidFill>
                        <a:latin typeface="+mn-lt"/>
                      </a:endParaRPr>
                    </a:p>
                  </a:txBody>
                  <a:tcPr marL="9525" marR="9525" marT="9525" marB="0" anchor="b"/>
                </a:tc>
                <a:tc>
                  <a:txBody>
                    <a:bodyPr/>
                    <a:lstStyle/>
                    <a:p>
                      <a:pPr algn="ctr" fontAlgn="b"/>
                      <a:endParaRPr lang="en-ZA" sz="1400" b="0" i="0" u="none" strike="noStrike">
                        <a:solidFill>
                          <a:srgbClr val="000000"/>
                        </a:solidFill>
                        <a:latin typeface="+mn-lt"/>
                      </a:endParaRPr>
                    </a:p>
                  </a:txBody>
                  <a:tcPr marL="9525" marR="9525" marT="9525" marB="0" anchor="b"/>
                </a:tc>
                <a:tc>
                  <a:txBody>
                    <a:bodyPr/>
                    <a:lstStyle/>
                    <a:p>
                      <a:pPr algn="l" fontAlgn="b"/>
                      <a:r>
                        <a:rPr lang="en-ZA" sz="1400" b="0" i="0" u="none" strike="noStrike">
                          <a:solidFill>
                            <a:srgbClr val="000000"/>
                          </a:solidFill>
                          <a:latin typeface="+mn-lt"/>
                        </a:rPr>
                        <a:t>Support Teams </a:t>
                      </a:r>
                    </a:p>
                  </a:txBody>
                  <a:tcPr marL="9525" marR="9525" marT="9525" marB="0" anchor="b"/>
                </a:tc>
                <a:tc>
                  <a:txBody>
                    <a:bodyPr/>
                    <a:lstStyle/>
                    <a:p>
                      <a:pPr algn="ctr" fontAlgn="b"/>
                      <a:r>
                        <a:rPr lang="en-ZA" sz="1400" b="0" i="0" u="none" strike="noStrike">
                          <a:solidFill>
                            <a:srgbClr val="000000"/>
                          </a:solidFill>
                          <a:latin typeface="+mn-lt"/>
                        </a:rPr>
                        <a:t>50+ </a:t>
                      </a:r>
                    </a:p>
                  </a:txBody>
                  <a:tcPr marL="9525" marR="9525" marT="9525" marB="0" anchor="b"/>
                </a:tc>
              </a:tr>
              <a:tr h="247708">
                <a:tc>
                  <a:txBody>
                    <a:bodyPr/>
                    <a:lstStyle/>
                    <a:p>
                      <a:pPr algn="ctr" fontAlgn="b"/>
                      <a:endParaRPr lang="en-ZA" sz="1400" b="0" i="0" u="none" strike="noStrike">
                        <a:solidFill>
                          <a:srgbClr val="000000"/>
                        </a:solidFill>
                        <a:latin typeface="+mn-lt"/>
                      </a:endParaRPr>
                    </a:p>
                  </a:txBody>
                  <a:tcPr marL="9525" marR="9525" marT="9525" marB="0" anchor="b"/>
                </a:tc>
                <a:tc>
                  <a:txBody>
                    <a:bodyPr/>
                    <a:lstStyle/>
                    <a:p>
                      <a:pPr algn="ctr" fontAlgn="b"/>
                      <a:endParaRPr lang="en-ZA" sz="1400" b="0" i="0" u="none" strike="noStrike">
                        <a:solidFill>
                          <a:srgbClr val="000000"/>
                        </a:solidFill>
                        <a:latin typeface="+mn-lt"/>
                      </a:endParaRPr>
                    </a:p>
                  </a:txBody>
                  <a:tcPr marL="9525" marR="9525" marT="9525" marB="0" anchor="b"/>
                </a:tc>
                <a:tc>
                  <a:txBody>
                    <a:bodyPr/>
                    <a:lstStyle/>
                    <a:p>
                      <a:pPr algn="l" fontAlgn="b"/>
                      <a:r>
                        <a:rPr lang="en-ZA" sz="1400" b="0" i="0" u="none" strike="noStrike">
                          <a:solidFill>
                            <a:srgbClr val="000000"/>
                          </a:solidFill>
                          <a:latin typeface="+mn-lt"/>
                        </a:rPr>
                        <a:t>Event Spectators </a:t>
                      </a:r>
                    </a:p>
                  </a:txBody>
                  <a:tcPr marL="9525" marR="9525" marT="9525" marB="0" anchor="b"/>
                </a:tc>
                <a:tc>
                  <a:txBody>
                    <a:bodyPr/>
                    <a:lstStyle/>
                    <a:p>
                      <a:pPr algn="ctr" fontAlgn="b"/>
                      <a:r>
                        <a:rPr lang="en-ZA" sz="1400" b="0" i="0" u="none" strike="noStrike">
                          <a:solidFill>
                            <a:srgbClr val="000000"/>
                          </a:solidFill>
                          <a:latin typeface="+mn-lt"/>
                        </a:rPr>
                        <a:t>750+</a:t>
                      </a:r>
                    </a:p>
                  </a:txBody>
                  <a:tcPr marL="9525" marR="9525" marT="9525" marB="0" anchor="b"/>
                </a:tc>
              </a:tr>
              <a:tr h="247708">
                <a:tc>
                  <a:txBody>
                    <a:bodyPr/>
                    <a:lstStyle/>
                    <a:p>
                      <a:pPr algn="ctr" fontAlgn="b"/>
                      <a:endParaRPr lang="en-ZA" sz="1400" b="0" i="0" u="none" strike="noStrike">
                        <a:solidFill>
                          <a:srgbClr val="000000"/>
                        </a:solidFill>
                        <a:latin typeface="+mn-lt"/>
                      </a:endParaRPr>
                    </a:p>
                  </a:txBody>
                  <a:tcPr marL="9525" marR="9525" marT="9525" marB="0" anchor="b"/>
                </a:tc>
                <a:tc>
                  <a:txBody>
                    <a:bodyPr/>
                    <a:lstStyle/>
                    <a:p>
                      <a:pPr algn="ctr" fontAlgn="b"/>
                      <a:endParaRPr lang="en-ZA" sz="1400" b="0" i="0" u="none" strike="noStrike">
                        <a:solidFill>
                          <a:srgbClr val="000000"/>
                        </a:solidFill>
                        <a:latin typeface="+mn-lt"/>
                      </a:endParaRPr>
                    </a:p>
                  </a:txBody>
                  <a:tcPr marL="9525" marR="9525" marT="9525" marB="0" anchor="b"/>
                </a:tc>
                <a:tc>
                  <a:txBody>
                    <a:bodyPr/>
                    <a:lstStyle/>
                    <a:p>
                      <a:pPr algn="l" fontAlgn="b"/>
                      <a:endParaRPr lang="en-ZA" sz="1400" b="0" i="0" u="none" strike="noStrike">
                        <a:solidFill>
                          <a:srgbClr val="000000"/>
                        </a:solidFill>
                        <a:latin typeface="+mn-lt"/>
                      </a:endParaRPr>
                    </a:p>
                  </a:txBody>
                  <a:tcPr marL="9525" marR="9525" marT="9525" marB="0" anchor="b"/>
                </a:tc>
                <a:tc>
                  <a:txBody>
                    <a:bodyPr/>
                    <a:lstStyle/>
                    <a:p>
                      <a:pPr algn="ctr" fontAlgn="b"/>
                      <a:endParaRPr lang="en-ZA" sz="1400" b="0" i="0" u="none" strike="noStrike">
                        <a:solidFill>
                          <a:srgbClr val="000000"/>
                        </a:solidFill>
                        <a:latin typeface="+mn-lt"/>
                      </a:endParaRPr>
                    </a:p>
                  </a:txBody>
                  <a:tcPr marL="9525" marR="9525" marT="9525" marB="0" anchor="b"/>
                </a:tc>
              </a:tr>
              <a:tr h="247708">
                <a:tc>
                  <a:txBody>
                    <a:bodyPr/>
                    <a:lstStyle/>
                    <a:p>
                      <a:pPr algn="ctr" fontAlgn="b"/>
                      <a:endParaRPr lang="en-ZA" sz="1400" b="0" i="0" u="none" strike="noStrike">
                        <a:solidFill>
                          <a:srgbClr val="000000"/>
                        </a:solidFill>
                        <a:latin typeface="+mn-lt"/>
                      </a:endParaRPr>
                    </a:p>
                  </a:txBody>
                  <a:tcPr marL="9525" marR="9525" marT="9525" marB="0" anchor="b"/>
                </a:tc>
                <a:tc>
                  <a:txBody>
                    <a:bodyPr/>
                    <a:lstStyle/>
                    <a:p>
                      <a:pPr algn="ctr" fontAlgn="b"/>
                      <a:endParaRPr lang="en-ZA" sz="1400" b="0" i="0" u="none" strike="noStrike">
                        <a:solidFill>
                          <a:srgbClr val="000000"/>
                        </a:solidFill>
                        <a:latin typeface="+mn-lt"/>
                      </a:endParaRPr>
                    </a:p>
                  </a:txBody>
                  <a:tcPr marL="9525" marR="9525" marT="9525" marB="0" anchor="b"/>
                </a:tc>
                <a:tc>
                  <a:txBody>
                    <a:bodyPr/>
                    <a:lstStyle/>
                    <a:p>
                      <a:pPr algn="l" fontAlgn="b"/>
                      <a:endParaRPr lang="en-ZA" sz="1400" b="0" i="0" u="none" strike="noStrike">
                        <a:solidFill>
                          <a:srgbClr val="000000"/>
                        </a:solidFill>
                        <a:latin typeface="+mn-lt"/>
                      </a:endParaRPr>
                    </a:p>
                  </a:txBody>
                  <a:tcPr marL="9525" marR="9525" marT="9525" marB="0" anchor="b"/>
                </a:tc>
                <a:tc>
                  <a:txBody>
                    <a:bodyPr/>
                    <a:lstStyle/>
                    <a:p>
                      <a:pPr algn="ctr" fontAlgn="b"/>
                      <a:endParaRPr lang="en-ZA" sz="1400" b="0" i="0" u="none" strike="noStrike">
                        <a:solidFill>
                          <a:srgbClr val="000000"/>
                        </a:solidFill>
                        <a:latin typeface="+mn-lt"/>
                      </a:endParaRPr>
                    </a:p>
                  </a:txBody>
                  <a:tcPr marL="9525" marR="9525" marT="9525" marB="0" anchor="b"/>
                </a:tc>
              </a:tr>
              <a:tr h="247708">
                <a:tc>
                  <a:txBody>
                    <a:bodyPr/>
                    <a:lstStyle/>
                    <a:p>
                      <a:pPr algn="ctr" fontAlgn="b"/>
                      <a:r>
                        <a:rPr lang="en-ZA" sz="1400" b="0" i="0" u="none" strike="noStrike" dirty="0">
                          <a:solidFill>
                            <a:srgbClr val="FF0000"/>
                          </a:solidFill>
                          <a:latin typeface="+mn-lt"/>
                        </a:rPr>
                        <a:t>Masters Road World Champs</a:t>
                      </a:r>
                    </a:p>
                  </a:txBody>
                  <a:tcPr marL="9525" marR="9525" marT="9525" marB="0" anchor="b"/>
                </a:tc>
                <a:tc>
                  <a:txBody>
                    <a:bodyPr/>
                    <a:lstStyle/>
                    <a:p>
                      <a:pPr algn="ctr" fontAlgn="b"/>
                      <a:endParaRPr lang="en-ZA" sz="1400" b="0" i="0" u="none" strike="noStrike">
                        <a:solidFill>
                          <a:srgbClr val="FF0000"/>
                        </a:solidFill>
                        <a:latin typeface="+mn-lt"/>
                      </a:endParaRPr>
                    </a:p>
                  </a:txBody>
                  <a:tcPr marL="9525" marR="9525" marT="9525" marB="0" anchor="b"/>
                </a:tc>
                <a:tc>
                  <a:txBody>
                    <a:bodyPr/>
                    <a:lstStyle/>
                    <a:p>
                      <a:pPr algn="l" fontAlgn="b"/>
                      <a:endParaRPr lang="en-ZA" sz="1400" b="0" i="0" u="none" strike="noStrike" dirty="0">
                        <a:solidFill>
                          <a:srgbClr val="FF0000"/>
                        </a:solidFill>
                        <a:latin typeface="+mn-lt"/>
                      </a:endParaRPr>
                    </a:p>
                  </a:txBody>
                  <a:tcPr marL="9525" marR="9525" marT="9525" marB="0" anchor="b"/>
                </a:tc>
                <a:tc>
                  <a:txBody>
                    <a:bodyPr/>
                    <a:lstStyle/>
                    <a:p>
                      <a:pPr algn="ctr" fontAlgn="b"/>
                      <a:endParaRPr lang="en-ZA" sz="1400" b="0" i="0" u="none" strike="noStrike">
                        <a:solidFill>
                          <a:srgbClr val="FF0000"/>
                        </a:solidFill>
                        <a:latin typeface="+mn-lt"/>
                      </a:endParaRPr>
                    </a:p>
                  </a:txBody>
                  <a:tcPr marL="9525" marR="9525" marT="9525" marB="0" anchor="b"/>
                </a:tc>
              </a:tr>
              <a:tr h="247708">
                <a:tc>
                  <a:txBody>
                    <a:bodyPr/>
                    <a:lstStyle/>
                    <a:p>
                      <a:pPr algn="ctr" fontAlgn="b"/>
                      <a:endParaRPr lang="en-ZA" sz="1400" b="0" i="0" u="none" strike="noStrike">
                        <a:solidFill>
                          <a:srgbClr val="FF0000"/>
                        </a:solidFill>
                        <a:latin typeface="+mn-lt"/>
                      </a:endParaRPr>
                    </a:p>
                  </a:txBody>
                  <a:tcPr marL="9525" marR="9525" marT="9525" marB="0" anchor="b"/>
                </a:tc>
                <a:tc>
                  <a:txBody>
                    <a:bodyPr/>
                    <a:lstStyle/>
                    <a:p>
                      <a:pPr algn="ctr" fontAlgn="b"/>
                      <a:endParaRPr lang="en-ZA" sz="1400" b="0" i="0" u="none" strike="noStrike">
                        <a:solidFill>
                          <a:srgbClr val="FF0000"/>
                        </a:solidFill>
                        <a:latin typeface="+mn-lt"/>
                      </a:endParaRPr>
                    </a:p>
                  </a:txBody>
                  <a:tcPr marL="9525" marR="9525" marT="9525" marB="0" anchor="b"/>
                </a:tc>
                <a:tc>
                  <a:txBody>
                    <a:bodyPr/>
                    <a:lstStyle/>
                    <a:p>
                      <a:pPr algn="l" fontAlgn="b"/>
                      <a:r>
                        <a:rPr lang="en-ZA" sz="1400" b="0" i="0" u="none" strike="noStrike" dirty="0">
                          <a:solidFill>
                            <a:srgbClr val="FF0000"/>
                          </a:solidFill>
                          <a:latin typeface="+mn-lt"/>
                        </a:rPr>
                        <a:t>Date</a:t>
                      </a:r>
                    </a:p>
                  </a:txBody>
                  <a:tcPr marL="9525" marR="9525" marT="9525" marB="0" anchor="b"/>
                </a:tc>
                <a:tc>
                  <a:txBody>
                    <a:bodyPr/>
                    <a:lstStyle/>
                    <a:p>
                      <a:pPr algn="ctr" fontAlgn="b"/>
                      <a:r>
                        <a:rPr lang="en-ZA" sz="1400" b="0" i="0" u="none" strike="noStrike" dirty="0">
                          <a:solidFill>
                            <a:srgbClr val="FF0000"/>
                          </a:solidFill>
                          <a:latin typeface="+mn-lt"/>
                        </a:rPr>
                        <a:t>Aug / Sept</a:t>
                      </a:r>
                    </a:p>
                  </a:txBody>
                  <a:tcPr marL="9525" marR="9525" marT="9525" marB="0" anchor="b"/>
                </a:tc>
              </a:tr>
              <a:tr h="247708">
                <a:tc>
                  <a:txBody>
                    <a:bodyPr/>
                    <a:lstStyle/>
                    <a:p>
                      <a:pPr algn="ctr" fontAlgn="b"/>
                      <a:endParaRPr lang="en-ZA" sz="1400" b="0" i="0" u="none" strike="noStrike">
                        <a:solidFill>
                          <a:srgbClr val="FF0000"/>
                        </a:solidFill>
                        <a:latin typeface="+mn-lt"/>
                      </a:endParaRPr>
                    </a:p>
                  </a:txBody>
                  <a:tcPr marL="9525" marR="9525" marT="9525" marB="0" anchor="b"/>
                </a:tc>
                <a:tc>
                  <a:txBody>
                    <a:bodyPr/>
                    <a:lstStyle/>
                    <a:p>
                      <a:pPr algn="ctr" fontAlgn="b"/>
                      <a:endParaRPr lang="en-ZA" sz="1400" b="0" i="0" u="none" strike="noStrike">
                        <a:solidFill>
                          <a:srgbClr val="FF0000"/>
                        </a:solidFill>
                        <a:latin typeface="+mn-lt"/>
                      </a:endParaRPr>
                    </a:p>
                  </a:txBody>
                  <a:tcPr marL="9525" marR="9525" marT="9525" marB="0" anchor="b"/>
                </a:tc>
                <a:tc>
                  <a:txBody>
                    <a:bodyPr/>
                    <a:lstStyle/>
                    <a:p>
                      <a:pPr algn="l" fontAlgn="b"/>
                      <a:r>
                        <a:rPr lang="en-ZA" sz="1400" b="0" i="0" u="none" strike="noStrike">
                          <a:solidFill>
                            <a:srgbClr val="FF0000"/>
                          </a:solidFill>
                          <a:latin typeface="+mn-lt"/>
                        </a:rPr>
                        <a:t>Venue</a:t>
                      </a:r>
                    </a:p>
                  </a:txBody>
                  <a:tcPr marL="9525" marR="9525" marT="9525" marB="0" anchor="b"/>
                </a:tc>
                <a:tc>
                  <a:txBody>
                    <a:bodyPr/>
                    <a:lstStyle/>
                    <a:p>
                      <a:pPr algn="ctr" fontAlgn="b"/>
                      <a:r>
                        <a:rPr lang="en-ZA" sz="1400" b="0" i="0" u="none" strike="noStrike" dirty="0">
                          <a:solidFill>
                            <a:srgbClr val="FF0000"/>
                          </a:solidFill>
                          <a:latin typeface="+mn-lt"/>
                        </a:rPr>
                        <a:t>Alex Park &amp; Surrounds</a:t>
                      </a:r>
                    </a:p>
                  </a:txBody>
                  <a:tcPr marL="9525" marR="9525" marT="9525" marB="0" anchor="b"/>
                </a:tc>
              </a:tr>
              <a:tr h="247708">
                <a:tc>
                  <a:txBody>
                    <a:bodyPr/>
                    <a:lstStyle/>
                    <a:p>
                      <a:pPr algn="ctr" fontAlgn="b"/>
                      <a:endParaRPr lang="en-ZA" sz="1400" b="0" i="0" u="none" strike="noStrike">
                        <a:solidFill>
                          <a:srgbClr val="FF0000"/>
                        </a:solidFill>
                        <a:latin typeface="+mn-lt"/>
                      </a:endParaRPr>
                    </a:p>
                  </a:txBody>
                  <a:tcPr marL="9525" marR="9525" marT="9525" marB="0" anchor="b"/>
                </a:tc>
                <a:tc>
                  <a:txBody>
                    <a:bodyPr/>
                    <a:lstStyle/>
                    <a:p>
                      <a:pPr algn="ctr" fontAlgn="b"/>
                      <a:endParaRPr lang="en-ZA" sz="1400" b="0" i="0" u="none" strike="noStrike">
                        <a:solidFill>
                          <a:srgbClr val="FF0000"/>
                        </a:solidFill>
                        <a:latin typeface="+mn-lt"/>
                      </a:endParaRPr>
                    </a:p>
                  </a:txBody>
                  <a:tcPr marL="9525" marR="9525" marT="9525" marB="0" anchor="b"/>
                </a:tc>
                <a:tc>
                  <a:txBody>
                    <a:bodyPr/>
                    <a:lstStyle/>
                    <a:p>
                      <a:pPr algn="l" fontAlgn="b"/>
                      <a:r>
                        <a:rPr lang="en-ZA" sz="1400" b="0" i="0" u="none" strike="noStrike">
                          <a:solidFill>
                            <a:srgbClr val="FF0000"/>
                          </a:solidFill>
                          <a:latin typeface="+mn-lt"/>
                        </a:rPr>
                        <a:t>Participants </a:t>
                      </a:r>
                    </a:p>
                  </a:txBody>
                  <a:tcPr marL="9525" marR="9525" marT="9525" marB="0" anchor="b"/>
                </a:tc>
                <a:tc>
                  <a:txBody>
                    <a:bodyPr/>
                    <a:lstStyle/>
                    <a:p>
                      <a:pPr algn="ctr" fontAlgn="b"/>
                      <a:r>
                        <a:rPr lang="en-ZA" sz="1400" b="0" i="0" u="none" strike="noStrike" dirty="0">
                          <a:solidFill>
                            <a:srgbClr val="FF0000"/>
                          </a:solidFill>
                          <a:latin typeface="+mn-lt"/>
                        </a:rPr>
                        <a:t>3000+</a:t>
                      </a:r>
                    </a:p>
                  </a:txBody>
                  <a:tcPr marL="9525" marR="9525" marT="9525" marB="0" anchor="b"/>
                </a:tc>
              </a:tr>
              <a:tr h="247708">
                <a:tc>
                  <a:txBody>
                    <a:bodyPr/>
                    <a:lstStyle/>
                    <a:p>
                      <a:pPr algn="ctr" fontAlgn="b"/>
                      <a:endParaRPr lang="en-ZA" sz="1400" b="0" i="0" u="none" strike="noStrike">
                        <a:solidFill>
                          <a:srgbClr val="FF0000"/>
                        </a:solidFill>
                        <a:latin typeface="+mn-lt"/>
                      </a:endParaRPr>
                    </a:p>
                  </a:txBody>
                  <a:tcPr marL="9525" marR="9525" marT="9525" marB="0" anchor="b"/>
                </a:tc>
                <a:tc>
                  <a:txBody>
                    <a:bodyPr/>
                    <a:lstStyle/>
                    <a:p>
                      <a:pPr algn="ctr" fontAlgn="b"/>
                      <a:endParaRPr lang="en-ZA" sz="1400" b="0" i="0" u="none" strike="noStrike">
                        <a:solidFill>
                          <a:srgbClr val="FF0000"/>
                        </a:solidFill>
                        <a:latin typeface="+mn-lt"/>
                      </a:endParaRPr>
                    </a:p>
                  </a:txBody>
                  <a:tcPr marL="9525" marR="9525" marT="9525" marB="0" anchor="b"/>
                </a:tc>
                <a:tc>
                  <a:txBody>
                    <a:bodyPr/>
                    <a:lstStyle/>
                    <a:p>
                      <a:pPr algn="l" fontAlgn="b"/>
                      <a:r>
                        <a:rPr lang="en-ZA" sz="1400" b="0" i="0" u="none" strike="noStrike">
                          <a:solidFill>
                            <a:srgbClr val="FF0000"/>
                          </a:solidFill>
                          <a:latin typeface="+mn-lt"/>
                        </a:rPr>
                        <a:t>Out of Towners</a:t>
                      </a:r>
                    </a:p>
                  </a:txBody>
                  <a:tcPr marL="9525" marR="9525" marT="9525" marB="0" anchor="b"/>
                </a:tc>
                <a:tc>
                  <a:txBody>
                    <a:bodyPr/>
                    <a:lstStyle/>
                    <a:p>
                      <a:pPr algn="ctr" fontAlgn="b"/>
                      <a:r>
                        <a:rPr lang="en-ZA" sz="1400" b="0" i="0" u="none" strike="noStrike" dirty="0">
                          <a:solidFill>
                            <a:srgbClr val="FF0000"/>
                          </a:solidFill>
                          <a:latin typeface="+mn-lt"/>
                        </a:rPr>
                        <a:t>80%</a:t>
                      </a:r>
                    </a:p>
                  </a:txBody>
                  <a:tcPr marL="9525" marR="9525" marT="9525" marB="0" anchor="b"/>
                </a:tc>
              </a:tr>
              <a:tr h="247708">
                <a:tc>
                  <a:txBody>
                    <a:bodyPr/>
                    <a:lstStyle/>
                    <a:p>
                      <a:pPr algn="ctr" fontAlgn="b"/>
                      <a:endParaRPr lang="en-ZA" sz="1400" b="0" i="0" u="none" strike="noStrike">
                        <a:solidFill>
                          <a:srgbClr val="FF0000"/>
                        </a:solidFill>
                        <a:latin typeface="+mn-lt"/>
                      </a:endParaRPr>
                    </a:p>
                  </a:txBody>
                  <a:tcPr marL="9525" marR="9525" marT="9525" marB="0" anchor="b"/>
                </a:tc>
                <a:tc>
                  <a:txBody>
                    <a:bodyPr/>
                    <a:lstStyle/>
                    <a:p>
                      <a:pPr algn="ctr" fontAlgn="b"/>
                      <a:endParaRPr lang="en-ZA" sz="1400" b="0" i="0" u="none" strike="noStrike">
                        <a:solidFill>
                          <a:srgbClr val="FF0000"/>
                        </a:solidFill>
                        <a:latin typeface="+mn-lt"/>
                      </a:endParaRPr>
                    </a:p>
                  </a:txBody>
                  <a:tcPr marL="9525" marR="9525" marT="9525" marB="0" anchor="b"/>
                </a:tc>
                <a:tc>
                  <a:txBody>
                    <a:bodyPr/>
                    <a:lstStyle/>
                    <a:p>
                      <a:pPr algn="l" fontAlgn="b"/>
                      <a:r>
                        <a:rPr lang="en-ZA" sz="1400" b="0" i="0" u="none" strike="noStrike">
                          <a:solidFill>
                            <a:srgbClr val="FF0000"/>
                          </a:solidFill>
                          <a:latin typeface="+mn-lt"/>
                        </a:rPr>
                        <a:t>Support Teams </a:t>
                      </a:r>
                    </a:p>
                  </a:txBody>
                  <a:tcPr marL="9525" marR="9525" marT="9525" marB="0" anchor="b"/>
                </a:tc>
                <a:tc>
                  <a:txBody>
                    <a:bodyPr/>
                    <a:lstStyle/>
                    <a:p>
                      <a:pPr algn="ctr" fontAlgn="b"/>
                      <a:r>
                        <a:rPr lang="en-ZA" sz="1400" b="0" i="0" u="none" strike="noStrike" dirty="0">
                          <a:solidFill>
                            <a:srgbClr val="FF0000"/>
                          </a:solidFill>
                          <a:latin typeface="+mn-lt"/>
                        </a:rPr>
                        <a:t>200+</a:t>
                      </a:r>
                    </a:p>
                  </a:txBody>
                  <a:tcPr marL="9525" marR="9525" marT="9525" marB="0" anchor="b"/>
                </a:tc>
              </a:tr>
              <a:tr h="247708">
                <a:tc>
                  <a:txBody>
                    <a:bodyPr/>
                    <a:lstStyle/>
                    <a:p>
                      <a:pPr algn="ctr" fontAlgn="b"/>
                      <a:endParaRPr lang="en-ZA" sz="1400" b="0" i="0" u="none" strike="noStrike">
                        <a:solidFill>
                          <a:srgbClr val="FF0000"/>
                        </a:solidFill>
                        <a:latin typeface="+mn-lt"/>
                      </a:endParaRPr>
                    </a:p>
                  </a:txBody>
                  <a:tcPr marL="9525" marR="9525" marT="9525" marB="0" anchor="b"/>
                </a:tc>
                <a:tc>
                  <a:txBody>
                    <a:bodyPr/>
                    <a:lstStyle/>
                    <a:p>
                      <a:pPr algn="ctr" fontAlgn="b"/>
                      <a:endParaRPr lang="en-ZA" sz="1400" b="0" i="0" u="none" strike="noStrike">
                        <a:solidFill>
                          <a:srgbClr val="FF0000"/>
                        </a:solidFill>
                        <a:latin typeface="+mn-lt"/>
                      </a:endParaRPr>
                    </a:p>
                  </a:txBody>
                  <a:tcPr marL="9525" marR="9525" marT="9525" marB="0" anchor="b"/>
                </a:tc>
                <a:tc>
                  <a:txBody>
                    <a:bodyPr/>
                    <a:lstStyle/>
                    <a:p>
                      <a:pPr algn="l" fontAlgn="b"/>
                      <a:r>
                        <a:rPr lang="en-ZA" sz="1400" b="0" i="0" u="none" strike="noStrike">
                          <a:solidFill>
                            <a:srgbClr val="FF0000"/>
                          </a:solidFill>
                          <a:latin typeface="+mn-lt"/>
                        </a:rPr>
                        <a:t>Event Spectators </a:t>
                      </a:r>
                    </a:p>
                  </a:txBody>
                  <a:tcPr marL="9525" marR="9525" marT="9525" marB="0" anchor="b"/>
                </a:tc>
                <a:tc>
                  <a:txBody>
                    <a:bodyPr/>
                    <a:lstStyle/>
                    <a:p>
                      <a:pPr algn="ctr" fontAlgn="b"/>
                      <a:r>
                        <a:rPr lang="en-ZA" sz="1400" b="0" i="0" u="none" strike="noStrike" dirty="0">
                          <a:solidFill>
                            <a:srgbClr val="FF0000"/>
                          </a:solidFill>
                          <a:latin typeface="+mn-lt"/>
                        </a:rPr>
                        <a:t>5000+</a:t>
                      </a:r>
                    </a:p>
                  </a:txBody>
                  <a:tcPr marL="9525" marR="9525" marT="9525" marB="0" anchor="b"/>
                </a:tc>
              </a:tr>
            </a:tbl>
          </a:graphicData>
        </a:graphic>
      </p:graphicFrame>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75656" y="1484784"/>
            <a:ext cx="5853336" cy="748680"/>
          </a:xfrm>
        </p:spPr>
        <p:txBody>
          <a:bodyPr/>
          <a:lstStyle/>
          <a:p>
            <a:r>
              <a:rPr lang="en-US" u="sng" dirty="0" smtClean="0"/>
              <a:t>2013</a:t>
            </a:r>
            <a:endParaRPr lang="en-ZA"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79512" y="439732"/>
          <a:ext cx="8712967" cy="6157620"/>
        </p:xfrm>
        <a:graphic>
          <a:graphicData uri="http://schemas.openxmlformats.org/drawingml/2006/table">
            <a:tbl>
              <a:tblPr>
                <a:tableStyleId>{284E427A-3D55-4303-BF80-6455036E1DE7}</a:tableStyleId>
              </a:tblPr>
              <a:tblGrid>
                <a:gridCol w="3519430"/>
                <a:gridCol w="627790"/>
                <a:gridCol w="1959467"/>
                <a:gridCol w="2606280"/>
              </a:tblGrid>
              <a:tr h="181181">
                <a:tc>
                  <a:txBody>
                    <a:bodyPr/>
                    <a:lstStyle/>
                    <a:p>
                      <a:pPr algn="ctr" fontAlgn="b"/>
                      <a:r>
                        <a:rPr lang="en-ZA" sz="1400" u="none" strike="noStrike" dirty="0" smtClean="0">
                          <a:solidFill>
                            <a:srgbClr val="FF0000"/>
                          </a:solidFill>
                        </a:rPr>
                        <a:t>UCI MTB Masters</a:t>
                      </a:r>
                      <a:r>
                        <a:rPr lang="en-ZA" sz="1400" u="none" strike="noStrike" baseline="0" dirty="0" smtClean="0">
                          <a:solidFill>
                            <a:srgbClr val="FF0000"/>
                          </a:solidFill>
                        </a:rPr>
                        <a:t> World </a:t>
                      </a:r>
                      <a:r>
                        <a:rPr lang="en-ZA" sz="1400" u="none" strike="noStrike" dirty="0" smtClean="0">
                          <a:solidFill>
                            <a:srgbClr val="FF0000"/>
                          </a:solidFill>
                        </a:rPr>
                        <a:t>Championships </a:t>
                      </a:r>
                      <a:endParaRPr lang="en-ZA" sz="1400" b="0" i="0" u="none" strike="noStrike" dirty="0">
                        <a:solidFill>
                          <a:srgbClr val="FF0000"/>
                        </a:solidFill>
                        <a:latin typeface="Calibri"/>
                      </a:endParaRPr>
                    </a:p>
                  </a:txBody>
                  <a:tcPr marL="6555" marR="6555" marT="6555" marB="0" anchor="b"/>
                </a:tc>
                <a:tc>
                  <a:txBody>
                    <a:bodyPr/>
                    <a:lstStyle/>
                    <a:p>
                      <a:pPr algn="ctr" fontAlgn="b"/>
                      <a:endParaRPr lang="en-ZA" sz="1400" b="0" i="0" u="none" strike="noStrike" dirty="0">
                        <a:solidFill>
                          <a:srgbClr val="FF0000"/>
                        </a:solidFill>
                        <a:latin typeface="Calibri"/>
                      </a:endParaRPr>
                    </a:p>
                  </a:txBody>
                  <a:tcPr marL="6555" marR="6555" marT="6555" marB="0" anchor="b"/>
                </a:tc>
                <a:tc>
                  <a:txBody>
                    <a:bodyPr/>
                    <a:lstStyle/>
                    <a:p>
                      <a:pPr algn="l" fontAlgn="b"/>
                      <a:endParaRPr lang="en-ZA" sz="1400" b="0" i="0" u="none" strike="noStrike" dirty="0">
                        <a:solidFill>
                          <a:srgbClr val="FF0000"/>
                        </a:solidFill>
                        <a:latin typeface="Calibri"/>
                      </a:endParaRPr>
                    </a:p>
                  </a:txBody>
                  <a:tcPr marL="6555" marR="6555" marT="6555" marB="0" anchor="b"/>
                </a:tc>
                <a:tc>
                  <a:txBody>
                    <a:bodyPr/>
                    <a:lstStyle/>
                    <a:p>
                      <a:pPr algn="ctr" fontAlgn="b"/>
                      <a:endParaRPr lang="en-ZA" sz="1400" b="0" i="0" u="none" strike="noStrike">
                        <a:solidFill>
                          <a:srgbClr val="FF0000"/>
                        </a:solidFill>
                        <a:latin typeface="Calibri"/>
                      </a:endParaRPr>
                    </a:p>
                  </a:txBody>
                  <a:tcPr marL="6555" marR="6555" marT="6555" marB="0" anchor="b"/>
                </a:tc>
              </a:tr>
              <a:tr h="181181">
                <a:tc>
                  <a:txBody>
                    <a:bodyPr/>
                    <a:lstStyle/>
                    <a:p>
                      <a:pPr algn="ctr" fontAlgn="b"/>
                      <a:endParaRPr lang="en-ZA" sz="1400" b="0" i="0" u="none" strike="noStrike" dirty="0">
                        <a:solidFill>
                          <a:srgbClr val="FF0000"/>
                        </a:solidFill>
                        <a:latin typeface="Calibri"/>
                      </a:endParaRPr>
                    </a:p>
                  </a:txBody>
                  <a:tcPr marL="6555" marR="6555" marT="6555" marB="0" anchor="b"/>
                </a:tc>
                <a:tc>
                  <a:txBody>
                    <a:bodyPr/>
                    <a:lstStyle/>
                    <a:p>
                      <a:pPr algn="ctr" fontAlgn="b"/>
                      <a:endParaRPr lang="en-ZA" sz="1400" b="0" i="0" u="none" strike="noStrike">
                        <a:solidFill>
                          <a:srgbClr val="FF0000"/>
                        </a:solidFill>
                        <a:latin typeface="Calibri"/>
                      </a:endParaRPr>
                    </a:p>
                  </a:txBody>
                  <a:tcPr marL="6555" marR="6555" marT="6555" marB="0" anchor="b"/>
                </a:tc>
                <a:tc>
                  <a:txBody>
                    <a:bodyPr/>
                    <a:lstStyle/>
                    <a:p>
                      <a:pPr algn="l" fontAlgn="b"/>
                      <a:r>
                        <a:rPr lang="en-ZA" sz="1400" u="none" strike="noStrike" dirty="0">
                          <a:solidFill>
                            <a:srgbClr val="FF0000"/>
                          </a:solidFill>
                        </a:rPr>
                        <a:t>Date</a:t>
                      </a:r>
                      <a:endParaRPr lang="en-ZA" sz="1400" b="0" i="0" u="none" strike="noStrike" dirty="0">
                        <a:solidFill>
                          <a:srgbClr val="FF0000"/>
                        </a:solidFill>
                        <a:latin typeface="Calibri"/>
                      </a:endParaRPr>
                    </a:p>
                  </a:txBody>
                  <a:tcPr marL="6555" marR="6555" marT="6555" marB="0" anchor="b"/>
                </a:tc>
                <a:tc>
                  <a:txBody>
                    <a:bodyPr/>
                    <a:lstStyle/>
                    <a:p>
                      <a:pPr algn="ctr" fontAlgn="b"/>
                      <a:r>
                        <a:rPr lang="en-ZA" sz="1400" b="0" i="0" u="none" strike="noStrike" dirty="0" smtClean="0">
                          <a:solidFill>
                            <a:srgbClr val="FF0000"/>
                          </a:solidFill>
                          <a:latin typeface="Calibri"/>
                        </a:rPr>
                        <a:t>14 – 18 August</a:t>
                      </a:r>
                      <a:endParaRPr lang="en-ZA" sz="1400" b="0" i="0" u="none" strike="noStrike" dirty="0">
                        <a:solidFill>
                          <a:srgbClr val="FF0000"/>
                        </a:solidFill>
                        <a:latin typeface="Calibri"/>
                      </a:endParaRPr>
                    </a:p>
                  </a:txBody>
                  <a:tcPr marL="6555" marR="6555" marT="6555" marB="0" anchor="b"/>
                </a:tc>
              </a:tr>
              <a:tr h="181181">
                <a:tc>
                  <a:txBody>
                    <a:bodyPr/>
                    <a:lstStyle/>
                    <a:p>
                      <a:pPr algn="ctr" fontAlgn="b"/>
                      <a:endParaRPr lang="en-ZA" sz="1400" b="0" i="0" u="none" strike="noStrike" dirty="0">
                        <a:solidFill>
                          <a:srgbClr val="FF0000"/>
                        </a:solidFill>
                        <a:latin typeface="Calibri"/>
                      </a:endParaRPr>
                    </a:p>
                  </a:txBody>
                  <a:tcPr marL="6555" marR="6555" marT="6555" marB="0" anchor="b"/>
                </a:tc>
                <a:tc>
                  <a:txBody>
                    <a:bodyPr/>
                    <a:lstStyle/>
                    <a:p>
                      <a:pPr algn="ctr" fontAlgn="b"/>
                      <a:endParaRPr lang="en-ZA" sz="1400" b="0" i="0" u="none" strike="noStrike">
                        <a:solidFill>
                          <a:srgbClr val="FF0000"/>
                        </a:solidFill>
                        <a:latin typeface="Calibri"/>
                      </a:endParaRPr>
                    </a:p>
                  </a:txBody>
                  <a:tcPr marL="6555" marR="6555" marT="6555" marB="0" anchor="b"/>
                </a:tc>
                <a:tc>
                  <a:txBody>
                    <a:bodyPr/>
                    <a:lstStyle/>
                    <a:p>
                      <a:pPr algn="l" fontAlgn="b"/>
                      <a:r>
                        <a:rPr lang="en-ZA" sz="1400" u="none" strike="noStrike">
                          <a:solidFill>
                            <a:srgbClr val="FF0000"/>
                          </a:solidFill>
                        </a:rPr>
                        <a:t>Venue</a:t>
                      </a:r>
                      <a:endParaRPr lang="en-ZA" sz="1400" b="0" i="0" u="none" strike="noStrike">
                        <a:solidFill>
                          <a:srgbClr val="FF0000"/>
                        </a:solidFill>
                        <a:latin typeface="Calibri"/>
                      </a:endParaRPr>
                    </a:p>
                  </a:txBody>
                  <a:tcPr marL="6555" marR="6555" marT="6555" marB="0" anchor="b"/>
                </a:tc>
                <a:tc>
                  <a:txBody>
                    <a:bodyPr/>
                    <a:lstStyle/>
                    <a:p>
                      <a:pPr algn="ctr" fontAlgn="b"/>
                      <a:r>
                        <a:rPr lang="en-ZA" sz="1400" u="none" strike="noStrike" dirty="0">
                          <a:solidFill>
                            <a:srgbClr val="FF0000"/>
                          </a:solidFill>
                        </a:rPr>
                        <a:t>Cascades </a:t>
                      </a:r>
                      <a:endParaRPr lang="en-ZA" sz="1400" b="0" i="0" u="none" strike="noStrike" dirty="0">
                        <a:solidFill>
                          <a:srgbClr val="FF0000"/>
                        </a:solidFill>
                        <a:latin typeface="Calibri"/>
                      </a:endParaRPr>
                    </a:p>
                  </a:txBody>
                  <a:tcPr marL="6555" marR="6555" marT="6555" marB="0" anchor="b"/>
                </a:tc>
              </a:tr>
              <a:tr h="181181">
                <a:tc>
                  <a:txBody>
                    <a:bodyPr/>
                    <a:lstStyle/>
                    <a:p>
                      <a:pPr algn="ctr" fontAlgn="b"/>
                      <a:endParaRPr lang="en-ZA" sz="1400" b="0" i="0" u="none" strike="noStrike" dirty="0">
                        <a:solidFill>
                          <a:srgbClr val="FF0000"/>
                        </a:solidFill>
                        <a:latin typeface="Calibri"/>
                      </a:endParaRPr>
                    </a:p>
                  </a:txBody>
                  <a:tcPr marL="6555" marR="6555" marT="6555" marB="0" anchor="b"/>
                </a:tc>
                <a:tc>
                  <a:txBody>
                    <a:bodyPr/>
                    <a:lstStyle/>
                    <a:p>
                      <a:pPr algn="ctr" fontAlgn="b"/>
                      <a:endParaRPr lang="en-ZA" sz="1400" b="0" i="0" u="none" strike="noStrike">
                        <a:solidFill>
                          <a:srgbClr val="FF0000"/>
                        </a:solidFill>
                        <a:latin typeface="Calibri"/>
                      </a:endParaRPr>
                    </a:p>
                  </a:txBody>
                  <a:tcPr marL="6555" marR="6555" marT="6555" marB="0" anchor="b"/>
                </a:tc>
                <a:tc>
                  <a:txBody>
                    <a:bodyPr/>
                    <a:lstStyle/>
                    <a:p>
                      <a:pPr algn="l" fontAlgn="b"/>
                      <a:r>
                        <a:rPr lang="en-ZA" sz="1400" u="none" strike="noStrike">
                          <a:solidFill>
                            <a:srgbClr val="FF0000"/>
                          </a:solidFill>
                        </a:rPr>
                        <a:t>Participants </a:t>
                      </a:r>
                      <a:endParaRPr lang="en-ZA" sz="1400" b="0" i="0" u="none" strike="noStrike">
                        <a:solidFill>
                          <a:srgbClr val="FF0000"/>
                        </a:solidFill>
                        <a:latin typeface="Calibri"/>
                      </a:endParaRPr>
                    </a:p>
                  </a:txBody>
                  <a:tcPr marL="6555" marR="6555" marT="6555" marB="0" anchor="b"/>
                </a:tc>
                <a:tc>
                  <a:txBody>
                    <a:bodyPr/>
                    <a:lstStyle/>
                    <a:p>
                      <a:pPr algn="ctr" fontAlgn="b"/>
                      <a:r>
                        <a:rPr lang="en-ZA" sz="1400" u="none" strike="noStrike" dirty="0">
                          <a:solidFill>
                            <a:srgbClr val="FF0000"/>
                          </a:solidFill>
                        </a:rPr>
                        <a:t>6</a:t>
                      </a:r>
                      <a:r>
                        <a:rPr lang="en-ZA" sz="1400" u="none" strike="noStrike" dirty="0" smtClean="0">
                          <a:solidFill>
                            <a:srgbClr val="FF0000"/>
                          </a:solidFill>
                        </a:rPr>
                        <a:t>50</a:t>
                      </a:r>
                      <a:r>
                        <a:rPr lang="en-ZA" sz="1400" u="none" strike="noStrike" dirty="0">
                          <a:solidFill>
                            <a:srgbClr val="FF0000"/>
                          </a:solidFill>
                        </a:rPr>
                        <a:t>+</a:t>
                      </a:r>
                      <a:endParaRPr lang="en-ZA" sz="1400" b="0" i="0" u="none" strike="noStrike" dirty="0">
                        <a:solidFill>
                          <a:srgbClr val="FF0000"/>
                        </a:solidFill>
                        <a:latin typeface="Calibri"/>
                      </a:endParaRPr>
                    </a:p>
                  </a:txBody>
                  <a:tcPr marL="6555" marR="6555" marT="6555" marB="0" anchor="b"/>
                </a:tc>
              </a:tr>
              <a:tr h="181181">
                <a:tc>
                  <a:txBody>
                    <a:bodyPr/>
                    <a:lstStyle/>
                    <a:p>
                      <a:pPr algn="ctr" fontAlgn="b"/>
                      <a:endParaRPr lang="en-ZA" sz="1400" b="0" i="0" u="none" strike="noStrike" dirty="0">
                        <a:solidFill>
                          <a:srgbClr val="FF0000"/>
                        </a:solidFill>
                        <a:latin typeface="Calibri"/>
                      </a:endParaRPr>
                    </a:p>
                  </a:txBody>
                  <a:tcPr marL="6555" marR="6555" marT="6555" marB="0" anchor="b"/>
                </a:tc>
                <a:tc>
                  <a:txBody>
                    <a:bodyPr/>
                    <a:lstStyle/>
                    <a:p>
                      <a:pPr algn="ctr" fontAlgn="b"/>
                      <a:endParaRPr lang="en-ZA" sz="1400" b="0" i="0" u="none" strike="noStrike">
                        <a:solidFill>
                          <a:srgbClr val="FF0000"/>
                        </a:solidFill>
                        <a:latin typeface="Calibri"/>
                      </a:endParaRPr>
                    </a:p>
                  </a:txBody>
                  <a:tcPr marL="6555" marR="6555" marT="6555" marB="0" anchor="b"/>
                </a:tc>
                <a:tc>
                  <a:txBody>
                    <a:bodyPr/>
                    <a:lstStyle/>
                    <a:p>
                      <a:pPr algn="l" fontAlgn="b"/>
                      <a:r>
                        <a:rPr lang="en-ZA" sz="1400" u="none" strike="noStrike">
                          <a:solidFill>
                            <a:srgbClr val="FF0000"/>
                          </a:solidFill>
                        </a:rPr>
                        <a:t>Out of Towners</a:t>
                      </a:r>
                      <a:endParaRPr lang="en-ZA" sz="1400" b="0" i="0" u="none" strike="noStrike">
                        <a:solidFill>
                          <a:srgbClr val="FF0000"/>
                        </a:solidFill>
                        <a:latin typeface="Calibri"/>
                      </a:endParaRPr>
                    </a:p>
                  </a:txBody>
                  <a:tcPr marL="6555" marR="6555" marT="6555" marB="0" anchor="b"/>
                </a:tc>
                <a:tc>
                  <a:txBody>
                    <a:bodyPr/>
                    <a:lstStyle/>
                    <a:p>
                      <a:pPr algn="ctr" fontAlgn="b"/>
                      <a:r>
                        <a:rPr lang="en-ZA" sz="1400" u="none" strike="noStrike" dirty="0" smtClean="0">
                          <a:solidFill>
                            <a:srgbClr val="FF0000"/>
                          </a:solidFill>
                        </a:rPr>
                        <a:t>70</a:t>
                      </a:r>
                      <a:r>
                        <a:rPr lang="en-ZA" sz="1400" u="none" strike="noStrike" dirty="0">
                          <a:solidFill>
                            <a:srgbClr val="FF0000"/>
                          </a:solidFill>
                        </a:rPr>
                        <a:t>%</a:t>
                      </a:r>
                      <a:endParaRPr lang="en-ZA" sz="1400" b="0" i="0" u="none" strike="noStrike" dirty="0">
                        <a:solidFill>
                          <a:srgbClr val="FF0000"/>
                        </a:solidFill>
                        <a:latin typeface="Calibri"/>
                      </a:endParaRPr>
                    </a:p>
                  </a:txBody>
                  <a:tcPr marL="6555" marR="6555" marT="6555" marB="0" anchor="b"/>
                </a:tc>
              </a:tr>
              <a:tr h="181181">
                <a:tc>
                  <a:txBody>
                    <a:bodyPr/>
                    <a:lstStyle/>
                    <a:p>
                      <a:pPr algn="ctr" fontAlgn="b"/>
                      <a:endParaRPr lang="en-ZA" sz="1400" b="0" i="0" u="none" strike="noStrike" dirty="0">
                        <a:solidFill>
                          <a:srgbClr val="FF0000"/>
                        </a:solidFill>
                        <a:latin typeface="Calibri"/>
                      </a:endParaRPr>
                    </a:p>
                  </a:txBody>
                  <a:tcPr marL="6555" marR="6555" marT="6555" marB="0" anchor="b"/>
                </a:tc>
                <a:tc>
                  <a:txBody>
                    <a:bodyPr/>
                    <a:lstStyle/>
                    <a:p>
                      <a:pPr algn="ctr" fontAlgn="b"/>
                      <a:endParaRPr lang="en-ZA" sz="1400" b="0" i="0" u="none" strike="noStrike">
                        <a:solidFill>
                          <a:srgbClr val="FF0000"/>
                        </a:solidFill>
                        <a:latin typeface="Calibri"/>
                      </a:endParaRPr>
                    </a:p>
                  </a:txBody>
                  <a:tcPr marL="6555" marR="6555" marT="6555" marB="0" anchor="b"/>
                </a:tc>
                <a:tc>
                  <a:txBody>
                    <a:bodyPr/>
                    <a:lstStyle/>
                    <a:p>
                      <a:pPr algn="l" fontAlgn="b"/>
                      <a:r>
                        <a:rPr lang="en-ZA" sz="1400" u="none" strike="noStrike" dirty="0">
                          <a:solidFill>
                            <a:srgbClr val="FF0000"/>
                          </a:solidFill>
                        </a:rPr>
                        <a:t>Support Teams </a:t>
                      </a:r>
                      <a:endParaRPr lang="en-ZA" sz="1400" b="0" i="0" u="none" strike="noStrike" dirty="0">
                        <a:solidFill>
                          <a:srgbClr val="FF0000"/>
                        </a:solidFill>
                        <a:latin typeface="Calibri"/>
                      </a:endParaRPr>
                    </a:p>
                  </a:txBody>
                  <a:tcPr marL="6555" marR="6555" marT="6555" marB="0" anchor="b"/>
                </a:tc>
                <a:tc>
                  <a:txBody>
                    <a:bodyPr/>
                    <a:lstStyle/>
                    <a:p>
                      <a:pPr algn="ctr" fontAlgn="b"/>
                      <a:r>
                        <a:rPr lang="en-ZA" sz="1400" u="none" strike="noStrike" dirty="0" smtClean="0">
                          <a:solidFill>
                            <a:srgbClr val="FF0000"/>
                          </a:solidFill>
                        </a:rPr>
                        <a:t>400</a:t>
                      </a:r>
                      <a:r>
                        <a:rPr lang="en-ZA" sz="1400" u="none" strike="noStrike" dirty="0">
                          <a:solidFill>
                            <a:srgbClr val="FF0000"/>
                          </a:solidFill>
                        </a:rPr>
                        <a:t>+</a:t>
                      </a:r>
                      <a:endParaRPr lang="en-ZA" sz="1400" b="0" i="0" u="none" strike="noStrike" dirty="0">
                        <a:solidFill>
                          <a:srgbClr val="FF0000"/>
                        </a:solidFill>
                        <a:latin typeface="Calibri"/>
                      </a:endParaRPr>
                    </a:p>
                  </a:txBody>
                  <a:tcPr marL="6555" marR="6555" marT="6555" marB="0" anchor="b"/>
                </a:tc>
              </a:tr>
              <a:tr h="181181">
                <a:tc>
                  <a:txBody>
                    <a:bodyPr/>
                    <a:lstStyle/>
                    <a:p>
                      <a:pPr algn="ctr" fontAlgn="b"/>
                      <a:endParaRPr lang="en-ZA" sz="1400" b="0" i="0" u="none" strike="noStrike" dirty="0">
                        <a:solidFill>
                          <a:srgbClr val="FF0000"/>
                        </a:solidFill>
                        <a:latin typeface="Calibri"/>
                      </a:endParaRPr>
                    </a:p>
                  </a:txBody>
                  <a:tcPr marL="6555" marR="6555" marT="6555" marB="0" anchor="b"/>
                </a:tc>
                <a:tc>
                  <a:txBody>
                    <a:bodyPr/>
                    <a:lstStyle/>
                    <a:p>
                      <a:pPr algn="ctr" fontAlgn="b"/>
                      <a:endParaRPr lang="en-ZA" sz="1400" b="0" i="0" u="none" strike="noStrike" dirty="0">
                        <a:solidFill>
                          <a:srgbClr val="FF0000"/>
                        </a:solidFill>
                        <a:latin typeface="Calibri"/>
                      </a:endParaRPr>
                    </a:p>
                  </a:txBody>
                  <a:tcPr marL="6555" marR="6555" marT="6555" marB="0" anchor="b"/>
                </a:tc>
                <a:tc>
                  <a:txBody>
                    <a:bodyPr/>
                    <a:lstStyle/>
                    <a:p>
                      <a:pPr algn="l" fontAlgn="b"/>
                      <a:r>
                        <a:rPr lang="en-ZA" sz="1400" u="none" strike="noStrike" dirty="0">
                          <a:solidFill>
                            <a:srgbClr val="FF0000"/>
                          </a:solidFill>
                        </a:rPr>
                        <a:t>Event Spectators</a:t>
                      </a:r>
                      <a:endParaRPr lang="en-ZA" sz="1400" b="0" i="0" u="none" strike="noStrike" dirty="0">
                        <a:solidFill>
                          <a:srgbClr val="FF0000"/>
                        </a:solidFill>
                        <a:latin typeface="Calibri"/>
                      </a:endParaRPr>
                    </a:p>
                  </a:txBody>
                  <a:tcPr marL="6555" marR="6555" marT="6555" marB="0" anchor="b"/>
                </a:tc>
                <a:tc>
                  <a:txBody>
                    <a:bodyPr/>
                    <a:lstStyle/>
                    <a:p>
                      <a:pPr algn="ctr" fontAlgn="b"/>
                      <a:r>
                        <a:rPr lang="en-ZA" sz="1400" u="none" strike="noStrike" dirty="0" smtClean="0">
                          <a:solidFill>
                            <a:srgbClr val="FF0000"/>
                          </a:solidFill>
                        </a:rPr>
                        <a:t>6000</a:t>
                      </a:r>
                      <a:r>
                        <a:rPr lang="en-ZA" sz="1400" u="none" strike="noStrike" dirty="0">
                          <a:solidFill>
                            <a:srgbClr val="FF0000"/>
                          </a:solidFill>
                        </a:rPr>
                        <a:t>+</a:t>
                      </a:r>
                      <a:endParaRPr lang="en-ZA" sz="1400" b="0" i="0" u="none" strike="noStrike" dirty="0">
                        <a:solidFill>
                          <a:srgbClr val="FF0000"/>
                        </a:solidFill>
                        <a:latin typeface="Calibri"/>
                      </a:endParaRPr>
                    </a:p>
                  </a:txBody>
                  <a:tcPr marL="6555" marR="6555" marT="6555" marB="0" anchor="b"/>
                </a:tc>
              </a:tr>
              <a:tr h="181181">
                <a:tc>
                  <a:txBody>
                    <a:bodyPr/>
                    <a:lstStyle/>
                    <a:p>
                      <a:pPr algn="ctr" fontAlgn="b"/>
                      <a:r>
                        <a:rPr lang="en-ZA" sz="1400" u="none" strike="noStrike" dirty="0"/>
                        <a:t>UCI BMX </a:t>
                      </a:r>
                      <a:r>
                        <a:rPr lang="en-ZA" sz="1400" u="none" strike="noStrike" dirty="0" err="1"/>
                        <a:t>Supercross</a:t>
                      </a:r>
                      <a:r>
                        <a:rPr lang="en-ZA" sz="1400" u="none" strike="noStrike" dirty="0"/>
                        <a:t> World Cup</a:t>
                      </a:r>
                      <a:endParaRPr lang="en-ZA" sz="1400" b="0" i="0" u="none" strike="noStrike" dirty="0">
                        <a:solidFill>
                          <a:srgbClr val="000000"/>
                        </a:solidFill>
                        <a:latin typeface="Calibri"/>
                      </a:endParaRPr>
                    </a:p>
                  </a:txBody>
                  <a:tcPr marL="6555" marR="6555" marT="6555" marB="0" anchor="b"/>
                </a:tc>
                <a:tc>
                  <a:txBody>
                    <a:bodyPr/>
                    <a:lstStyle/>
                    <a:p>
                      <a:pPr algn="ctr" fontAlgn="b"/>
                      <a:endParaRPr lang="en-ZA" sz="1400" b="0" i="0" u="none" strike="noStrike">
                        <a:solidFill>
                          <a:srgbClr val="000000"/>
                        </a:solidFill>
                        <a:latin typeface="Calibri"/>
                      </a:endParaRPr>
                    </a:p>
                  </a:txBody>
                  <a:tcPr marL="6555" marR="6555" marT="6555" marB="0" anchor="b"/>
                </a:tc>
                <a:tc>
                  <a:txBody>
                    <a:bodyPr/>
                    <a:lstStyle/>
                    <a:p>
                      <a:pPr algn="l" fontAlgn="b"/>
                      <a:endParaRPr lang="en-ZA" sz="1400" b="0" i="0" u="none" strike="noStrike">
                        <a:solidFill>
                          <a:srgbClr val="000000"/>
                        </a:solidFill>
                        <a:latin typeface="Calibri"/>
                      </a:endParaRPr>
                    </a:p>
                  </a:txBody>
                  <a:tcPr marL="6555" marR="6555" marT="6555" marB="0" anchor="b"/>
                </a:tc>
                <a:tc>
                  <a:txBody>
                    <a:bodyPr/>
                    <a:lstStyle/>
                    <a:p>
                      <a:pPr algn="ctr" fontAlgn="b"/>
                      <a:endParaRPr lang="en-ZA" sz="1400" b="0" i="0" u="none" strike="noStrike">
                        <a:solidFill>
                          <a:srgbClr val="000000"/>
                        </a:solidFill>
                        <a:latin typeface="Calibri"/>
                      </a:endParaRPr>
                    </a:p>
                  </a:txBody>
                  <a:tcPr marL="6555" marR="6555" marT="6555" marB="0" anchor="b"/>
                </a:tc>
              </a:tr>
              <a:tr h="181181">
                <a:tc>
                  <a:txBody>
                    <a:bodyPr/>
                    <a:lstStyle/>
                    <a:p>
                      <a:pPr algn="ctr" fontAlgn="b"/>
                      <a:endParaRPr lang="en-ZA" sz="1400" b="0" i="0" u="none" strike="noStrike">
                        <a:solidFill>
                          <a:srgbClr val="000000"/>
                        </a:solidFill>
                        <a:latin typeface="Calibri"/>
                      </a:endParaRPr>
                    </a:p>
                  </a:txBody>
                  <a:tcPr marL="6555" marR="6555" marT="6555" marB="0" anchor="b"/>
                </a:tc>
                <a:tc>
                  <a:txBody>
                    <a:bodyPr/>
                    <a:lstStyle/>
                    <a:p>
                      <a:pPr algn="ctr" fontAlgn="b"/>
                      <a:endParaRPr lang="en-ZA" sz="1400" b="0" i="0" u="none" strike="noStrike">
                        <a:solidFill>
                          <a:srgbClr val="000000"/>
                        </a:solidFill>
                        <a:latin typeface="Calibri"/>
                      </a:endParaRPr>
                    </a:p>
                  </a:txBody>
                  <a:tcPr marL="6555" marR="6555" marT="6555" marB="0" anchor="b"/>
                </a:tc>
                <a:tc>
                  <a:txBody>
                    <a:bodyPr/>
                    <a:lstStyle/>
                    <a:p>
                      <a:pPr algn="l" fontAlgn="b"/>
                      <a:r>
                        <a:rPr lang="en-ZA" sz="1400" u="none" strike="noStrike"/>
                        <a:t>Date</a:t>
                      </a:r>
                      <a:endParaRPr lang="en-ZA" sz="1400" b="0" i="0" u="none" strike="noStrike">
                        <a:solidFill>
                          <a:srgbClr val="000000"/>
                        </a:solidFill>
                        <a:latin typeface="Calibri"/>
                      </a:endParaRPr>
                    </a:p>
                  </a:txBody>
                  <a:tcPr marL="6555" marR="6555" marT="6555" marB="0" anchor="b"/>
                </a:tc>
                <a:tc>
                  <a:txBody>
                    <a:bodyPr/>
                    <a:lstStyle/>
                    <a:p>
                      <a:pPr algn="ctr" fontAlgn="b"/>
                      <a:r>
                        <a:rPr lang="en-ZA" sz="1400" u="none" strike="noStrike"/>
                        <a:t>April</a:t>
                      </a:r>
                      <a:endParaRPr lang="en-ZA" sz="1400" b="0" i="0" u="none" strike="noStrike">
                        <a:solidFill>
                          <a:srgbClr val="000000"/>
                        </a:solidFill>
                        <a:latin typeface="Calibri"/>
                      </a:endParaRPr>
                    </a:p>
                  </a:txBody>
                  <a:tcPr marL="6555" marR="6555" marT="6555" marB="0" anchor="b"/>
                </a:tc>
              </a:tr>
              <a:tr h="181181">
                <a:tc>
                  <a:txBody>
                    <a:bodyPr/>
                    <a:lstStyle/>
                    <a:p>
                      <a:pPr algn="ctr" fontAlgn="b"/>
                      <a:endParaRPr lang="en-ZA" sz="1400" b="0" i="0" u="none" strike="noStrike">
                        <a:solidFill>
                          <a:srgbClr val="000000"/>
                        </a:solidFill>
                        <a:latin typeface="Calibri"/>
                      </a:endParaRPr>
                    </a:p>
                  </a:txBody>
                  <a:tcPr marL="6555" marR="6555" marT="6555" marB="0" anchor="b"/>
                </a:tc>
                <a:tc>
                  <a:txBody>
                    <a:bodyPr/>
                    <a:lstStyle/>
                    <a:p>
                      <a:pPr algn="ctr" fontAlgn="b"/>
                      <a:endParaRPr lang="en-ZA" sz="1400" b="0" i="0" u="none" strike="noStrike">
                        <a:solidFill>
                          <a:srgbClr val="000000"/>
                        </a:solidFill>
                        <a:latin typeface="Calibri"/>
                      </a:endParaRPr>
                    </a:p>
                  </a:txBody>
                  <a:tcPr marL="6555" marR="6555" marT="6555" marB="0" anchor="b"/>
                </a:tc>
                <a:tc>
                  <a:txBody>
                    <a:bodyPr/>
                    <a:lstStyle/>
                    <a:p>
                      <a:pPr algn="l" fontAlgn="b"/>
                      <a:r>
                        <a:rPr lang="en-ZA" sz="1400" u="none" strike="noStrike"/>
                        <a:t>Venue</a:t>
                      </a:r>
                      <a:endParaRPr lang="en-ZA" sz="1400" b="0" i="0" u="none" strike="noStrike">
                        <a:solidFill>
                          <a:srgbClr val="000000"/>
                        </a:solidFill>
                        <a:latin typeface="Calibri"/>
                      </a:endParaRPr>
                    </a:p>
                  </a:txBody>
                  <a:tcPr marL="6555" marR="6555" marT="6555" marB="0" anchor="b"/>
                </a:tc>
                <a:tc>
                  <a:txBody>
                    <a:bodyPr/>
                    <a:lstStyle/>
                    <a:p>
                      <a:pPr algn="ctr" fontAlgn="b"/>
                      <a:r>
                        <a:rPr lang="en-ZA" sz="1400" u="none" strike="noStrike"/>
                        <a:t>Alex Park</a:t>
                      </a:r>
                      <a:endParaRPr lang="en-ZA" sz="1400" b="0" i="0" u="none" strike="noStrike">
                        <a:solidFill>
                          <a:srgbClr val="000000"/>
                        </a:solidFill>
                        <a:latin typeface="Calibri"/>
                      </a:endParaRPr>
                    </a:p>
                  </a:txBody>
                  <a:tcPr marL="6555" marR="6555" marT="6555" marB="0" anchor="b"/>
                </a:tc>
              </a:tr>
              <a:tr h="181181">
                <a:tc>
                  <a:txBody>
                    <a:bodyPr/>
                    <a:lstStyle/>
                    <a:p>
                      <a:pPr algn="ctr" fontAlgn="b"/>
                      <a:endParaRPr lang="en-ZA" sz="1400" b="0" i="0" u="none" strike="noStrike">
                        <a:solidFill>
                          <a:srgbClr val="000000"/>
                        </a:solidFill>
                        <a:latin typeface="Calibri"/>
                      </a:endParaRPr>
                    </a:p>
                  </a:txBody>
                  <a:tcPr marL="6555" marR="6555" marT="6555" marB="0" anchor="b"/>
                </a:tc>
                <a:tc>
                  <a:txBody>
                    <a:bodyPr/>
                    <a:lstStyle/>
                    <a:p>
                      <a:pPr algn="ctr" fontAlgn="b"/>
                      <a:endParaRPr lang="en-ZA" sz="1400" b="0" i="0" u="none" strike="noStrike">
                        <a:solidFill>
                          <a:srgbClr val="000000"/>
                        </a:solidFill>
                        <a:latin typeface="Calibri"/>
                      </a:endParaRPr>
                    </a:p>
                  </a:txBody>
                  <a:tcPr marL="6555" marR="6555" marT="6555" marB="0" anchor="b"/>
                </a:tc>
                <a:tc>
                  <a:txBody>
                    <a:bodyPr/>
                    <a:lstStyle/>
                    <a:p>
                      <a:pPr algn="l" fontAlgn="b"/>
                      <a:r>
                        <a:rPr lang="en-ZA" sz="1400" u="none" strike="noStrike"/>
                        <a:t>Participants </a:t>
                      </a:r>
                      <a:endParaRPr lang="en-ZA" sz="1400" b="0" i="0" u="none" strike="noStrike">
                        <a:solidFill>
                          <a:srgbClr val="000000"/>
                        </a:solidFill>
                        <a:latin typeface="Calibri"/>
                      </a:endParaRPr>
                    </a:p>
                  </a:txBody>
                  <a:tcPr marL="6555" marR="6555" marT="6555" marB="0" anchor="b"/>
                </a:tc>
                <a:tc>
                  <a:txBody>
                    <a:bodyPr/>
                    <a:lstStyle/>
                    <a:p>
                      <a:pPr algn="ctr" fontAlgn="b"/>
                      <a:r>
                        <a:rPr lang="en-ZA" sz="1400" u="none" strike="noStrike"/>
                        <a:t>150+</a:t>
                      </a:r>
                      <a:endParaRPr lang="en-ZA" sz="1400" b="0" i="0" u="none" strike="noStrike">
                        <a:solidFill>
                          <a:srgbClr val="000000"/>
                        </a:solidFill>
                        <a:latin typeface="Calibri"/>
                      </a:endParaRPr>
                    </a:p>
                  </a:txBody>
                  <a:tcPr marL="6555" marR="6555" marT="6555" marB="0" anchor="b"/>
                </a:tc>
              </a:tr>
              <a:tr h="181181">
                <a:tc>
                  <a:txBody>
                    <a:bodyPr/>
                    <a:lstStyle/>
                    <a:p>
                      <a:pPr algn="ctr" fontAlgn="b"/>
                      <a:endParaRPr lang="en-ZA" sz="1400" b="0" i="0" u="none" strike="noStrike">
                        <a:solidFill>
                          <a:srgbClr val="000000"/>
                        </a:solidFill>
                        <a:latin typeface="Calibri"/>
                      </a:endParaRPr>
                    </a:p>
                  </a:txBody>
                  <a:tcPr marL="6555" marR="6555" marT="6555" marB="0" anchor="b"/>
                </a:tc>
                <a:tc>
                  <a:txBody>
                    <a:bodyPr/>
                    <a:lstStyle/>
                    <a:p>
                      <a:pPr algn="ctr" fontAlgn="b"/>
                      <a:endParaRPr lang="en-ZA" sz="1400" b="0" i="0" u="none" strike="noStrike">
                        <a:solidFill>
                          <a:srgbClr val="000000"/>
                        </a:solidFill>
                        <a:latin typeface="Calibri"/>
                      </a:endParaRPr>
                    </a:p>
                  </a:txBody>
                  <a:tcPr marL="6555" marR="6555" marT="6555" marB="0" anchor="b"/>
                </a:tc>
                <a:tc>
                  <a:txBody>
                    <a:bodyPr/>
                    <a:lstStyle/>
                    <a:p>
                      <a:pPr algn="l" fontAlgn="b"/>
                      <a:r>
                        <a:rPr lang="en-ZA" sz="1400" u="none" strike="noStrike"/>
                        <a:t>Out of Towners</a:t>
                      </a:r>
                      <a:endParaRPr lang="en-ZA" sz="1400" b="0" i="0" u="none" strike="noStrike">
                        <a:solidFill>
                          <a:srgbClr val="000000"/>
                        </a:solidFill>
                        <a:latin typeface="Calibri"/>
                      </a:endParaRPr>
                    </a:p>
                  </a:txBody>
                  <a:tcPr marL="6555" marR="6555" marT="6555" marB="0" anchor="b"/>
                </a:tc>
                <a:tc>
                  <a:txBody>
                    <a:bodyPr/>
                    <a:lstStyle/>
                    <a:p>
                      <a:pPr algn="ctr" fontAlgn="b"/>
                      <a:r>
                        <a:rPr lang="en-ZA" sz="1400" u="none" strike="noStrike"/>
                        <a:t>90%</a:t>
                      </a:r>
                      <a:endParaRPr lang="en-ZA" sz="1400" b="0" i="0" u="none" strike="noStrike">
                        <a:solidFill>
                          <a:srgbClr val="000000"/>
                        </a:solidFill>
                        <a:latin typeface="Calibri"/>
                      </a:endParaRPr>
                    </a:p>
                  </a:txBody>
                  <a:tcPr marL="6555" marR="6555" marT="6555" marB="0" anchor="b"/>
                </a:tc>
              </a:tr>
              <a:tr h="181181">
                <a:tc>
                  <a:txBody>
                    <a:bodyPr/>
                    <a:lstStyle/>
                    <a:p>
                      <a:pPr algn="ctr" fontAlgn="b"/>
                      <a:endParaRPr lang="en-ZA" sz="1400" b="0" i="0" u="none" strike="noStrike">
                        <a:solidFill>
                          <a:srgbClr val="000000"/>
                        </a:solidFill>
                        <a:latin typeface="Calibri"/>
                      </a:endParaRPr>
                    </a:p>
                  </a:txBody>
                  <a:tcPr marL="6555" marR="6555" marT="6555" marB="0" anchor="b"/>
                </a:tc>
                <a:tc>
                  <a:txBody>
                    <a:bodyPr/>
                    <a:lstStyle/>
                    <a:p>
                      <a:pPr algn="ctr" fontAlgn="b"/>
                      <a:endParaRPr lang="en-ZA" sz="1400" b="0" i="0" u="none" strike="noStrike">
                        <a:solidFill>
                          <a:srgbClr val="000000"/>
                        </a:solidFill>
                        <a:latin typeface="Calibri"/>
                      </a:endParaRPr>
                    </a:p>
                  </a:txBody>
                  <a:tcPr marL="6555" marR="6555" marT="6555" marB="0" anchor="b"/>
                </a:tc>
                <a:tc>
                  <a:txBody>
                    <a:bodyPr/>
                    <a:lstStyle/>
                    <a:p>
                      <a:pPr algn="l" fontAlgn="b"/>
                      <a:r>
                        <a:rPr lang="en-ZA" sz="1400" u="none" strike="noStrike"/>
                        <a:t>Support Teams </a:t>
                      </a:r>
                      <a:endParaRPr lang="en-ZA" sz="1400" b="0" i="0" u="none" strike="noStrike">
                        <a:solidFill>
                          <a:srgbClr val="000000"/>
                        </a:solidFill>
                        <a:latin typeface="Calibri"/>
                      </a:endParaRPr>
                    </a:p>
                  </a:txBody>
                  <a:tcPr marL="6555" marR="6555" marT="6555" marB="0" anchor="b"/>
                </a:tc>
                <a:tc>
                  <a:txBody>
                    <a:bodyPr/>
                    <a:lstStyle/>
                    <a:p>
                      <a:pPr algn="ctr" fontAlgn="b"/>
                      <a:r>
                        <a:rPr lang="en-ZA" sz="1400" u="none" strike="noStrike"/>
                        <a:t>100+</a:t>
                      </a:r>
                      <a:endParaRPr lang="en-ZA" sz="1400" b="0" i="0" u="none" strike="noStrike">
                        <a:solidFill>
                          <a:srgbClr val="000000"/>
                        </a:solidFill>
                        <a:latin typeface="Calibri"/>
                      </a:endParaRPr>
                    </a:p>
                  </a:txBody>
                  <a:tcPr marL="6555" marR="6555" marT="6555" marB="0" anchor="b"/>
                </a:tc>
              </a:tr>
              <a:tr h="181181">
                <a:tc>
                  <a:txBody>
                    <a:bodyPr/>
                    <a:lstStyle/>
                    <a:p>
                      <a:pPr algn="ctr" fontAlgn="b"/>
                      <a:endParaRPr lang="en-ZA" sz="1400" b="0" i="0" u="none" strike="noStrike">
                        <a:solidFill>
                          <a:srgbClr val="000000"/>
                        </a:solidFill>
                        <a:latin typeface="Calibri"/>
                      </a:endParaRPr>
                    </a:p>
                  </a:txBody>
                  <a:tcPr marL="6555" marR="6555" marT="6555" marB="0" anchor="b"/>
                </a:tc>
                <a:tc>
                  <a:txBody>
                    <a:bodyPr/>
                    <a:lstStyle/>
                    <a:p>
                      <a:pPr algn="ctr" fontAlgn="b"/>
                      <a:endParaRPr lang="en-ZA" sz="1400" b="0" i="0" u="none" strike="noStrike">
                        <a:solidFill>
                          <a:srgbClr val="000000"/>
                        </a:solidFill>
                        <a:latin typeface="Calibri"/>
                      </a:endParaRPr>
                    </a:p>
                  </a:txBody>
                  <a:tcPr marL="6555" marR="6555" marT="6555" marB="0" anchor="b"/>
                </a:tc>
                <a:tc>
                  <a:txBody>
                    <a:bodyPr/>
                    <a:lstStyle/>
                    <a:p>
                      <a:pPr algn="l" fontAlgn="b"/>
                      <a:r>
                        <a:rPr lang="en-ZA" sz="1400" u="none" strike="noStrike"/>
                        <a:t>Event Spectators</a:t>
                      </a:r>
                      <a:endParaRPr lang="en-ZA" sz="1400" b="0" i="0" u="none" strike="noStrike">
                        <a:solidFill>
                          <a:srgbClr val="000000"/>
                        </a:solidFill>
                        <a:latin typeface="Calibri"/>
                      </a:endParaRPr>
                    </a:p>
                  </a:txBody>
                  <a:tcPr marL="6555" marR="6555" marT="6555" marB="0" anchor="b"/>
                </a:tc>
                <a:tc>
                  <a:txBody>
                    <a:bodyPr/>
                    <a:lstStyle/>
                    <a:p>
                      <a:pPr algn="ctr" fontAlgn="b"/>
                      <a:r>
                        <a:rPr lang="en-ZA" sz="1400" u="none" strike="noStrike"/>
                        <a:t>2000+</a:t>
                      </a:r>
                      <a:endParaRPr lang="en-ZA" sz="1400" b="0" i="0" u="none" strike="noStrike">
                        <a:solidFill>
                          <a:srgbClr val="000000"/>
                        </a:solidFill>
                        <a:latin typeface="Calibri"/>
                      </a:endParaRPr>
                    </a:p>
                  </a:txBody>
                  <a:tcPr marL="6555" marR="6555" marT="6555" marB="0" anchor="b"/>
                </a:tc>
              </a:tr>
              <a:tr h="181181">
                <a:tc>
                  <a:txBody>
                    <a:bodyPr/>
                    <a:lstStyle/>
                    <a:p>
                      <a:pPr algn="ctr" fontAlgn="b"/>
                      <a:r>
                        <a:rPr lang="en-ZA" sz="1400" u="none" strike="noStrike" dirty="0"/>
                        <a:t>BMX National Series Event</a:t>
                      </a:r>
                      <a:endParaRPr lang="en-ZA" sz="1400" b="0" i="0" u="none" strike="noStrike" dirty="0">
                        <a:solidFill>
                          <a:srgbClr val="000000"/>
                        </a:solidFill>
                        <a:latin typeface="Calibri"/>
                      </a:endParaRPr>
                    </a:p>
                  </a:txBody>
                  <a:tcPr marL="6555" marR="6555" marT="6555" marB="0" anchor="b"/>
                </a:tc>
                <a:tc>
                  <a:txBody>
                    <a:bodyPr/>
                    <a:lstStyle/>
                    <a:p>
                      <a:pPr algn="ctr" fontAlgn="b"/>
                      <a:endParaRPr lang="en-ZA" sz="1400" b="0" i="0" u="none" strike="noStrike">
                        <a:solidFill>
                          <a:srgbClr val="000000"/>
                        </a:solidFill>
                        <a:latin typeface="Calibri"/>
                      </a:endParaRPr>
                    </a:p>
                  </a:txBody>
                  <a:tcPr marL="6555" marR="6555" marT="6555" marB="0" anchor="b"/>
                </a:tc>
                <a:tc>
                  <a:txBody>
                    <a:bodyPr/>
                    <a:lstStyle/>
                    <a:p>
                      <a:pPr algn="l" fontAlgn="b"/>
                      <a:endParaRPr lang="en-ZA" sz="1400" b="0" i="0" u="none" strike="noStrike">
                        <a:solidFill>
                          <a:srgbClr val="000000"/>
                        </a:solidFill>
                        <a:latin typeface="Calibri"/>
                      </a:endParaRPr>
                    </a:p>
                  </a:txBody>
                  <a:tcPr marL="6555" marR="6555" marT="6555" marB="0" anchor="b"/>
                </a:tc>
                <a:tc>
                  <a:txBody>
                    <a:bodyPr/>
                    <a:lstStyle/>
                    <a:p>
                      <a:pPr algn="ctr" fontAlgn="b"/>
                      <a:endParaRPr lang="en-ZA" sz="1400" b="0" i="0" u="none" strike="noStrike">
                        <a:solidFill>
                          <a:srgbClr val="000000"/>
                        </a:solidFill>
                        <a:latin typeface="Calibri"/>
                      </a:endParaRPr>
                    </a:p>
                  </a:txBody>
                  <a:tcPr marL="6555" marR="6555" marT="6555" marB="0" anchor="b"/>
                </a:tc>
              </a:tr>
              <a:tr h="181181">
                <a:tc>
                  <a:txBody>
                    <a:bodyPr/>
                    <a:lstStyle/>
                    <a:p>
                      <a:pPr algn="ctr" fontAlgn="b"/>
                      <a:endParaRPr lang="en-ZA" sz="1400" b="0" i="0" u="none" strike="noStrike">
                        <a:solidFill>
                          <a:srgbClr val="000000"/>
                        </a:solidFill>
                        <a:latin typeface="Calibri"/>
                      </a:endParaRPr>
                    </a:p>
                  </a:txBody>
                  <a:tcPr marL="6555" marR="6555" marT="6555" marB="0" anchor="b"/>
                </a:tc>
                <a:tc>
                  <a:txBody>
                    <a:bodyPr/>
                    <a:lstStyle/>
                    <a:p>
                      <a:pPr algn="ctr" fontAlgn="b"/>
                      <a:endParaRPr lang="en-ZA" sz="1400" b="0" i="0" u="none" strike="noStrike">
                        <a:solidFill>
                          <a:srgbClr val="000000"/>
                        </a:solidFill>
                        <a:latin typeface="Calibri"/>
                      </a:endParaRPr>
                    </a:p>
                  </a:txBody>
                  <a:tcPr marL="6555" marR="6555" marT="6555" marB="0" anchor="b"/>
                </a:tc>
                <a:tc>
                  <a:txBody>
                    <a:bodyPr/>
                    <a:lstStyle/>
                    <a:p>
                      <a:pPr algn="l" fontAlgn="b"/>
                      <a:r>
                        <a:rPr lang="en-ZA" sz="1400" u="none" strike="noStrike"/>
                        <a:t>Date</a:t>
                      </a:r>
                      <a:endParaRPr lang="en-ZA" sz="1400" b="0" i="0" u="none" strike="noStrike">
                        <a:solidFill>
                          <a:srgbClr val="000000"/>
                        </a:solidFill>
                        <a:latin typeface="Calibri"/>
                      </a:endParaRPr>
                    </a:p>
                  </a:txBody>
                  <a:tcPr marL="6555" marR="6555" marT="6555" marB="0" anchor="b"/>
                </a:tc>
                <a:tc>
                  <a:txBody>
                    <a:bodyPr/>
                    <a:lstStyle/>
                    <a:p>
                      <a:pPr algn="ctr" fontAlgn="b"/>
                      <a:r>
                        <a:rPr lang="en-ZA" sz="1400" u="none" strike="noStrike"/>
                        <a:t>TBC</a:t>
                      </a:r>
                      <a:endParaRPr lang="en-ZA" sz="1400" b="0" i="0" u="none" strike="noStrike">
                        <a:solidFill>
                          <a:srgbClr val="000000"/>
                        </a:solidFill>
                        <a:latin typeface="Calibri"/>
                      </a:endParaRPr>
                    </a:p>
                  </a:txBody>
                  <a:tcPr marL="6555" marR="6555" marT="6555" marB="0" anchor="b"/>
                </a:tc>
              </a:tr>
              <a:tr h="181181">
                <a:tc>
                  <a:txBody>
                    <a:bodyPr/>
                    <a:lstStyle/>
                    <a:p>
                      <a:pPr algn="ctr" fontAlgn="b"/>
                      <a:endParaRPr lang="en-ZA" sz="1400" b="0" i="0" u="none" strike="noStrike">
                        <a:solidFill>
                          <a:srgbClr val="000000"/>
                        </a:solidFill>
                        <a:latin typeface="Calibri"/>
                      </a:endParaRPr>
                    </a:p>
                  </a:txBody>
                  <a:tcPr marL="6555" marR="6555" marT="6555" marB="0" anchor="b"/>
                </a:tc>
                <a:tc>
                  <a:txBody>
                    <a:bodyPr/>
                    <a:lstStyle/>
                    <a:p>
                      <a:pPr algn="ctr" fontAlgn="b"/>
                      <a:endParaRPr lang="en-ZA" sz="1400" b="0" i="0" u="none" strike="noStrike">
                        <a:solidFill>
                          <a:srgbClr val="000000"/>
                        </a:solidFill>
                        <a:latin typeface="Calibri"/>
                      </a:endParaRPr>
                    </a:p>
                  </a:txBody>
                  <a:tcPr marL="6555" marR="6555" marT="6555" marB="0" anchor="b"/>
                </a:tc>
                <a:tc>
                  <a:txBody>
                    <a:bodyPr/>
                    <a:lstStyle/>
                    <a:p>
                      <a:pPr algn="l" fontAlgn="b"/>
                      <a:r>
                        <a:rPr lang="en-ZA" sz="1400" u="none" strike="noStrike"/>
                        <a:t>Venue</a:t>
                      </a:r>
                      <a:endParaRPr lang="en-ZA" sz="1400" b="0" i="0" u="none" strike="noStrike">
                        <a:solidFill>
                          <a:srgbClr val="000000"/>
                        </a:solidFill>
                        <a:latin typeface="Calibri"/>
                      </a:endParaRPr>
                    </a:p>
                  </a:txBody>
                  <a:tcPr marL="6555" marR="6555" marT="6555" marB="0" anchor="b"/>
                </a:tc>
                <a:tc>
                  <a:txBody>
                    <a:bodyPr/>
                    <a:lstStyle/>
                    <a:p>
                      <a:pPr algn="ctr" fontAlgn="b"/>
                      <a:r>
                        <a:rPr lang="en-ZA" sz="1400" u="none" strike="noStrike"/>
                        <a:t>Alex Park</a:t>
                      </a:r>
                      <a:endParaRPr lang="en-ZA" sz="1400" b="0" i="0" u="none" strike="noStrike">
                        <a:solidFill>
                          <a:srgbClr val="000000"/>
                        </a:solidFill>
                        <a:latin typeface="Calibri"/>
                      </a:endParaRPr>
                    </a:p>
                  </a:txBody>
                  <a:tcPr marL="6555" marR="6555" marT="6555" marB="0" anchor="b"/>
                </a:tc>
              </a:tr>
              <a:tr h="181181">
                <a:tc>
                  <a:txBody>
                    <a:bodyPr/>
                    <a:lstStyle/>
                    <a:p>
                      <a:pPr algn="ctr" fontAlgn="b"/>
                      <a:endParaRPr lang="en-ZA" sz="1400" b="0" i="0" u="none" strike="noStrike">
                        <a:solidFill>
                          <a:srgbClr val="000000"/>
                        </a:solidFill>
                        <a:latin typeface="Calibri"/>
                      </a:endParaRPr>
                    </a:p>
                  </a:txBody>
                  <a:tcPr marL="6555" marR="6555" marT="6555" marB="0" anchor="b"/>
                </a:tc>
                <a:tc>
                  <a:txBody>
                    <a:bodyPr/>
                    <a:lstStyle/>
                    <a:p>
                      <a:pPr algn="ctr" fontAlgn="b"/>
                      <a:endParaRPr lang="en-ZA" sz="1400" b="0" i="0" u="none" strike="noStrike">
                        <a:solidFill>
                          <a:srgbClr val="000000"/>
                        </a:solidFill>
                        <a:latin typeface="Calibri"/>
                      </a:endParaRPr>
                    </a:p>
                  </a:txBody>
                  <a:tcPr marL="6555" marR="6555" marT="6555" marB="0" anchor="b"/>
                </a:tc>
                <a:tc>
                  <a:txBody>
                    <a:bodyPr/>
                    <a:lstStyle/>
                    <a:p>
                      <a:pPr algn="l" fontAlgn="b"/>
                      <a:r>
                        <a:rPr lang="en-ZA" sz="1400" u="none" strike="noStrike"/>
                        <a:t>Participants </a:t>
                      </a:r>
                      <a:endParaRPr lang="en-ZA" sz="1400" b="0" i="0" u="none" strike="noStrike">
                        <a:solidFill>
                          <a:srgbClr val="000000"/>
                        </a:solidFill>
                        <a:latin typeface="Calibri"/>
                      </a:endParaRPr>
                    </a:p>
                  </a:txBody>
                  <a:tcPr marL="6555" marR="6555" marT="6555" marB="0" anchor="b"/>
                </a:tc>
                <a:tc>
                  <a:txBody>
                    <a:bodyPr/>
                    <a:lstStyle/>
                    <a:p>
                      <a:pPr algn="ctr" fontAlgn="b"/>
                      <a:r>
                        <a:rPr lang="en-ZA" sz="1400" u="none" strike="noStrike"/>
                        <a:t>200+ </a:t>
                      </a:r>
                      <a:endParaRPr lang="en-ZA" sz="1400" b="0" i="0" u="none" strike="noStrike">
                        <a:solidFill>
                          <a:srgbClr val="000000"/>
                        </a:solidFill>
                        <a:latin typeface="Calibri"/>
                      </a:endParaRPr>
                    </a:p>
                  </a:txBody>
                  <a:tcPr marL="6555" marR="6555" marT="6555" marB="0" anchor="b"/>
                </a:tc>
              </a:tr>
              <a:tr h="181181">
                <a:tc>
                  <a:txBody>
                    <a:bodyPr/>
                    <a:lstStyle/>
                    <a:p>
                      <a:pPr algn="ctr" fontAlgn="b"/>
                      <a:endParaRPr lang="en-ZA" sz="1400" b="0" i="0" u="none" strike="noStrike">
                        <a:solidFill>
                          <a:srgbClr val="000000"/>
                        </a:solidFill>
                        <a:latin typeface="Calibri"/>
                      </a:endParaRPr>
                    </a:p>
                  </a:txBody>
                  <a:tcPr marL="6555" marR="6555" marT="6555" marB="0" anchor="b"/>
                </a:tc>
                <a:tc>
                  <a:txBody>
                    <a:bodyPr/>
                    <a:lstStyle/>
                    <a:p>
                      <a:pPr algn="ctr" fontAlgn="b"/>
                      <a:endParaRPr lang="en-ZA" sz="1400" b="0" i="0" u="none" strike="noStrike">
                        <a:solidFill>
                          <a:srgbClr val="000000"/>
                        </a:solidFill>
                        <a:latin typeface="Calibri"/>
                      </a:endParaRPr>
                    </a:p>
                  </a:txBody>
                  <a:tcPr marL="6555" marR="6555" marT="6555" marB="0" anchor="b"/>
                </a:tc>
                <a:tc>
                  <a:txBody>
                    <a:bodyPr/>
                    <a:lstStyle/>
                    <a:p>
                      <a:pPr algn="l" fontAlgn="b"/>
                      <a:r>
                        <a:rPr lang="en-ZA" sz="1400" u="none" strike="noStrike"/>
                        <a:t>Out of Towners</a:t>
                      </a:r>
                      <a:endParaRPr lang="en-ZA" sz="1400" b="0" i="0" u="none" strike="noStrike">
                        <a:solidFill>
                          <a:srgbClr val="000000"/>
                        </a:solidFill>
                        <a:latin typeface="Calibri"/>
                      </a:endParaRPr>
                    </a:p>
                  </a:txBody>
                  <a:tcPr marL="6555" marR="6555" marT="6555" marB="0" anchor="b"/>
                </a:tc>
                <a:tc>
                  <a:txBody>
                    <a:bodyPr/>
                    <a:lstStyle/>
                    <a:p>
                      <a:pPr algn="ctr" fontAlgn="b"/>
                      <a:r>
                        <a:rPr lang="en-ZA" sz="1400" u="none" strike="noStrike"/>
                        <a:t>70%</a:t>
                      </a:r>
                      <a:endParaRPr lang="en-ZA" sz="1400" b="0" i="0" u="none" strike="noStrike">
                        <a:solidFill>
                          <a:srgbClr val="000000"/>
                        </a:solidFill>
                        <a:latin typeface="Calibri"/>
                      </a:endParaRPr>
                    </a:p>
                  </a:txBody>
                  <a:tcPr marL="6555" marR="6555" marT="6555" marB="0" anchor="b"/>
                </a:tc>
              </a:tr>
              <a:tr h="181181">
                <a:tc>
                  <a:txBody>
                    <a:bodyPr/>
                    <a:lstStyle/>
                    <a:p>
                      <a:pPr algn="ctr" fontAlgn="b"/>
                      <a:endParaRPr lang="en-ZA" sz="1400" b="0" i="0" u="none" strike="noStrike">
                        <a:solidFill>
                          <a:srgbClr val="000000"/>
                        </a:solidFill>
                        <a:latin typeface="Calibri"/>
                      </a:endParaRPr>
                    </a:p>
                  </a:txBody>
                  <a:tcPr marL="6555" marR="6555" marT="6555" marB="0" anchor="b"/>
                </a:tc>
                <a:tc>
                  <a:txBody>
                    <a:bodyPr/>
                    <a:lstStyle/>
                    <a:p>
                      <a:pPr algn="ctr" fontAlgn="b"/>
                      <a:endParaRPr lang="en-ZA" sz="1400" b="0" i="0" u="none" strike="noStrike">
                        <a:solidFill>
                          <a:srgbClr val="000000"/>
                        </a:solidFill>
                        <a:latin typeface="Calibri"/>
                      </a:endParaRPr>
                    </a:p>
                  </a:txBody>
                  <a:tcPr marL="6555" marR="6555" marT="6555" marB="0" anchor="b"/>
                </a:tc>
                <a:tc>
                  <a:txBody>
                    <a:bodyPr/>
                    <a:lstStyle/>
                    <a:p>
                      <a:pPr algn="l" fontAlgn="b"/>
                      <a:r>
                        <a:rPr lang="en-ZA" sz="1400" u="none" strike="noStrike"/>
                        <a:t>Support Teams </a:t>
                      </a:r>
                      <a:endParaRPr lang="en-ZA" sz="1400" b="0" i="0" u="none" strike="noStrike">
                        <a:solidFill>
                          <a:srgbClr val="000000"/>
                        </a:solidFill>
                        <a:latin typeface="Calibri"/>
                      </a:endParaRPr>
                    </a:p>
                  </a:txBody>
                  <a:tcPr marL="6555" marR="6555" marT="6555" marB="0" anchor="b"/>
                </a:tc>
                <a:tc>
                  <a:txBody>
                    <a:bodyPr/>
                    <a:lstStyle/>
                    <a:p>
                      <a:pPr algn="ctr" fontAlgn="b"/>
                      <a:r>
                        <a:rPr lang="en-ZA" sz="1400" u="none" strike="noStrike"/>
                        <a:t>50+ </a:t>
                      </a:r>
                      <a:endParaRPr lang="en-ZA" sz="1400" b="0" i="0" u="none" strike="noStrike">
                        <a:solidFill>
                          <a:srgbClr val="000000"/>
                        </a:solidFill>
                        <a:latin typeface="Calibri"/>
                      </a:endParaRPr>
                    </a:p>
                  </a:txBody>
                  <a:tcPr marL="6555" marR="6555" marT="6555" marB="0" anchor="b"/>
                </a:tc>
              </a:tr>
              <a:tr h="181181">
                <a:tc>
                  <a:txBody>
                    <a:bodyPr/>
                    <a:lstStyle/>
                    <a:p>
                      <a:pPr algn="ctr" fontAlgn="b"/>
                      <a:endParaRPr lang="en-ZA" sz="1400" b="0" i="0" u="none" strike="noStrike">
                        <a:solidFill>
                          <a:srgbClr val="000000"/>
                        </a:solidFill>
                        <a:latin typeface="Calibri"/>
                      </a:endParaRPr>
                    </a:p>
                  </a:txBody>
                  <a:tcPr marL="6555" marR="6555" marT="6555" marB="0" anchor="b"/>
                </a:tc>
                <a:tc>
                  <a:txBody>
                    <a:bodyPr/>
                    <a:lstStyle/>
                    <a:p>
                      <a:pPr algn="ctr" fontAlgn="b"/>
                      <a:endParaRPr lang="en-ZA" sz="1400" b="0" i="0" u="none" strike="noStrike">
                        <a:solidFill>
                          <a:srgbClr val="000000"/>
                        </a:solidFill>
                        <a:latin typeface="Calibri"/>
                      </a:endParaRPr>
                    </a:p>
                  </a:txBody>
                  <a:tcPr marL="6555" marR="6555" marT="6555" marB="0" anchor="b"/>
                </a:tc>
                <a:tc>
                  <a:txBody>
                    <a:bodyPr/>
                    <a:lstStyle/>
                    <a:p>
                      <a:pPr algn="l" fontAlgn="b"/>
                      <a:r>
                        <a:rPr lang="en-ZA" sz="1400" u="none" strike="noStrike"/>
                        <a:t>Event Spectators</a:t>
                      </a:r>
                      <a:endParaRPr lang="en-ZA" sz="1400" b="0" i="0" u="none" strike="noStrike">
                        <a:solidFill>
                          <a:srgbClr val="000000"/>
                        </a:solidFill>
                        <a:latin typeface="Calibri"/>
                      </a:endParaRPr>
                    </a:p>
                  </a:txBody>
                  <a:tcPr marL="6555" marR="6555" marT="6555" marB="0" anchor="b"/>
                </a:tc>
                <a:tc>
                  <a:txBody>
                    <a:bodyPr/>
                    <a:lstStyle/>
                    <a:p>
                      <a:pPr algn="ctr" fontAlgn="b"/>
                      <a:r>
                        <a:rPr lang="en-ZA" sz="1400" u="none" strike="noStrike"/>
                        <a:t>750+</a:t>
                      </a:r>
                      <a:endParaRPr lang="en-ZA" sz="1400" b="0" i="0" u="none" strike="noStrike">
                        <a:solidFill>
                          <a:srgbClr val="000000"/>
                        </a:solidFill>
                        <a:latin typeface="Calibri"/>
                      </a:endParaRPr>
                    </a:p>
                  </a:txBody>
                  <a:tcPr marL="6555" marR="6555" marT="6555" marB="0" anchor="b"/>
                </a:tc>
              </a:tr>
              <a:tr h="181181">
                <a:tc>
                  <a:txBody>
                    <a:bodyPr/>
                    <a:lstStyle/>
                    <a:p>
                      <a:pPr algn="ctr" fontAlgn="b"/>
                      <a:r>
                        <a:rPr lang="en-ZA" sz="1400" u="none" strike="noStrike" dirty="0"/>
                        <a:t>UCI MTB World Championships </a:t>
                      </a:r>
                      <a:endParaRPr lang="en-ZA" sz="1400" b="0" i="0" u="none" strike="noStrike" dirty="0">
                        <a:solidFill>
                          <a:srgbClr val="000000"/>
                        </a:solidFill>
                        <a:latin typeface="Calibri"/>
                      </a:endParaRPr>
                    </a:p>
                  </a:txBody>
                  <a:tcPr marL="6555" marR="6555" marT="6555" marB="0" anchor="b"/>
                </a:tc>
                <a:tc>
                  <a:txBody>
                    <a:bodyPr/>
                    <a:lstStyle/>
                    <a:p>
                      <a:pPr algn="ctr" fontAlgn="b"/>
                      <a:endParaRPr lang="en-ZA" sz="1400" b="0" i="0" u="none" strike="noStrike">
                        <a:solidFill>
                          <a:srgbClr val="000000"/>
                        </a:solidFill>
                        <a:latin typeface="Calibri"/>
                      </a:endParaRPr>
                    </a:p>
                  </a:txBody>
                  <a:tcPr marL="6555" marR="6555" marT="6555" marB="0" anchor="b"/>
                </a:tc>
                <a:tc>
                  <a:txBody>
                    <a:bodyPr/>
                    <a:lstStyle/>
                    <a:p>
                      <a:pPr algn="l" fontAlgn="b"/>
                      <a:endParaRPr lang="en-ZA" sz="1400" b="0" i="0" u="none" strike="noStrike">
                        <a:solidFill>
                          <a:srgbClr val="000000"/>
                        </a:solidFill>
                        <a:latin typeface="Calibri"/>
                      </a:endParaRPr>
                    </a:p>
                  </a:txBody>
                  <a:tcPr marL="6555" marR="6555" marT="6555" marB="0" anchor="b"/>
                </a:tc>
                <a:tc>
                  <a:txBody>
                    <a:bodyPr/>
                    <a:lstStyle/>
                    <a:p>
                      <a:pPr algn="ctr" fontAlgn="b"/>
                      <a:endParaRPr lang="en-ZA" sz="1400" b="0" i="0" u="none" strike="noStrike">
                        <a:solidFill>
                          <a:srgbClr val="000000"/>
                        </a:solidFill>
                        <a:latin typeface="Calibri"/>
                      </a:endParaRPr>
                    </a:p>
                  </a:txBody>
                  <a:tcPr marL="6555" marR="6555" marT="6555" marB="0" anchor="b"/>
                </a:tc>
              </a:tr>
              <a:tr h="181181">
                <a:tc>
                  <a:txBody>
                    <a:bodyPr/>
                    <a:lstStyle/>
                    <a:p>
                      <a:pPr algn="ctr" fontAlgn="b"/>
                      <a:endParaRPr lang="en-ZA" sz="1400" b="0" i="0" u="none" strike="noStrike">
                        <a:solidFill>
                          <a:srgbClr val="000000"/>
                        </a:solidFill>
                        <a:latin typeface="Calibri"/>
                      </a:endParaRPr>
                    </a:p>
                  </a:txBody>
                  <a:tcPr marL="6555" marR="6555" marT="6555" marB="0" anchor="b"/>
                </a:tc>
                <a:tc>
                  <a:txBody>
                    <a:bodyPr/>
                    <a:lstStyle/>
                    <a:p>
                      <a:pPr algn="ctr" fontAlgn="b"/>
                      <a:endParaRPr lang="en-ZA" sz="1400" b="0" i="0" u="none" strike="noStrike">
                        <a:solidFill>
                          <a:srgbClr val="000000"/>
                        </a:solidFill>
                        <a:latin typeface="Calibri"/>
                      </a:endParaRPr>
                    </a:p>
                  </a:txBody>
                  <a:tcPr marL="6555" marR="6555" marT="6555" marB="0" anchor="b"/>
                </a:tc>
                <a:tc>
                  <a:txBody>
                    <a:bodyPr/>
                    <a:lstStyle/>
                    <a:p>
                      <a:pPr algn="l" fontAlgn="b"/>
                      <a:r>
                        <a:rPr lang="en-ZA" sz="1400" u="none" strike="noStrike"/>
                        <a:t>Date</a:t>
                      </a:r>
                      <a:endParaRPr lang="en-ZA" sz="1400" b="0" i="0" u="none" strike="noStrike">
                        <a:solidFill>
                          <a:srgbClr val="000000"/>
                        </a:solidFill>
                        <a:latin typeface="Calibri"/>
                      </a:endParaRPr>
                    </a:p>
                  </a:txBody>
                  <a:tcPr marL="6555" marR="6555" marT="6555" marB="0" anchor="b"/>
                </a:tc>
                <a:tc>
                  <a:txBody>
                    <a:bodyPr/>
                    <a:lstStyle/>
                    <a:p>
                      <a:pPr algn="ctr" fontAlgn="b"/>
                      <a:r>
                        <a:rPr lang="en-ZA" sz="1400" u="none" strike="noStrike"/>
                        <a:t>21 Aug - 1 Sept</a:t>
                      </a:r>
                      <a:endParaRPr lang="en-ZA" sz="1400" b="0" i="0" u="none" strike="noStrike">
                        <a:solidFill>
                          <a:srgbClr val="000000"/>
                        </a:solidFill>
                        <a:latin typeface="Calibri"/>
                      </a:endParaRPr>
                    </a:p>
                  </a:txBody>
                  <a:tcPr marL="6555" marR="6555" marT="6555" marB="0" anchor="b"/>
                </a:tc>
              </a:tr>
              <a:tr h="181181">
                <a:tc>
                  <a:txBody>
                    <a:bodyPr/>
                    <a:lstStyle/>
                    <a:p>
                      <a:pPr algn="ctr" fontAlgn="b"/>
                      <a:endParaRPr lang="en-ZA" sz="1400" b="0" i="0" u="none" strike="noStrike">
                        <a:solidFill>
                          <a:srgbClr val="000000"/>
                        </a:solidFill>
                        <a:latin typeface="Calibri"/>
                      </a:endParaRPr>
                    </a:p>
                  </a:txBody>
                  <a:tcPr marL="6555" marR="6555" marT="6555" marB="0" anchor="b"/>
                </a:tc>
                <a:tc>
                  <a:txBody>
                    <a:bodyPr/>
                    <a:lstStyle/>
                    <a:p>
                      <a:pPr algn="ctr" fontAlgn="b"/>
                      <a:endParaRPr lang="en-ZA" sz="1400" b="0" i="0" u="none" strike="noStrike">
                        <a:solidFill>
                          <a:srgbClr val="000000"/>
                        </a:solidFill>
                        <a:latin typeface="Calibri"/>
                      </a:endParaRPr>
                    </a:p>
                  </a:txBody>
                  <a:tcPr marL="6555" marR="6555" marT="6555" marB="0" anchor="b"/>
                </a:tc>
                <a:tc>
                  <a:txBody>
                    <a:bodyPr/>
                    <a:lstStyle/>
                    <a:p>
                      <a:pPr algn="l" fontAlgn="b"/>
                      <a:r>
                        <a:rPr lang="en-ZA" sz="1400" u="none" strike="noStrike"/>
                        <a:t>Venue</a:t>
                      </a:r>
                      <a:endParaRPr lang="en-ZA" sz="1400" b="0" i="0" u="none" strike="noStrike">
                        <a:solidFill>
                          <a:srgbClr val="000000"/>
                        </a:solidFill>
                        <a:latin typeface="Calibri"/>
                      </a:endParaRPr>
                    </a:p>
                  </a:txBody>
                  <a:tcPr marL="6555" marR="6555" marT="6555" marB="0" anchor="b"/>
                </a:tc>
                <a:tc>
                  <a:txBody>
                    <a:bodyPr/>
                    <a:lstStyle/>
                    <a:p>
                      <a:pPr algn="ctr" fontAlgn="b"/>
                      <a:r>
                        <a:rPr lang="en-ZA" sz="1400" u="none" strike="noStrike"/>
                        <a:t>Cascades </a:t>
                      </a:r>
                      <a:endParaRPr lang="en-ZA" sz="1400" b="0" i="0" u="none" strike="noStrike">
                        <a:solidFill>
                          <a:srgbClr val="000000"/>
                        </a:solidFill>
                        <a:latin typeface="Calibri"/>
                      </a:endParaRPr>
                    </a:p>
                  </a:txBody>
                  <a:tcPr marL="6555" marR="6555" marT="6555" marB="0" anchor="b"/>
                </a:tc>
              </a:tr>
              <a:tr h="181181">
                <a:tc>
                  <a:txBody>
                    <a:bodyPr/>
                    <a:lstStyle/>
                    <a:p>
                      <a:pPr algn="ctr" fontAlgn="b"/>
                      <a:endParaRPr lang="en-ZA" sz="1400" b="0" i="0" u="none" strike="noStrike">
                        <a:solidFill>
                          <a:srgbClr val="000000"/>
                        </a:solidFill>
                        <a:latin typeface="Calibri"/>
                      </a:endParaRPr>
                    </a:p>
                  </a:txBody>
                  <a:tcPr marL="6555" marR="6555" marT="6555" marB="0" anchor="b"/>
                </a:tc>
                <a:tc>
                  <a:txBody>
                    <a:bodyPr/>
                    <a:lstStyle/>
                    <a:p>
                      <a:pPr algn="ctr" fontAlgn="b"/>
                      <a:endParaRPr lang="en-ZA" sz="1400" b="0" i="0" u="none" strike="noStrike">
                        <a:solidFill>
                          <a:srgbClr val="000000"/>
                        </a:solidFill>
                        <a:latin typeface="Calibri"/>
                      </a:endParaRPr>
                    </a:p>
                  </a:txBody>
                  <a:tcPr marL="6555" marR="6555" marT="6555" marB="0" anchor="b"/>
                </a:tc>
                <a:tc>
                  <a:txBody>
                    <a:bodyPr/>
                    <a:lstStyle/>
                    <a:p>
                      <a:pPr algn="l" fontAlgn="b"/>
                      <a:r>
                        <a:rPr lang="en-ZA" sz="1400" u="none" strike="noStrike"/>
                        <a:t>Participants </a:t>
                      </a:r>
                      <a:endParaRPr lang="en-ZA" sz="1400" b="0" i="0" u="none" strike="noStrike">
                        <a:solidFill>
                          <a:srgbClr val="000000"/>
                        </a:solidFill>
                        <a:latin typeface="Calibri"/>
                      </a:endParaRPr>
                    </a:p>
                  </a:txBody>
                  <a:tcPr marL="6555" marR="6555" marT="6555" marB="0" anchor="b"/>
                </a:tc>
                <a:tc>
                  <a:txBody>
                    <a:bodyPr/>
                    <a:lstStyle/>
                    <a:p>
                      <a:pPr algn="ctr" fontAlgn="b"/>
                      <a:r>
                        <a:rPr lang="en-ZA" sz="1400" u="none" strike="noStrike"/>
                        <a:t>650+</a:t>
                      </a:r>
                      <a:endParaRPr lang="en-ZA" sz="1400" b="0" i="0" u="none" strike="noStrike">
                        <a:solidFill>
                          <a:srgbClr val="000000"/>
                        </a:solidFill>
                        <a:latin typeface="Calibri"/>
                      </a:endParaRPr>
                    </a:p>
                  </a:txBody>
                  <a:tcPr marL="6555" marR="6555" marT="6555" marB="0" anchor="b"/>
                </a:tc>
              </a:tr>
              <a:tr h="181181">
                <a:tc>
                  <a:txBody>
                    <a:bodyPr/>
                    <a:lstStyle/>
                    <a:p>
                      <a:pPr algn="ctr" fontAlgn="b"/>
                      <a:endParaRPr lang="en-ZA" sz="1400" b="0" i="0" u="none" strike="noStrike">
                        <a:solidFill>
                          <a:srgbClr val="000000"/>
                        </a:solidFill>
                        <a:latin typeface="Calibri"/>
                      </a:endParaRPr>
                    </a:p>
                  </a:txBody>
                  <a:tcPr marL="6555" marR="6555" marT="6555" marB="0" anchor="b"/>
                </a:tc>
                <a:tc>
                  <a:txBody>
                    <a:bodyPr/>
                    <a:lstStyle/>
                    <a:p>
                      <a:pPr algn="ctr" fontAlgn="b"/>
                      <a:endParaRPr lang="en-ZA" sz="1400" b="0" i="0" u="none" strike="noStrike">
                        <a:solidFill>
                          <a:srgbClr val="000000"/>
                        </a:solidFill>
                        <a:latin typeface="Calibri"/>
                      </a:endParaRPr>
                    </a:p>
                  </a:txBody>
                  <a:tcPr marL="6555" marR="6555" marT="6555" marB="0" anchor="b"/>
                </a:tc>
                <a:tc>
                  <a:txBody>
                    <a:bodyPr/>
                    <a:lstStyle/>
                    <a:p>
                      <a:pPr algn="l" fontAlgn="b"/>
                      <a:r>
                        <a:rPr lang="en-ZA" sz="1400" u="none" strike="noStrike"/>
                        <a:t>Out of Towners</a:t>
                      </a:r>
                      <a:endParaRPr lang="en-ZA" sz="1400" b="0" i="0" u="none" strike="noStrike">
                        <a:solidFill>
                          <a:srgbClr val="000000"/>
                        </a:solidFill>
                        <a:latin typeface="Calibri"/>
                      </a:endParaRPr>
                    </a:p>
                  </a:txBody>
                  <a:tcPr marL="6555" marR="6555" marT="6555" marB="0" anchor="b"/>
                </a:tc>
                <a:tc>
                  <a:txBody>
                    <a:bodyPr/>
                    <a:lstStyle/>
                    <a:p>
                      <a:pPr algn="ctr" fontAlgn="b"/>
                      <a:r>
                        <a:rPr lang="en-ZA" sz="1400" u="none" strike="noStrike"/>
                        <a:t>80%</a:t>
                      </a:r>
                      <a:endParaRPr lang="en-ZA" sz="1400" b="0" i="0" u="none" strike="noStrike">
                        <a:solidFill>
                          <a:srgbClr val="000000"/>
                        </a:solidFill>
                        <a:latin typeface="Calibri"/>
                      </a:endParaRPr>
                    </a:p>
                  </a:txBody>
                  <a:tcPr marL="6555" marR="6555" marT="6555" marB="0" anchor="b"/>
                </a:tc>
              </a:tr>
              <a:tr h="181181">
                <a:tc>
                  <a:txBody>
                    <a:bodyPr/>
                    <a:lstStyle/>
                    <a:p>
                      <a:pPr algn="ctr" fontAlgn="b"/>
                      <a:endParaRPr lang="en-ZA" sz="1400" b="0" i="0" u="none" strike="noStrike">
                        <a:solidFill>
                          <a:srgbClr val="000000"/>
                        </a:solidFill>
                        <a:latin typeface="Calibri"/>
                      </a:endParaRPr>
                    </a:p>
                  </a:txBody>
                  <a:tcPr marL="6555" marR="6555" marT="6555" marB="0" anchor="b"/>
                </a:tc>
                <a:tc>
                  <a:txBody>
                    <a:bodyPr/>
                    <a:lstStyle/>
                    <a:p>
                      <a:pPr algn="ctr" fontAlgn="b"/>
                      <a:endParaRPr lang="en-ZA" sz="1400" b="0" i="0" u="none" strike="noStrike">
                        <a:solidFill>
                          <a:srgbClr val="000000"/>
                        </a:solidFill>
                        <a:latin typeface="Calibri"/>
                      </a:endParaRPr>
                    </a:p>
                  </a:txBody>
                  <a:tcPr marL="6555" marR="6555" marT="6555" marB="0" anchor="b"/>
                </a:tc>
                <a:tc>
                  <a:txBody>
                    <a:bodyPr/>
                    <a:lstStyle/>
                    <a:p>
                      <a:pPr algn="l" fontAlgn="b"/>
                      <a:r>
                        <a:rPr lang="en-ZA" sz="1400" u="none" strike="noStrike"/>
                        <a:t>Support Teams </a:t>
                      </a:r>
                      <a:endParaRPr lang="en-ZA" sz="1400" b="0" i="0" u="none" strike="noStrike">
                        <a:solidFill>
                          <a:srgbClr val="000000"/>
                        </a:solidFill>
                        <a:latin typeface="Calibri"/>
                      </a:endParaRPr>
                    </a:p>
                  </a:txBody>
                  <a:tcPr marL="6555" marR="6555" marT="6555" marB="0" anchor="b"/>
                </a:tc>
                <a:tc>
                  <a:txBody>
                    <a:bodyPr/>
                    <a:lstStyle/>
                    <a:p>
                      <a:pPr algn="ctr" fontAlgn="b"/>
                      <a:r>
                        <a:rPr lang="en-ZA" sz="1400" u="none" strike="noStrike"/>
                        <a:t>1500+</a:t>
                      </a:r>
                      <a:endParaRPr lang="en-ZA" sz="1400" b="0" i="0" u="none" strike="noStrike">
                        <a:solidFill>
                          <a:srgbClr val="000000"/>
                        </a:solidFill>
                        <a:latin typeface="Calibri"/>
                      </a:endParaRPr>
                    </a:p>
                  </a:txBody>
                  <a:tcPr marL="6555" marR="6555" marT="6555" marB="0" anchor="b"/>
                </a:tc>
              </a:tr>
              <a:tr h="181181">
                <a:tc>
                  <a:txBody>
                    <a:bodyPr/>
                    <a:lstStyle/>
                    <a:p>
                      <a:pPr algn="ctr" fontAlgn="b"/>
                      <a:endParaRPr lang="en-ZA" sz="1400" b="0" i="0" u="none" strike="noStrike">
                        <a:solidFill>
                          <a:srgbClr val="000000"/>
                        </a:solidFill>
                        <a:latin typeface="Calibri"/>
                      </a:endParaRPr>
                    </a:p>
                  </a:txBody>
                  <a:tcPr marL="6555" marR="6555" marT="6555" marB="0" anchor="b"/>
                </a:tc>
                <a:tc>
                  <a:txBody>
                    <a:bodyPr/>
                    <a:lstStyle/>
                    <a:p>
                      <a:pPr algn="ctr" fontAlgn="b"/>
                      <a:endParaRPr lang="en-ZA" sz="1400" b="0" i="0" u="none" strike="noStrike">
                        <a:solidFill>
                          <a:srgbClr val="000000"/>
                        </a:solidFill>
                        <a:latin typeface="Calibri"/>
                      </a:endParaRPr>
                    </a:p>
                  </a:txBody>
                  <a:tcPr marL="6555" marR="6555" marT="6555" marB="0" anchor="b"/>
                </a:tc>
                <a:tc>
                  <a:txBody>
                    <a:bodyPr/>
                    <a:lstStyle/>
                    <a:p>
                      <a:pPr algn="l" fontAlgn="b"/>
                      <a:r>
                        <a:rPr lang="en-ZA" sz="1400" u="none" strike="noStrike"/>
                        <a:t>Event Spectators</a:t>
                      </a:r>
                      <a:endParaRPr lang="en-ZA" sz="1400" b="0" i="0" u="none" strike="noStrike">
                        <a:solidFill>
                          <a:srgbClr val="000000"/>
                        </a:solidFill>
                        <a:latin typeface="Calibri"/>
                      </a:endParaRPr>
                    </a:p>
                  </a:txBody>
                  <a:tcPr marL="6555" marR="6555" marT="6555" marB="0" anchor="b"/>
                </a:tc>
                <a:tc>
                  <a:txBody>
                    <a:bodyPr/>
                    <a:lstStyle/>
                    <a:p>
                      <a:pPr algn="ctr" fontAlgn="b"/>
                      <a:r>
                        <a:rPr lang="en-ZA" sz="1400" u="none" strike="noStrike" dirty="0"/>
                        <a:t>20 000 - 30 000</a:t>
                      </a:r>
                      <a:endParaRPr lang="en-ZA" sz="1400" b="0" i="0" u="none" strike="noStrike" dirty="0">
                        <a:solidFill>
                          <a:srgbClr val="000000"/>
                        </a:solidFill>
                        <a:latin typeface="Calibri"/>
                      </a:endParaRPr>
                    </a:p>
                  </a:txBody>
                  <a:tcPr marL="6555" marR="6555" marT="6555" marB="0" anchor="b"/>
                </a:tc>
              </a:tr>
            </a:tbl>
          </a:graphicData>
        </a:graphic>
      </p:graphicFrame>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2"/>
          <p:cNvPicPr>
            <a:picLocks noChangeAspect="1" noChangeArrowheads="1"/>
          </p:cNvPicPr>
          <p:nvPr/>
        </p:nvPicPr>
        <p:blipFill>
          <a:blip r:embed="rId2" cstate="print"/>
          <a:srcRect/>
          <a:stretch>
            <a:fillRect/>
          </a:stretch>
        </p:blipFill>
        <p:spPr bwMode="auto">
          <a:xfrm>
            <a:off x="683568" y="1052736"/>
            <a:ext cx="7776864" cy="528367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75656" y="1484784"/>
            <a:ext cx="5853336" cy="748680"/>
          </a:xfrm>
        </p:spPr>
        <p:txBody>
          <a:bodyPr>
            <a:normAutofit fontScale="90000"/>
          </a:bodyPr>
          <a:lstStyle/>
          <a:p>
            <a:r>
              <a:rPr lang="en-ZA" dirty="0" smtClean="0"/>
              <a:t>UCI World Cycling Forum</a:t>
            </a:r>
            <a:endParaRPr lang="en-ZA" dirty="0"/>
          </a:p>
        </p:txBody>
      </p:sp>
      <p:sp>
        <p:nvSpPr>
          <p:cNvPr id="3" name="Subtitle 2"/>
          <p:cNvSpPr>
            <a:spLocks noGrp="1"/>
          </p:cNvSpPr>
          <p:nvPr>
            <p:ph type="subTitle" idx="1"/>
          </p:nvPr>
        </p:nvSpPr>
        <p:spPr>
          <a:xfrm>
            <a:off x="6012160" y="5301208"/>
            <a:ext cx="2880320" cy="360040"/>
          </a:xfrm>
        </p:spPr>
        <p:txBody>
          <a:bodyPr>
            <a:noAutofit/>
          </a:bodyPr>
          <a:lstStyle/>
          <a:p>
            <a:r>
              <a:rPr lang="en-ZA" sz="2400" dirty="0" smtClean="0">
                <a:solidFill>
                  <a:srgbClr val="FFFF00"/>
                </a:solidFill>
              </a:rPr>
              <a:t>2012 or 2013?</a:t>
            </a:r>
            <a:endParaRPr lang="en-ZA" sz="2400" dirty="0">
              <a:solidFill>
                <a:srgbClr val="FFFF00"/>
              </a:solidFill>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1520" y="260648"/>
            <a:ext cx="8640960" cy="1938992"/>
          </a:xfrm>
          <a:prstGeom prst="rect">
            <a:avLst/>
          </a:prstGeom>
          <a:solidFill>
            <a:schemeClr val="accent1"/>
          </a:solidFill>
        </p:spPr>
        <p:txBody>
          <a:bodyPr wrap="square" anchor="ctr">
            <a:spAutoFit/>
          </a:bodyPr>
          <a:lstStyle/>
          <a:p>
            <a:pPr algn="just"/>
            <a:r>
              <a:rPr lang="en-ZA" sz="2000" dirty="0" smtClean="0">
                <a:solidFill>
                  <a:schemeClr val="bg1">
                    <a:lumMod val="95000"/>
                    <a:lumOff val="5000"/>
                  </a:schemeClr>
                </a:solidFill>
              </a:rPr>
              <a:t>UCI </a:t>
            </a:r>
            <a:r>
              <a:rPr lang="en-ZA" sz="2000" dirty="0">
                <a:solidFill>
                  <a:schemeClr val="bg1">
                    <a:lumMod val="95000"/>
                    <a:lumOff val="5000"/>
                  </a:schemeClr>
                </a:solidFill>
              </a:rPr>
              <a:t>is seeking a host city and organiser to help plan and execute the UCI World Cycling Forum. As this will be the first ever UCI World Cycling Forum, the conference offers a dynamic platform with which a city can actively promote itself by leveraging the appeal of the sport of cycling and derive the benefits that will come with the status of hosting the first ever Forum. </a:t>
            </a:r>
          </a:p>
        </p:txBody>
      </p:sp>
      <p:sp>
        <p:nvSpPr>
          <p:cNvPr id="4" name="Rectangle 3"/>
          <p:cNvSpPr/>
          <p:nvPr/>
        </p:nvSpPr>
        <p:spPr>
          <a:xfrm>
            <a:off x="251520" y="2420888"/>
            <a:ext cx="8640960" cy="3970318"/>
          </a:xfrm>
          <a:prstGeom prst="rect">
            <a:avLst/>
          </a:prstGeom>
          <a:solidFill>
            <a:schemeClr val="accent2"/>
          </a:solidFill>
        </p:spPr>
        <p:txBody>
          <a:bodyPr wrap="square">
            <a:spAutoFit/>
          </a:bodyPr>
          <a:lstStyle/>
          <a:p>
            <a:r>
              <a:rPr lang="en-ZA" dirty="0">
                <a:solidFill>
                  <a:schemeClr val="bg1">
                    <a:lumMod val="95000"/>
                    <a:lumOff val="5000"/>
                  </a:schemeClr>
                </a:solidFill>
              </a:rPr>
              <a:t>The specific aims of the UCI World Cycling Forum include: </a:t>
            </a:r>
            <a:endParaRPr lang="en-ZA" dirty="0" smtClean="0">
              <a:solidFill>
                <a:schemeClr val="bg1">
                  <a:lumMod val="95000"/>
                  <a:lumOff val="5000"/>
                </a:schemeClr>
              </a:solidFill>
            </a:endParaRPr>
          </a:p>
          <a:p>
            <a:endParaRPr lang="en-ZA" dirty="0">
              <a:solidFill>
                <a:schemeClr val="bg1">
                  <a:lumMod val="95000"/>
                  <a:lumOff val="5000"/>
                </a:schemeClr>
              </a:solidFill>
            </a:endParaRPr>
          </a:p>
          <a:p>
            <a:r>
              <a:rPr lang="en-ZA" dirty="0">
                <a:solidFill>
                  <a:schemeClr val="bg1">
                    <a:lumMod val="95000"/>
                    <a:lumOff val="5000"/>
                  </a:schemeClr>
                </a:solidFill>
              </a:rPr>
              <a:t> To develop a network of stakeholders from countries throughout the world </a:t>
            </a:r>
          </a:p>
          <a:p>
            <a:endParaRPr lang="en-ZA" dirty="0">
              <a:solidFill>
                <a:schemeClr val="bg1">
                  <a:lumMod val="95000"/>
                  <a:lumOff val="5000"/>
                </a:schemeClr>
              </a:solidFill>
            </a:endParaRPr>
          </a:p>
          <a:p>
            <a:r>
              <a:rPr lang="en-ZA" dirty="0">
                <a:solidFill>
                  <a:schemeClr val="bg1">
                    <a:lumMod val="95000"/>
                    <a:lumOff val="5000"/>
                  </a:schemeClr>
                </a:solidFill>
              </a:rPr>
              <a:t> To provide a forum for the exchange of knowledge and information about cycling operations </a:t>
            </a:r>
          </a:p>
          <a:p>
            <a:endParaRPr lang="en-ZA" dirty="0">
              <a:solidFill>
                <a:schemeClr val="bg1">
                  <a:lumMod val="95000"/>
                  <a:lumOff val="5000"/>
                </a:schemeClr>
              </a:solidFill>
            </a:endParaRPr>
          </a:p>
          <a:p>
            <a:r>
              <a:rPr lang="en-ZA" dirty="0">
                <a:solidFill>
                  <a:schemeClr val="bg1">
                    <a:lumMod val="95000"/>
                    <a:lumOff val="5000"/>
                  </a:schemeClr>
                </a:solidFill>
              </a:rPr>
              <a:t> To examine and compare common management and sport issues </a:t>
            </a:r>
          </a:p>
          <a:p>
            <a:endParaRPr lang="en-ZA" dirty="0">
              <a:solidFill>
                <a:schemeClr val="bg1">
                  <a:lumMod val="95000"/>
                  <a:lumOff val="5000"/>
                </a:schemeClr>
              </a:solidFill>
            </a:endParaRPr>
          </a:p>
          <a:p>
            <a:r>
              <a:rPr lang="en-ZA" dirty="0">
                <a:solidFill>
                  <a:schemeClr val="bg1">
                    <a:lumMod val="95000"/>
                    <a:lumOff val="5000"/>
                  </a:schemeClr>
                </a:solidFill>
              </a:rPr>
              <a:t> To anticipate new issues and identify approaches which might be taken to address them </a:t>
            </a:r>
          </a:p>
          <a:p>
            <a:endParaRPr lang="en-ZA" dirty="0">
              <a:solidFill>
                <a:schemeClr val="bg1">
                  <a:lumMod val="95000"/>
                  <a:lumOff val="5000"/>
                </a:schemeClr>
              </a:solidFill>
            </a:endParaRPr>
          </a:p>
          <a:p>
            <a:r>
              <a:rPr lang="en-ZA" dirty="0">
                <a:solidFill>
                  <a:schemeClr val="bg1">
                    <a:lumMod val="95000"/>
                    <a:lumOff val="5000"/>
                  </a:schemeClr>
                </a:solidFill>
              </a:rPr>
              <a:t> To offer a pool of experts from which NFs/teams might be constructed to examine and provide advice on particular issues </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23528" y="764704"/>
            <a:ext cx="8640960" cy="4524315"/>
          </a:xfrm>
          <a:prstGeom prst="rect">
            <a:avLst/>
          </a:prstGeom>
          <a:solidFill>
            <a:schemeClr val="accent1"/>
          </a:solidFill>
        </p:spPr>
        <p:txBody>
          <a:bodyPr wrap="square" anchor="ctr">
            <a:spAutoFit/>
          </a:bodyPr>
          <a:lstStyle/>
          <a:p>
            <a:r>
              <a:rPr lang="en-ZA" sz="2400" u="sng" dirty="0">
                <a:solidFill>
                  <a:schemeClr val="bg1">
                    <a:lumMod val="95000"/>
                    <a:lumOff val="5000"/>
                  </a:schemeClr>
                </a:solidFill>
              </a:rPr>
              <a:t>The Forum will also host meetings of the following entities of the UCI</a:t>
            </a:r>
            <a:r>
              <a:rPr lang="en-ZA" sz="2400" u="sng" dirty="0" smtClean="0">
                <a:solidFill>
                  <a:schemeClr val="bg1">
                    <a:lumMod val="95000"/>
                    <a:lumOff val="5000"/>
                  </a:schemeClr>
                </a:solidFill>
              </a:rPr>
              <a:t>:</a:t>
            </a:r>
          </a:p>
          <a:p>
            <a:endParaRPr lang="en-ZA" sz="2000" dirty="0">
              <a:solidFill>
                <a:schemeClr val="bg1">
                  <a:lumMod val="95000"/>
                  <a:lumOff val="5000"/>
                </a:schemeClr>
              </a:solidFill>
            </a:endParaRPr>
          </a:p>
          <a:p>
            <a:endParaRPr lang="en-ZA" sz="2000" dirty="0">
              <a:solidFill>
                <a:schemeClr val="bg1">
                  <a:lumMod val="95000"/>
                  <a:lumOff val="5000"/>
                </a:schemeClr>
              </a:solidFill>
            </a:endParaRPr>
          </a:p>
          <a:p>
            <a:r>
              <a:rPr lang="en-ZA" sz="2000" dirty="0" smtClean="0">
                <a:solidFill>
                  <a:schemeClr val="bg1">
                    <a:lumMod val="95000"/>
                    <a:lumOff val="5000"/>
                  </a:schemeClr>
                </a:solidFill>
              </a:rPr>
              <a:t>UCI </a:t>
            </a:r>
            <a:r>
              <a:rPr lang="en-ZA" sz="2000" dirty="0">
                <a:solidFill>
                  <a:schemeClr val="bg1">
                    <a:lumMod val="95000"/>
                    <a:lumOff val="5000"/>
                  </a:schemeClr>
                </a:solidFill>
              </a:rPr>
              <a:t>Congress (If applicable) 	CAD – Anti-doping Commission 	</a:t>
            </a:r>
          </a:p>
          <a:p>
            <a:r>
              <a:rPr lang="en-ZA" sz="2000" dirty="0">
                <a:solidFill>
                  <a:schemeClr val="bg1">
                    <a:lumMod val="95000"/>
                    <a:lumOff val="5000"/>
                  </a:schemeClr>
                </a:solidFill>
              </a:rPr>
              <a:t>Management Committee 	Medical Commission 	</a:t>
            </a:r>
          </a:p>
          <a:p>
            <a:r>
              <a:rPr lang="en-ZA" sz="2000" dirty="0">
                <a:solidFill>
                  <a:schemeClr val="bg1">
                    <a:lumMod val="95000"/>
                    <a:lumOff val="5000"/>
                  </a:schemeClr>
                </a:solidFill>
              </a:rPr>
              <a:t>UCI </a:t>
            </a:r>
            <a:r>
              <a:rPr lang="en-ZA" sz="2000" dirty="0" err="1">
                <a:solidFill>
                  <a:schemeClr val="bg1">
                    <a:lumMod val="95000"/>
                    <a:lumOff val="5000"/>
                  </a:schemeClr>
                </a:solidFill>
              </a:rPr>
              <a:t>ProTour</a:t>
            </a:r>
            <a:r>
              <a:rPr lang="en-ZA" sz="2000" dirty="0">
                <a:solidFill>
                  <a:schemeClr val="bg1">
                    <a:lumMod val="95000"/>
                    <a:lumOff val="5000"/>
                  </a:schemeClr>
                </a:solidFill>
              </a:rPr>
              <a:t> Council 	</a:t>
            </a:r>
            <a:r>
              <a:rPr lang="en-ZA" sz="2000" dirty="0" smtClean="0">
                <a:solidFill>
                  <a:schemeClr val="bg1">
                    <a:lumMod val="95000"/>
                    <a:lumOff val="5000"/>
                  </a:schemeClr>
                </a:solidFill>
              </a:rPr>
              <a:t>               Para-cycling </a:t>
            </a:r>
            <a:r>
              <a:rPr lang="en-ZA" sz="2000" dirty="0">
                <a:solidFill>
                  <a:schemeClr val="bg1">
                    <a:lumMod val="95000"/>
                    <a:lumOff val="5000"/>
                  </a:schemeClr>
                </a:solidFill>
              </a:rPr>
              <a:t>Commission 	</a:t>
            </a:r>
          </a:p>
          <a:p>
            <a:r>
              <a:rPr lang="en-ZA" sz="2000" dirty="0">
                <a:solidFill>
                  <a:schemeClr val="bg1">
                    <a:lumMod val="95000"/>
                    <a:lumOff val="5000"/>
                  </a:schemeClr>
                </a:solidFill>
              </a:rPr>
              <a:t>Road Commission 	</a:t>
            </a:r>
            <a:r>
              <a:rPr lang="en-ZA" sz="2000" dirty="0" smtClean="0">
                <a:solidFill>
                  <a:schemeClr val="bg1">
                    <a:lumMod val="95000"/>
                    <a:lumOff val="5000"/>
                  </a:schemeClr>
                </a:solidFill>
              </a:rPr>
              <a:t>               Cycling </a:t>
            </a:r>
            <a:r>
              <a:rPr lang="en-ZA" sz="2000" dirty="0">
                <a:solidFill>
                  <a:schemeClr val="bg1">
                    <a:lumMod val="95000"/>
                    <a:lumOff val="5000"/>
                  </a:schemeClr>
                </a:solidFill>
              </a:rPr>
              <a:t>for All Commission 	</a:t>
            </a:r>
          </a:p>
          <a:p>
            <a:r>
              <a:rPr lang="en-ZA" sz="2000" dirty="0">
                <a:solidFill>
                  <a:schemeClr val="bg1">
                    <a:lumMod val="95000"/>
                    <a:lumOff val="5000"/>
                  </a:schemeClr>
                </a:solidFill>
              </a:rPr>
              <a:t>Track Commission 	</a:t>
            </a:r>
            <a:r>
              <a:rPr lang="en-ZA" sz="2000" dirty="0" smtClean="0">
                <a:solidFill>
                  <a:schemeClr val="bg1">
                    <a:lumMod val="95000"/>
                    <a:lumOff val="5000"/>
                  </a:schemeClr>
                </a:solidFill>
              </a:rPr>
              <a:t>               Disciplinary </a:t>
            </a:r>
            <a:r>
              <a:rPr lang="en-ZA" sz="2000" dirty="0">
                <a:solidFill>
                  <a:schemeClr val="bg1">
                    <a:lumMod val="95000"/>
                    <a:lumOff val="5000"/>
                  </a:schemeClr>
                </a:solidFill>
              </a:rPr>
              <a:t>Commission (if applicable) </a:t>
            </a:r>
          </a:p>
          <a:p>
            <a:r>
              <a:rPr lang="en-ZA" sz="2000" dirty="0">
                <a:solidFill>
                  <a:schemeClr val="bg1">
                    <a:lumMod val="95000"/>
                    <a:lumOff val="5000"/>
                  </a:schemeClr>
                </a:solidFill>
              </a:rPr>
              <a:t>Mountain Bike Commission 	Licence Commission (if applicable) 	</a:t>
            </a:r>
          </a:p>
          <a:p>
            <a:r>
              <a:rPr lang="en-ZA" sz="2000" dirty="0" err="1">
                <a:solidFill>
                  <a:schemeClr val="bg1">
                    <a:lumMod val="95000"/>
                    <a:lumOff val="5000"/>
                  </a:schemeClr>
                </a:solidFill>
              </a:rPr>
              <a:t>Cyclo</a:t>
            </a:r>
            <a:r>
              <a:rPr lang="en-ZA" sz="2000" dirty="0">
                <a:solidFill>
                  <a:schemeClr val="bg1">
                    <a:lumMod val="95000"/>
                    <a:lumOff val="5000"/>
                  </a:schemeClr>
                </a:solidFill>
              </a:rPr>
              <a:t>-cross Commission 	Ethics Commission (if applicable) 	</a:t>
            </a:r>
          </a:p>
          <a:p>
            <a:r>
              <a:rPr lang="en-ZA" sz="2000" dirty="0">
                <a:solidFill>
                  <a:schemeClr val="bg1">
                    <a:lumMod val="95000"/>
                    <a:lumOff val="5000"/>
                  </a:schemeClr>
                </a:solidFill>
              </a:rPr>
              <a:t>BMX Commission 	</a:t>
            </a:r>
            <a:r>
              <a:rPr lang="en-ZA" sz="2000" dirty="0" smtClean="0">
                <a:solidFill>
                  <a:schemeClr val="bg1">
                    <a:lumMod val="95000"/>
                    <a:lumOff val="5000"/>
                  </a:schemeClr>
                </a:solidFill>
              </a:rPr>
              <a:t>               Training </a:t>
            </a:r>
            <a:r>
              <a:rPr lang="en-ZA" sz="2000" dirty="0">
                <a:solidFill>
                  <a:schemeClr val="bg1">
                    <a:lumMod val="95000"/>
                    <a:lumOff val="5000"/>
                  </a:schemeClr>
                </a:solidFill>
              </a:rPr>
              <a:t>and Development Commission </a:t>
            </a:r>
          </a:p>
          <a:p>
            <a:r>
              <a:rPr lang="en-ZA" sz="2000" dirty="0">
                <a:solidFill>
                  <a:schemeClr val="bg1">
                    <a:lumMod val="95000"/>
                    <a:lumOff val="5000"/>
                  </a:schemeClr>
                </a:solidFill>
              </a:rPr>
              <a:t>Trials Commission 	</a:t>
            </a:r>
          </a:p>
          <a:p>
            <a:r>
              <a:rPr lang="en-ZA" sz="2000" dirty="0">
                <a:solidFill>
                  <a:schemeClr val="bg1">
                    <a:lumMod val="95000"/>
                    <a:lumOff val="5000"/>
                  </a:schemeClr>
                </a:solidFill>
              </a:rPr>
              <a:t>Indoor cycling Commission </a:t>
            </a:r>
            <a:r>
              <a:rPr lang="en-ZA" sz="2000" dirty="0"/>
              <a:t>	</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51520" y="188640"/>
            <a:ext cx="4176464" cy="584775"/>
          </a:xfrm>
          <a:prstGeom prst="rect">
            <a:avLst/>
          </a:prstGeom>
        </p:spPr>
        <p:txBody>
          <a:bodyPr wrap="square">
            <a:spAutoFit/>
          </a:bodyPr>
          <a:lstStyle/>
          <a:p>
            <a:pPr algn="just"/>
            <a:r>
              <a:rPr lang="en-ZA" sz="3200" u="sng" dirty="0" smtClean="0">
                <a:solidFill>
                  <a:schemeClr val="bg1">
                    <a:lumMod val="95000"/>
                    <a:lumOff val="5000"/>
                  </a:schemeClr>
                </a:solidFill>
              </a:rPr>
              <a:t>Hosting the Forum</a:t>
            </a:r>
            <a:endParaRPr lang="en-ZA" sz="3200" dirty="0"/>
          </a:p>
        </p:txBody>
      </p:sp>
      <p:sp>
        <p:nvSpPr>
          <p:cNvPr id="60417" name="Rectangle 1"/>
          <p:cNvSpPr>
            <a:spLocks noChangeArrowheads="1"/>
          </p:cNvSpPr>
          <p:nvPr/>
        </p:nvSpPr>
        <p:spPr bwMode="auto">
          <a:xfrm>
            <a:off x="683568" y="1124744"/>
            <a:ext cx="7704856" cy="1200329"/>
          </a:xfrm>
          <a:prstGeom prst="rect">
            <a:avLst/>
          </a:prstGeom>
          <a:solidFill>
            <a:schemeClr val="accent1">
              <a:lumMod val="60000"/>
              <a:lumOff val="40000"/>
            </a:scheme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just" fontAlgn="base">
              <a:spcBef>
                <a:spcPct val="0"/>
              </a:spcBef>
              <a:spcAft>
                <a:spcPct val="0"/>
              </a:spcAft>
            </a:pPr>
            <a:r>
              <a:rPr lang="en-ZA" sz="2400" dirty="0">
                <a:solidFill>
                  <a:schemeClr val="bg1">
                    <a:lumMod val="95000"/>
                    <a:lumOff val="5000"/>
                  </a:schemeClr>
                </a:solidFill>
              </a:rPr>
              <a:t>Situated in the heart of Pietermaritzburg is the Royal Show Grounds – the proposed venue for the 2012 UCI World Cycling Forum.</a:t>
            </a:r>
            <a:r>
              <a:rPr kumimoji="0" lang="en-US" sz="2400" b="0" i="0" u="none" strike="noStrike" cap="none" normalizeH="0" baseline="0" dirty="0" smtClean="0">
                <a:ln>
                  <a:noFill/>
                </a:ln>
                <a:solidFill>
                  <a:schemeClr val="bg1">
                    <a:lumMod val="95000"/>
                    <a:lumOff val="5000"/>
                  </a:schemeClr>
                </a:solidFill>
                <a:effectLst/>
                <a:latin typeface="Arial" pitchFamily="34" charset="0"/>
                <a:ea typeface="Calibri" pitchFamily="34" charset="0"/>
                <a:cs typeface="Arial" pitchFamily="34" charset="0"/>
              </a:rPr>
              <a:t>. </a:t>
            </a:r>
            <a:endParaRPr kumimoji="0" lang="en-US" sz="2400" b="0" i="0" u="none" strike="noStrike" cap="none" normalizeH="0" baseline="0" dirty="0" smtClean="0">
              <a:ln>
                <a:noFill/>
              </a:ln>
              <a:solidFill>
                <a:schemeClr val="bg1">
                  <a:lumMod val="95000"/>
                  <a:lumOff val="5000"/>
                </a:schemeClr>
              </a:solidFill>
              <a:effectLst/>
              <a:latin typeface="Arial" pitchFamily="34" charset="0"/>
              <a:cs typeface="Arial" pitchFamily="34" charset="0"/>
            </a:endParaRPr>
          </a:p>
        </p:txBody>
      </p:sp>
      <p:sp>
        <p:nvSpPr>
          <p:cNvPr id="5" name="Rectangle 4"/>
          <p:cNvSpPr/>
          <p:nvPr/>
        </p:nvSpPr>
        <p:spPr>
          <a:xfrm>
            <a:off x="5148064" y="5229200"/>
            <a:ext cx="3211135" cy="369332"/>
          </a:xfrm>
          <a:prstGeom prst="rect">
            <a:avLst/>
          </a:prstGeom>
        </p:spPr>
        <p:txBody>
          <a:bodyPr wrap="none">
            <a:spAutoFit/>
          </a:bodyPr>
          <a:lstStyle/>
          <a:p>
            <a:r>
              <a:rPr lang="en-ZA" b="1" dirty="0"/>
              <a:t>Partner Programme &amp; Tours </a:t>
            </a:r>
            <a:endParaRPr lang="en-ZA" dirty="0"/>
          </a:p>
        </p:txBody>
      </p:sp>
      <p:sp>
        <p:nvSpPr>
          <p:cNvPr id="6" name="Rectangle 5"/>
          <p:cNvSpPr/>
          <p:nvPr/>
        </p:nvSpPr>
        <p:spPr>
          <a:xfrm>
            <a:off x="5148064" y="5661248"/>
            <a:ext cx="2608406" cy="369332"/>
          </a:xfrm>
          <a:prstGeom prst="rect">
            <a:avLst/>
          </a:prstGeom>
        </p:spPr>
        <p:txBody>
          <a:bodyPr wrap="none">
            <a:spAutoFit/>
          </a:bodyPr>
          <a:lstStyle/>
          <a:p>
            <a:r>
              <a:rPr lang="en-ZA" b="1" dirty="0"/>
              <a:t>Courier Arrangements </a:t>
            </a:r>
            <a:endParaRPr lang="en-ZA" dirty="0"/>
          </a:p>
        </p:txBody>
      </p:sp>
      <p:sp>
        <p:nvSpPr>
          <p:cNvPr id="8" name="Rectangle 7"/>
          <p:cNvSpPr/>
          <p:nvPr/>
        </p:nvSpPr>
        <p:spPr>
          <a:xfrm>
            <a:off x="5220072" y="6093296"/>
            <a:ext cx="1479892" cy="369332"/>
          </a:xfrm>
          <a:prstGeom prst="rect">
            <a:avLst/>
          </a:prstGeom>
        </p:spPr>
        <p:txBody>
          <a:bodyPr wrap="none">
            <a:spAutoFit/>
          </a:bodyPr>
          <a:lstStyle/>
          <a:p>
            <a:r>
              <a:rPr lang="en-ZA" b="1" dirty="0"/>
              <a:t>Side Events </a:t>
            </a:r>
            <a:endParaRPr lang="en-ZA" dirty="0"/>
          </a:p>
        </p:txBody>
      </p:sp>
      <p:sp>
        <p:nvSpPr>
          <p:cNvPr id="9" name="Rectangle 8"/>
          <p:cNvSpPr/>
          <p:nvPr/>
        </p:nvSpPr>
        <p:spPr>
          <a:xfrm>
            <a:off x="611560" y="2780928"/>
            <a:ext cx="3363421" cy="584775"/>
          </a:xfrm>
          <a:prstGeom prst="rect">
            <a:avLst/>
          </a:prstGeom>
        </p:spPr>
        <p:txBody>
          <a:bodyPr wrap="none">
            <a:spAutoFit/>
          </a:bodyPr>
          <a:lstStyle/>
          <a:p>
            <a:r>
              <a:rPr lang="en-ZA" sz="3200" b="1" u="sng" dirty="0">
                <a:solidFill>
                  <a:srgbClr val="FF0000"/>
                </a:solidFill>
              </a:rPr>
              <a:t>Accommodation </a:t>
            </a:r>
            <a:endParaRPr lang="en-ZA" sz="3200" u="sng" dirty="0">
              <a:solidFill>
                <a:srgbClr val="FF0000"/>
              </a:solidFill>
            </a:endParaRPr>
          </a:p>
        </p:txBody>
      </p:sp>
      <p:sp>
        <p:nvSpPr>
          <p:cNvPr id="10" name="Rectangle 9"/>
          <p:cNvSpPr/>
          <p:nvPr/>
        </p:nvSpPr>
        <p:spPr>
          <a:xfrm>
            <a:off x="683568" y="3429000"/>
            <a:ext cx="2133918" cy="584775"/>
          </a:xfrm>
          <a:prstGeom prst="rect">
            <a:avLst/>
          </a:prstGeom>
        </p:spPr>
        <p:txBody>
          <a:bodyPr wrap="none">
            <a:spAutoFit/>
          </a:bodyPr>
          <a:lstStyle/>
          <a:p>
            <a:r>
              <a:rPr lang="en-ZA" sz="3200" b="1" u="sng" dirty="0">
                <a:solidFill>
                  <a:srgbClr val="FF0000"/>
                </a:solidFill>
              </a:rPr>
              <a:t>Transport </a:t>
            </a:r>
          </a:p>
        </p:txBody>
      </p:sp>
      <p:sp>
        <p:nvSpPr>
          <p:cNvPr id="11" name="Rectangle 10"/>
          <p:cNvSpPr/>
          <p:nvPr/>
        </p:nvSpPr>
        <p:spPr>
          <a:xfrm>
            <a:off x="683568" y="4149080"/>
            <a:ext cx="3591048" cy="584775"/>
          </a:xfrm>
          <a:prstGeom prst="rect">
            <a:avLst/>
          </a:prstGeom>
        </p:spPr>
        <p:txBody>
          <a:bodyPr wrap="none">
            <a:spAutoFit/>
          </a:bodyPr>
          <a:lstStyle/>
          <a:p>
            <a:r>
              <a:rPr lang="en-ZA" sz="3200" b="1" u="sng" dirty="0">
                <a:solidFill>
                  <a:srgbClr val="FF0000"/>
                </a:solidFill>
              </a:rPr>
              <a:t>Catering &amp; Meals </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75656" y="1484784"/>
            <a:ext cx="5853336" cy="748680"/>
          </a:xfrm>
        </p:spPr>
        <p:txBody>
          <a:bodyPr>
            <a:normAutofit/>
          </a:bodyPr>
          <a:lstStyle/>
          <a:p>
            <a:r>
              <a:rPr lang="en-ZA" dirty="0" smtClean="0"/>
              <a:t>Bottom Line</a:t>
            </a:r>
            <a:endParaRPr lang="en-ZA"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251520" y="476668"/>
          <a:ext cx="8784976" cy="5756775"/>
        </p:xfrm>
        <a:graphic>
          <a:graphicData uri="http://schemas.openxmlformats.org/drawingml/2006/table">
            <a:tbl>
              <a:tblPr/>
              <a:tblGrid>
                <a:gridCol w="6600326"/>
                <a:gridCol w="2184650"/>
              </a:tblGrid>
              <a:tr h="474965">
                <a:tc>
                  <a:txBody>
                    <a:bodyPr/>
                    <a:lstStyle/>
                    <a:p>
                      <a:pPr algn="l" fontAlgn="b"/>
                      <a:r>
                        <a:rPr lang="en-ZA" sz="2400" b="0" i="0" u="none" strike="noStrike" dirty="0">
                          <a:solidFill>
                            <a:srgbClr val="000000"/>
                          </a:solidFill>
                          <a:latin typeface="Arial"/>
                        </a:rPr>
                        <a:t>Summary </a:t>
                      </a:r>
                      <a:r>
                        <a:rPr lang="en-ZA" sz="2400" b="0" i="0" u="none" strike="noStrike" dirty="0" smtClean="0">
                          <a:solidFill>
                            <a:srgbClr val="000000"/>
                          </a:solidFill>
                          <a:latin typeface="Arial"/>
                        </a:rPr>
                        <a:t>Statistics (over the 6 years)</a:t>
                      </a:r>
                      <a:endParaRPr lang="en-ZA" sz="2400" b="0" i="0" u="none" strike="noStrike" dirty="0">
                        <a:solidFill>
                          <a:srgbClr val="000000"/>
                        </a:solidFill>
                        <a:latin typeface="Arial"/>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a:lstStyle/>
                    <a:p>
                      <a:pPr algn="ctr" fontAlgn="b"/>
                      <a:r>
                        <a:rPr lang="en-ZA" sz="2400" b="0" i="0" u="none" strike="noStrike">
                          <a:solidFill>
                            <a:srgbClr val="000000"/>
                          </a:solidFill>
                          <a:latin typeface="Arial"/>
                        </a:rPr>
                        <a:t> </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r>
              <a:tr h="474965">
                <a:tc>
                  <a:txBody>
                    <a:bodyPr/>
                    <a:lstStyle/>
                    <a:p>
                      <a:pPr algn="l" fontAlgn="b"/>
                      <a:r>
                        <a:rPr lang="en-ZA" sz="2400" b="0" i="0" u="none" strike="noStrike">
                          <a:solidFill>
                            <a:srgbClr val="000000"/>
                          </a:solidFill>
                          <a:latin typeface="Arial"/>
                        </a:rPr>
                        <a:t> </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a:lstStyle/>
                    <a:p>
                      <a:pPr algn="ctr" fontAlgn="b"/>
                      <a:r>
                        <a:rPr lang="en-ZA" sz="2400" b="0" i="0" u="none" strike="noStrike">
                          <a:solidFill>
                            <a:srgbClr val="000000"/>
                          </a:solidFill>
                          <a:latin typeface="Arial"/>
                        </a:rPr>
                        <a:t> </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r>
              <a:tr h="474965">
                <a:tc>
                  <a:txBody>
                    <a:bodyPr/>
                    <a:lstStyle/>
                    <a:p>
                      <a:pPr algn="l" fontAlgn="b"/>
                      <a:r>
                        <a:rPr lang="en-ZA" sz="2400" b="0" i="0" u="none" strike="noStrike" dirty="0">
                          <a:solidFill>
                            <a:srgbClr val="000000"/>
                          </a:solidFill>
                          <a:latin typeface="Arial"/>
                        </a:rPr>
                        <a:t>Total Number of Competitors, Family, Crew and Spectators</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a:lstStyle/>
                    <a:p>
                      <a:pPr algn="ctr" fontAlgn="b"/>
                      <a:r>
                        <a:rPr lang="en-ZA" sz="2400" b="0" i="0" u="none" strike="noStrike" dirty="0">
                          <a:solidFill>
                            <a:srgbClr val="000000"/>
                          </a:solidFill>
                          <a:latin typeface="Arial"/>
                        </a:rPr>
                        <a:t>153 </a:t>
                      </a:r>
                      <a:r>
                        <a:rPr lang="en-ZA" sz="2400" b="0" i="0" u="none" strike="noStrike" dirty="0" smtClean="0">
                          <a:solidFill>
                            <a:srgbClr val="000000"/>
                          </a:solidFill>
                          <a:latin typeface="Arial"/>
                        </a:rPr>
                        <a:t>706</a:t>
                      </a:r>
                      <a:endParaRPr lang="en-ZA" sz="2400" b="0" i="0" u="none" strike="noStrike" dirty="0">
                        <a:solidFill>
                          <a:srgbClr val="000000"/>
                        </a:solidFill>
                        <a:latin typeface="Arial"/>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r>
              <a:tr h="474965">
                <a:tc>
                  <a:txBody>
                    <a:bodyPr/>
                    <a:lstStyle/>
                    <a:p>
                      <a:pPr algn="l" fontAlgn="b"/>
                      <a:r>
                        <a:rPr lang="en-ZA" sz="2400" b="0" i="0" u="none" strike="noStrike" dirty="0">
                          <a:solidFill>
                            <a:srgbClr val="000000"/>
                          </a:solidFill>
                          <a:latin typeface="Arial"/>
                        </a:rPr>
                        <a:t>Total Number of Competitors, Family, Crew and Spectators </a:t>
                      </a:r>
                      <a:r>
                        <a:rPr lang="en-ZA" sz="2400" b="0" i="0" u="none" strike="noStrike" dirty="0" smtClean="0">
                          <a:solidFill>
                            <a:srgbClr val="000000"/>
                          </a:solidFill>
                          <a:latin typeface="Arial"/>
                        </a:rPr>
                        <a:t>pa</a:t>
                      </a:r>
                      <a:endParaRPr lang="en-ZA" sz="2400" b="0" i="0" u="none" strike="noStrike" dirty="0">
                        <a:solidFill>
                          <a:srgbClr val="000000"/>
                        </a:solidFill>
                        <a:latin typeface="Arial"/>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a:lstStyle/>
                    <a:p>
                      <a:pPr algn="ctr" fontAlgn="b"/>
                      <a:r>
                        <a:rPr lang="en-ZA" sz="2400" b="0" i="0" u="none" strike="noStrike">
                          <a:solidFill>
                            <a:srgbClr val="000000"/>
                          </a:solidFill>
                          <a:latin typeface="Arial"/>
                        </a:rPr>
                        <a:t>25 618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r>
              <a:tr h="474965">
                <a:tc>
                  <a:txBody>
                    <a:bodyPr/>
                    <a:lstStyle/>
                    <a:p>
                      <a:pPr algn="l" fontAlgn="b"/>
                      <a:r>
                        <a:rPr lang="en-ZA" sz="2400" b="0" i="0" u="none" strike="noStrike">
                          <a:solidFill>
                            <a:srgbClr val="000000"/>
                          </a:solidFill>
                          <a:latin typeface="Arial"/>
                        </a:rPr>
                        <a:t>Total Direct Spend</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a:lstStyle/>
                    <a:p>
                      <a:pPr algn="ctr" fontAlgn="b"/>
                      <a:r>
                        <a:rPr lang="en-ZA" sz="2400" b="0" i="0" u="none" strike="noStrike" dirty="0">
                          <a:solidFill>
                            <a:srgbClr val="000000"/>
                          </a:solidFill>
                          <a:latin typeface="Arial"/>
                        </a:rPr>
                        <a:t>R 229 426 </a:t>
                      </a:r>
                      <a:r>
                        <a:rPr lang="en-ZA" sz="2400" b="0" i="0" u="none" strike="noStrike" dirty="0" smtClean="0">
                          <a:solidFill>
                            <a:srgbClr val="000000"/>
                          </a:solidFill>
                          <a:latin typeface="Arial"/>
                        </a:rPr>
                        <a:t>068</a:t>
                      </a:r>
                      <a:endParaRPr lang="en-ZA" sz="2400" b="0" i="0" u="none" strike="noStrike" dirty="0">
                        <a:solidFill>
                          <a:srgbClr val="000000"/>
                        </a:solidFill>
                        <a:latin typeface="Arial"/>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r>
              <a:tr h="474965">
                <a:tc>
                  <a:txBody>
                    <a:bodyPr/>
                    <a:lstStyle/>
                    <a:p>
                      <a:pPr algn="l" fontAlgn="b"/>
                      <a:r>
                        <a:rPr lang="en-ZA" sz="2400" b="0" i="0" u="none" strike="noStrike" dirty="0">
                          <a:solidFill>
                            <a:srgbClr val="000000"/>
                          </a:solidFill>
                          <a:latin typeface="Arial"/>
                        </a:rPr>
                        <a:t>Total Direct </a:t>
                      </a:r>
                      <a:r>
                        <a:rPr lang="en-ZA" sz="2400" b="0" i="0" u="none" strike="noStrike" dirty="0" smtClean="0">
                          <a:solidFill>
                            <a:srgbClr val="000000"/>
                          </a:solidFill>
                          <a:latin typeface="Arial"/>
                        </a:rPr>
                        <a:t>Spend</a:t>
                      </a:r>
                      <a:r>
                        <a:rPr lang="en-ZA" sz="2400" b="0" i="0" u="none" strike="noStrike" baseline="0" dirty="0" smtClean="0">
                          <a:solidFill>
                            <a:srgbClr val="000000"/>
                          </a:solidFill>
                          <a:latin typeface="Arial"/>
                        </a:rPr>
                        <a:t> pa</a:t>
                      </a:r>
                      <a:endParaRPr lang="en-ZA" sz="2400" b="0" i="0" u="none" strike="noStrike" dirty="0">
                        <a:solidFill>
                          <a:srgbClr val="000000"/>
                        </a:solidFill>
                        <a:latin typeface="Arial"/>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a:lstStyle/>
                    <a:p>
                      <a:pPr algn="ctr" fontAlgn="b"/>
                      <a:r>
                        <a:rPr lang="en-ZA" sz="2400" b="0" i="0" u="none" strike="noStrike" dirty="0">
                          <a:solidFill>
                            <a:srgbClr val="000000"/>
                          </a:solidFill>
                          <a:latin typeface="Arial"/>
                        </a:rPr>
                        <a:t>R 38 237 </a:t>
                      </a:r>
                      <a:r>
                        <a:rPr lang="en-ZA" sz="2400" b="0" i="0" u="none" strike="noStrike" dirty="0" smtClean="0">
                          <a:solidFill>
                            <a:srgbClr val="000000"/>
                          </a:solidFill>
                          <a:latin typeface="Arial"/>
                        </a:rPr>
                        <a:t>678</a:t>
                      </a:r>
                      <a:endParaRPr lang="en-ZA" sz="2400" b="0" i="0" u="none" strike="noStrike" dirty="0">
                        <a:solidFill>
                          <a:srgbClr val="000000"/>
                        </a:solidFill>
                        <a:latin typeface="Arial"/>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r>
              <a:tr h="474965">
                <a:tc>
                  <a:txBody>
                    <a:bodyPr/>
                    <a:lstStyle/>
                    <a:p>
                      <a:pPr algn="l" fontAlgn="b"/>
                      <a:r>
                        <a:rPr lang="en-ZA" sz="2400" b="0" i="0" u="none" strike="noStrike" dirty="0">
                          <a:solidFill>
                            <a:srgbClr val="000000"/>
                          </a:solidFill>
                          <a:latin typeface="Arial"/>
                        </a:rPr>
                        <a:t>Total Direct Spend per Person</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a:lstStyle/>
                    <a:p>
                      <a:pPr algn="ctr" fontAlgn="b"/>
                      <a:r>
                        <a:rPr lang="en-ZA" sz="2400" b="0" i="0" u="none" strike="noStrike" dirty="0">
                          <a:solidFill>
                            <a:srgbClr val="000000"/>
                          </a:solidFill>
                          <a:latin typeface="Arial"/>
                        </a:rPr>
                        <a:t>R 1 493</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r>
              <a:tr h="474965">
                <a:tc>
                  <a:txBody>
                    <a:bodyPr/>
                    <a:lstStyle/>
                    <a:p>
                      <a:pPr algn="l" fontAlgn="b"/>
                      <a:r>
                        <a:rPr lang="en-ZA" sz="2400" b="0" i="0" u="none" strike="noStrike">
                          <a:solidFill>
                            <a:srgbClr val="000000"/>
                          </a:solidFill>
                          <a:latin typeface="Arial"/>
                        </a:rPr>
                        <a:t>Total Cost to Government</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a:lstStyle/>
                    <a:p>
                      <a:pPr algn="ctr" fontAlgn="b"/>
                      <a:r>
                        <a:rPr lang="en-ZA" sz="2400" b="0" i="0" u="none" strike="noStrike">
                          <a:solidFill>
                            <a:srgbClr val="000000"/>
                          </a:solidFill>
                          <a:latin typeface="Arial"/>
                        </a:rPr>
                        <a:t>R 22 920 000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r>
              <a:tr h="474965">
                <a:tc>
                  <a:txBody>
                    <a:bodyPr/>
                    <a:lstStyle/>
                    <a:p>
                      <a:pPr algn="l" fontAlgn="b"/>
                      <a:r>
                        <a:rPr lang="en-ZA" sz="2400" b="0" i="0" u="none" strike="noStrike" dirty="0">
                          <a:solidFill>
                            <a:srgbClr val="000000"/>
                          </a:solidFill>
                          <a:latin typeface="Arial"/>
                        </a:rPr>
                        <a:t>Total Cost to Government </a:t>
                      </a:r>
                      <a:r>
                        <a:rPr lang="en-ZA" sz="2400" b="0" i="0" u="none" strike="noStrike" dirty="0" smtClean="0">
                          <a:solidFill>
                            <a:srgbClr val="000000"/>
                          </a:solidFill>
                          <a:latin typeface="Arial"/>
                        </a:rPr>
                        <a:t>pa</a:t>
                      </a:r>
                      <a:endParaRPr lang="en-ZA" sz="2400" b="0" i="0" u="none" strike="noStrike" dirty="0">
                        <a:solidFill>
                          <a:srgbClr val="000000"/>
                        </a:solidFill>
                        <a:latin typeface="Arial"/>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a:lstStyle/>
                    <a:p>
                      <a:pPr algn="ctr" fontAlgn="b"/>
                      <a:r>
                        <a:rPr lang="en-ZA" sz="2400" b="0" i="0" u="none" strike="noStrike">
                          <a:solidFill>
                            <a:srgbClr val="000000"/>
                          </a:solidFill>
                          <a:latin typeface="Arial"/>
                        </a:rPr>
                        <a:t>R 3 820 000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r>
              <a:tr h="474965">
                <a:tc>
                  <a:txBody>
                    <a:bodyPr/>
                    <a:lstStyle/>
                    <a:p>
                      <a:pPr algn="l" fontAlgn="b"/>
                      <a:endParaRPr lang="en-ZA" sz="2400" b="0" i="0" u="none" strike="noStrike">
                        <a:solidFill>
                          <a:srgbClr val="000000"/>
                        </a:solidFill>
                        <a:latin typeface="Calibri"/>
                      </a:endParaRPr>
                    </a:p>
                  </a:txBody>
                  <a:tcPr marL="9525" marR="9525" marT="9525"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a:lstStyle/>
                    <a:p>
                      <a:pPr algn="l" fontAlgn="b"/>
                      <a:endParaRPr lang="en-ZA" sz="2400" b="0" i="0" u="none" strike="noStrike">
                        <a:solidFill>
                          <a:srgbClr val="000000"/>
                        </a:solidFill>
                        <a:latin typeface="Calibri"/>
                      </a:endParaRPr>
                    </a:p>
                  </a:txBody>
                  <a:tcPr marL="9525" marR="9525" marT="9525"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r>
              <a:tr h="474965">
                <a:tc>
                  <a:txBody>
                    <a:bodyPr/>
                    <a:lstStyle/>
                    <a:p>
                      <a:pPr algn="l" fontAlgn="b"/>
                      <a:r>
                        <a:rPr lang="en-ZA" sz="2400" b="0" i="0" u="none" strike="noStrike" dirty="0">
                          <a:solidFill>
                            <a:srgbClr val="000000"/>
                          </a:solidFill>
                          <a:latin typeface="Arial"/>
                        </a:rPr>
                        <a:t>Return on Investment</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a:lstStyle/>
                    <a:p>
                      <a:pPr algn="ctr" fontAlgn="b"/>
                      <a:r>
                        <a:rPr lang="en-ZA" sz="2400" b="0" i="0" u="none" strike="noStrike" dirty="0">
                          <a:solidFill>
                            <a:srgbClr val="000000"/>
                          </a:solidFill>
                          <a:latin typeface="Arial"/>
                        </a:rPr>
                        <a:t>10.01</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r>
            </a:tbl>
          </a:graphicData>
        </a:graphic>
      </p:graphicFrame>
      <p:sp>
        <p:nvSpPr>
          <p:cNvPr id="5" name="Rectangle 4"/>
          <p:cNvSpPr/>
          <p:nvPr/>
        </p:nvSpPr>
        <p:spPr>
          <a:xfrm>
            <a:off x="4788024" y="6372036"/>
            <a:ext cx="4172937" cy="369332"/>
          </a:xfrm>
          <a:prstGeom prst="rect">
            <a:avLst/>
          </a:prstGeom>
        </p:spPr>
        <p:txBody>
          <a:bodyPr wrap="none">
            <a:spAutoFit/>
          </a:bodyPr>
          <a:lstStyle/>
          <a:p>
            <a:r>
              <a:rPr lang="en-ZA" b="1" u="sng" dirty="0" smtClean="0"/>
              <a:t>Values are estimates at this stage only</a:t>
            </a:r>
            <a:endParaRPr lang="en-ZA" u="sng"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251520" y="476668"/>
          <a:ext cx="8784976" cy="4749650"/>
        </p:xfrm>
        <a:graphic>
          <a:graphicData uri="http://schemas.openxmlformats.org/drawingml/2006/table">
            <a:tbl>
              <a:tblPr/>
              <a:tblGrid>
                <a:gridCol w="6600326"/>
                <a:gridCol w="2184650"/>
              </a:tblGrid>
              <a:tr h="474965">
                <a:tc>
                  <a:txBody>
                    <a:bodyPr/>
                    <a:lstStyle/>
                    <a:p>
                      <a:pPr algn="l" fontAlgn="b"/>
                      <a:r>
                        <a:rPr lang="en-ZA" sz="2400" b="0" i="0" u="none" strike="noStrike" dirty="0">
                          <a:solidFill>
                            <a:srgbClr val="000000"/>
                          </a:solidFill>
                          <a:latin typeface="Arial"/>
                        </a:rPr>
                        <a:t>Multiplier</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a:lstStyle/>
                    <a:p>
                      <a:pPr algn="ctr" fontAlgn="b"/>
                      <a:r>
                        <a:rPr lang="en-ZA" sz="2400" b="0" i="0" u="none" strike="noStrike">
                          <a:solidFill>
                            <a:srgbClr val="000000"/>
                          </a:solidFill>
                          <a:latin typeface="Arial"/>
                        </a:rPr>
                        <a:t>Spend</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r>
              <a:tr h="474965">
                <a:tc>
                  <a:txBody>
                    <a:bodyPr/>
                    <a:lstStyle/>
                    <a:p>
                      <a:pPr algn="l" fontAlgn="b"/>
                      <a:r>
                        <a:rPr lang="en-ZA" sz="2400" b="0" i="0" u="none" strike="noStrike">
                          <a:solidFill>
                            <a:srgbClr val="000000"/>
                          </a:solidFill>
                          <a:latin typeface="Arial"/>
                        </a:rPr>
                        <a:t>Direct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a:lstStyle/>
                    <a:p>
                      <a:pPr algn="ctr" fontAlgn="b"/>
                      <a:r>
                        <a:rPr lang="en-ZA" sz="2400" b="0" i="0" u="none" strike="noStrike">
                          <a:solidFill>
                            <a:srgbClr val="000000"/>
                          </a:solidFill>
                          <a:latin typeface="Arial"/>
                        </a:rPr>
                        <a:t>1.00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r>
              <a:tr h="474965">
                <a:tc>
                  <a:txBody>
                    <a:bodyPr/>
                    <a:lstStyle/>
                    <a:p>
                      <a:pPr algn="l" fontAlgn="b"/>
                      <a:r>
                        <a:rPr lang="en-ZA" sz="2400" b="0" i="0" u="none" strike="noStrike">
                          <a:solidFill>
                            <a:srgbClr val="000000"/>
                          </a:solidFill>
                          <a:latin typeface="Arial"/>
                        </a:rPr>
                        <a:t>Indirect</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a:lstStyle/>
                    <a:p>
                      <a:pPr algn="ctr" fontAlgn="b"/>
                      <a:r>
                        <a:rPr lang="en-ZA" sz="2400" b="0" i="0" u="none" strike="noStrike">
                          <a:solidFill>
                            <a:srgbClr val="000000"/>
                          </a:solidFill>
                          <a:latin typeface="Arial"/>
                        </a:rPr>
                        <a:t>0.79</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r>
              <a:tr h="474965">
                <a:tc>
                  <a:txBody>
                    <a:bodyPr/>
                    <a:lstStyle/>
                    <a:p>
                      <a:pPr algn="l" fontAlgn="b"/>
                      <a:r>
                        <a:rPr lang="en-ZA" sz="2400" b="0" i="0" u="none" strike="noStrike">
                          <a:solidFill>
                            <a:srgbClr val="000000"/>
                          </a:solidFill>
                          <a:latin typeface="Arial"/>
                        </a:rPr>
                        <a:t>Induced</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a:lstStyle/>
                    <a:p>
                      <a:pPr algn="ctr" fontAlgn="b"/>
                      <a:r>
                        <a:rPr lang="en-ZA" sz="2400" b="0" i="0" u="none" strike="noStrike">
                          <a:solidFill>
                            <a:srgbClr val="000000"/>
                          </a:solidFill>
                          <a:latin typeface="Arial"/>
                        </a:rPr>
                        <a:t>0.90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r>
              <a:tr h="474965">
                <a:tc>
                  <a:txBody>
                    <a:bodyPr/>
                    <a:lstStyle/>
                    <a:p>
                      <a:pPr algn="l" fontAlgn="b"/>
                      <a:r>
                        <a:rPr lang="en-ZA" sz="2400" b="0" i="0" u="none" strike="noStrike">
                          <a:solidFill>
                            <a:srgbClr val="000000"/>
                          </a:solidFill>
                          <a:latin typeface="Arial"/>
                        </a:rPr>
                        <a:t>Total</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a:lstStyle/>
                    <a:p>
                      <a:pPr algn="ctr" fontAlgn="b"/>
                      <a:r>
                        <a:rPr lang="en-ZA" sz="2400" b="0" i="0" u="none" strike="noStrike">
                          <a:solidFill>
                            <a:srgbClr val="000000"/>
                          </a:solidFill>
                          <a:latin typeface="Arial"/>
                        </a:rPr>
                        <a:t>2.69</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r>
              <a:tr h="474965">
                <a:tc>
                  <a:txBody>
                    <a:bodyPr/>
                    <a:lstStyle/>
                    <a:p>
                      <a:pPr algn="l" fontAlgn="b"/>
                      <a:endParaRPr lang="en-ZA" sz="2400" b="0" i="0" u="none" strike="noStrike">
                        <a:solidFill>
                          <a:srgbClr val="000000"/>
                        </a:solidFill>
                        <a:latin typeface="Calibri"/>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a:lstStyle/>
                    <a:p>
                      <a:pPr algn="l" fontAlgn="b"/>
                      <a:endParaRPr lang="en-ZA" sz="2400" b="0" i="0" u="none" strike="noStrike">
                        <a:solidFill>
                          <a:srgbClr val="000000"/>
                        </a:solidFill>
                        <a:latin typeface="Calibri"/>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r>
              <a:tr h="474965">
                <a:tc>
                  <a:txBody>
                    <a:bodyPr/>
                    <a:lstStyle/>
                    <a:p>
                      <a:pPr algn="l" fontAlgn="b"/>
                      <a:r>
                        <a:rPr lang="en-ZA" sz="2400" b="0" i="0" u="none" strike="noStrike" dirty="0">
                          <a:solidFill>
                            <a:srgbClr val="000000"/>
                          </a:solidFill>
                          <a:latin typeface="Arial"/>
                        </a:rPr>
                        <a:t>Total </a:t>
                      </a:r>
                      <a:r>
                        <a:rPr lang="en-ZA" sz="2400" b="0" i="0" u="none" strike="noStrike" dirty="0" smtClean="0">
                          <a:solidFill>
                            <a:srgbClr val="000000"/>
                          </a:solidFill>
                          <a:latin typeface="Arial"/>
                        </a:rPr>
                        <a:t>Direct, Indirect and Induced Spend</a:t>
                      </a:r>
                      <a:endParaRPr lang="en-ZA" sz="2400" b="0" i="0" u="none" strike="noStrike" dirty="0">
                        <a:solidFill>
                          <a:srgbClr val="000000"/>
                        </a:solidFill>
                        <a:latin typeface="Arial"/>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a:lstStyle/>
                    <a:p>
                      <a:pPr algn="ctr" fontAlgn="b"/>
                      <a:r>
                        <a:rPr lang="en-ZA" sz="2400" b="0" i="0" u="none" strike="noStrike">
                          <a:solidFill>
                            <a:srgbClr val="000000"/>
                          </a:solidFill>
                          <a:latin typeface="Arial"/>
                        </a:rPr>
                        <a:t>R 617 156 123</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r>
              <a:tr h="474965">
                <a:tc>
                  <a:txBody>
                    <a:bodyPr/>
                    <a:lstStyle/>
                    <a:p>
                      <a:pPr algn="l" fontAlgn="b"/>
                      <a:r>
                        <a:rPr lang="en-ZA" sz="2400" b="0" i="0" u="none" strike="noStrike" dirty="0">
                          <a:solidFill>
                            <a:srgbClr val="000000"/>
                          </a:solidFill>
                          <a:latin typeface="Arial"/>
                        </a:rPr>
                        <a:t>Total </a:t>
                      </a:r>
                      <a:r>
                        <a:rPr lang="en-ZA" sz="2400" b="0" i="0" u="none" strike="noStrike" dirty="0" smtClean="0">
                          <a:solidFill>
                            <a:srgbClr val="000000"/>
                          </a:solidFill>
                          <a:latin typeface="Arial"/>
                        </a:rPr>
                        <a:t>Direct, Indirect and Induced Spend</a:t>
                      </a:r>
                      <a:r>
                        <a:rPr lang="en-ZA" sz="2400" b="0" i="0" u="none" strike="noStrike" baseline="0" dirty="0" smtClean="0">
                          <a:solidFill>
                            <a:srgbClr val="000000"/>
                          </a:solidFill>
                          <a:latin typeface="Arial"/>
                        </a:rPr>
                        <a:t> pa</a:t>
                      </a:r>
                      <a:endParaRPr lang="en-ZA" sz="2400" b="0" i="0" u="none" strike="noStrike" dirty="0">
                        <a:solidFill>
                          <a:srgbClr val="000000"/>
                        </a:solidFill>
                        <a:latin typeface="Arial"/>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a:lstStyle/>
                    <a:p>
                      <a:pPr algn="ctr" fontAlgn="b"/>
                      <a:r>
                        <a:rPr lang="en-ZA" sz="2400" b="0" i="0" u="none" strike="noStrike" dirty="0">
                          <a:solidFill>
                            <a:srgbClr val="000000"/>
                          </a:solidFill>
                          <a:latin typeface="Arial"/>
                        </a:rPr>
                        <a:t>R 102 859 354</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r>
              <a:tr h="474965">
                <a:tc>
                  <a:txBody>
                    <a:bodyPr/>
                    <a:lstStyle/>
                    <a:p>
                      <a:pPr algn="l" fontAlgn="b"/>
                      <a:endParaRPr lang="en-ZA" sz="2400" b="0" i="0" u="none" strike="noStrike">
                        <a:solidFill>
                          <a:srgbClr val="000000"/>
                        </a:solidFill>
                        <a:latin typeface="Calibri"/>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a:lstStyle/>
                    <a:p>
                      <a:pPr algn="l" fontAlgn="b"/>
                      <a:endParaRPr lang="en-ZA" sz="2400" b="0" i="0" u="none" strike="noStrike">
                        <a:solidFill>
                          <a:srgbClr val="000000"/>
                        </a:solidFill>
                        <a:latin typeface="Calibri"/>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r>
              <a:tr h="474965">
                <a:tc>
                  <a:txBody>
                    <a:bodyPr/>
                    <a:lstStyle/>
                    <a:p>
                      <a:pPr algn="l" fontAlgn="b"/>
                      <a:r>
                        <a:rPr lang="en-ZA" sz="2400" b="0" i="0" u="none" strike="noStrike">
                          <a:solidFill>
                            <a:srgbClr val="000000"/>
                          </a:solidFill>
                          <a:latin typeface="Arial"/>
                        </a:rPr>
                        <a:t>Return on Investment</a:t>
                      </a:r>
                    </a:p>
                  </a:txBody>
                  <a:tcPr marL="9525" marR="9525" marT="9525"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a:lstStyle/>
                    <a:p>
                      <a:pPr algn="ctr" fontAlgn="b"/>
                      <a:r>
                        <a:rPr lang="en-ZA" sz="2400" b="0" i="0" u="none" strike="noStrike" dirty="0">
                          <a:solidFill>
                            <a:srgbClr val="000000"/>
                          </a:solidFill>
                          <a:latin typeface="Arial"/>
                        </a:rPr>
                        <a:t>26.93</a:t>
                      </a:r>
                    </a:p>
                  </a:txBody>
                  <a:tcPr marL="9525" marR="9525" marT="9525"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r>
            </a:tbl>
          </a:graphicData>
        </a:graphic>
      </p:graphicFrame>
      <p:sp>
        <p:nvSpPr>
          <p:cNvPr id="5" name="Rectangle 4"/>
          <p:cNvSpPr/>
          <p:nvPr/>
        </p:nvSpPr>
        <p:spPr>
          <a:xfrm>
            <a:off x="4355976" y="6372036"/>
            <a:ext cx="4647426" cy="369332"/>
          </a:xfrm>
          <a:prstGeom prst="rect">
            <a:avLst/>
          </a:prstGeom>
        </p:spPr>
        <p:txBody>
          <a:bodyPr wrap="none">
            <a:spAutoFit/>
          </a:bodyPr>
          <a:lstStyle/>
          <a:p>
            <a:r>
              <a:rPr lang="en-ZA" b="1" u="sng" dirty="0" smtClean="0"/>
              <a:t>Multipliers are estimates at this stage only</a:t>
            </a:r>
            <a:endParaRPr lang="en-ZA" u="sng"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222631" y="6309320"/>
            <a:ext cx="3813865" cy="369332"/>
          </a:xfrm>
          <a:prstGeom prst="rect">
            <a:avLst/>
          </a:prstGeom>
        </p:spPr>
        <p:txBody>
          <a:bodyPr wrap="none">
            <a:spAutoFit/>
          </a:bodyPr>
          <a:lstStyle/>
          <a:p>
            <a:r>
              <a:rPr lang="en-ZA" b="1" u="sng" dirty="0" smtClean="0"/>
              <a:t>NPV is estimates at this stage only</a:t>
            </a:r>
            <a:endParaRPr lang="en-ZA" u="sng" dirty="0"/>
          </a:p>
        </p:txBody>
      </p:sp>
      <p:graphicFrame>
        <p:nvGraphicFramePr>
          <p:cNvPr id="6" name="Table 5"/>
          <p:cNvGraphicFramePr>
            <a:graphicFrameLocks noGrp="1"/>
          </p:cNvGraphicFramePr>
          <p:nvPr/>
        </p:nvGraphicFramePr>
        <p:xfrm>
          <a:off x="107505" y="476672"/>
          <a:ext cx="8856983" cy="5635284"/>
        </p:xfrm>
        <a:graphic>
          <a:graphicData uri="http://schemas.openxmlformats.org/drawingml/2006/table">
            <a:tbl>
              <a:tblPr/>
              <a:tblGrid>
                <a:gridCol w="643019"/>
                <a:gridCol w="1598363"/>
                <a:gridCol w="2223113"/>
                <a:gridCol w="2232248"/>
                <a:gridCol w="2160240"/>
              </a:tblGrid>
              <a:tr h="792088">
                <a:tc>
                  <a:txBody>
                    <a:bodyPr/>
                    <a:lstStyle/>
                    <a:p>
                      <a:pPr algn="ctr" fontAlgn="b"/>
                      <a:endParaRPr lang="en-ZA" sz="2000" b="1" i="0" u="none" strike="noStrike" dirty="0">
                        <a:solidFill>
                          <a:schemeClr val="tx1"/>
                        </a:solidFill>
                        <a:latin typeface="Calibri"/>
                      </a:endParaRPr>
                    </a:p>
                  </a:txBody>
                  <a:tcPr marL="9525" marR="9525" marT="9525" marB="0" anchor="ctr">
                    <a:lnL>
                      <a:noFill/>
                    </a:lnL>
                    <a:lnR>
                      <a:noFill/>
                    </a:lnR>
                    <a:lnT>
                      <a:noFill/>
                    </a:lnT>
                    <a:lnB>
                      <a:noFill/>
                    </a:lnB>
                    <a:solidFill>
                      <a:schemeClr val="bg1">
                        <a:lumMod val="95000"/>
                        <a:lumOff val="5000"/>
                      </a:schemeClr>
                    </a:solidFill>
                  </a:tcPr>
                </a:tc>
                <a:tc>
                  <a:txBody>
                    <a:bodyPr/>
                    <a:lstStyle/>
                    <a:p>
                      <a:pPr algn="ctr" fontAlgn="b"/>
                      <a:r>
                        <a:rPr lang="en-ZA" sz="2000" b="1" i="0" u="none" strike="noStrike" dirty="0">
                          <a:solidFill>
                            <a:schemeClr val="tx1"/>
                          </a:solidFill>
                          <a:latin typeface="Calibri"/>
                        </a:rPr>
                        <a:t>Cash Flow</a:t>
                      </a:r>
                    </a:p>
                  </a:txBody>
                  <a:tcPr marL="9525" marR="9525" marT="9525" marB="0" anchor="ctr">
                    <a:lnL>
                      <a:noFill/>
                    </a:lnL>
                    <a:lnR>
                      <a:noFill/>
                    </a:lnR>
                    <a:lnT>
                      <a:noFill/>
                    </a:lnT>
                    <a:lnB>
                      <a:noFill/>
                    </a:lnB>
                    <a:solidFill>
                      <a:schemeClr val="bg1">
                        <a:lumMod val="95000"/>
                        <a:lumOff val="5000"/>
                      </a:schemeClr>
                    </a:solidFill>
                  </a:tcPr>
                </a:tc>
                <a:tc>
                  <a:txBody>
                    <a:bodyPr/>
                    <a:lstStyle/>
                    <a:p>
                      <a:pPr algn="ctr" fontAlgn="b"/>
                      <a:r>
                        <a:rPr lang="en-ZA" sz="2000" b="1" i="0" u="none" strike="noStrike" dirty="0">
                          <a:solidFill>
                            <a:schemeClr val="tx1"/>
                          </a:solidFill>
                          <a:latin typeface="Calibri"/>
                        </a:rPr>
                        <a:t>Discount Cash Flow</a:t>
                      </a:r>
                    </a:p>
                  </a:txBody>
                  <a:tcPr marL="9525" marR="9525" marT="9525" marB="0" anchor="ctr">
                    <a:lnL>
                      <a:noFill/>
                    </a:lnL>
                    <a:lnR>
                      <a:noFill/>
                    </a:lnR>
                    <a:lnT>
                      <a:noFill/>
                    </a:lnT>
                    <a:lnB>
                      <a:noFill/>
                    </a:lnB>
                    <a:solidFill>
                      <a:schemeClr val="bg1">
                        <a:lumMod val="95000"/>
                        <a:lumOff val="5000"/>
                      </a:schemeClr>
                    </a:solidFill>
                  </a:tcPr>
                </a:tc>
                <a:tc>
                  <a:txBody>
                    <a:bodyPr/>
                    <a:lstStyle/>
                    <a:p>
                      <a:pPr algn="ctr" fontAlgn="b"/>
                      <a:r>
                        <a:rPr lang="en-ZA" sz="2000" b="1" i="0" u="none" strike="noStrike" dirty="0">
                          <a:solidFill>
                            <a:schemeClr val="tx1"/>
                          </a:solidFill>
                          <a:latin typeface="Calibri"/>
                        </a:rPr>
                        <a:t>Cost to Government</a:t>
                      </a:r>
                    </a:p>
                  </a:txBody>
                  <a:tcPr marL="9525" marR="9525" marT="9525" marB="0" anchor="ctr">
                    <a:lnL>
                      <a:noFill/>
                    </a:lnL>
                    <a:lnR>
                      <a:noFill/>
                    </a:lnR>
                    <a:lnT>
                      <a:noFill/>
                    </a:lnT>
                    <a:lnB>
                      <a:noFill/>
                    </a:lnB>
                    <a:solidFill>
                      <a:schemeClr val="bg1">
                        <a:lumMod val="95000"/>
                        <a:lumOff val="5000"/>
                      </a:schemeClr>
                    </a:solidFill>
                  </a:tcPr>
                </a:tc>
                <a:tc>
                  <a:txBody>
                    <a:bodyPr/>
                    <a:lstStyle/>
                    <a:p>
                      <a:pPr algn="ctr" fontAlgn="b"/>
                      <a:r>
                        <a:rPr lang="en-ZA" sz="2000" b="1" i="0" u="none" strike="noStrike" dirty="0">
                          <a:solidFill>
                            <a:schemeClr val="tx1"/>
                          </a:solidFill>
                          <a:latin typeface="Calibri"/>
                        </a:rPr>
                        <a:t>NPV</a:t>
                      </a:r>
                    </a:p>
                  </a:txBody>
                  <a:tcPr marL="9525" marR="9525" marT="9525" marB="0" anchor="ctr">
                    <a:lnL>
                      <a:noFill/>
                    </a:lnL>
                    <a:lnR>
                      <a:noFill/>
                    </a:lnR>
                    <a:lnT>
                      <a:noFill/>
                    </a:lnT>
                    <a:lnB>
                      <a:noFill/>
                    </a:lnB>
                    <a:solidFill>
                      <a:schemeClr val="bg1">
                        <a:lumMod val="95000"/>
                        <a:lumOff val="5000"/>
                      </a:schemeClr>
                    </a:solidFill>
                  </a:tcPr>
                </a:tc>
              </a:tr>
              <a:tr h="579881">
                <a:tc>
                  <a:txBody>
                    <a:bodyPr/>
                    <a:lstStyle/>
                    <a:p>
                      <a:pPr algn="ctr" fontAlgn="b"/>
                      <a:r>
                        <a:rPr lang="en-ZA" sz="2000" b="0" i="0" u="none" strike="noStrike" dirty="0">
                          <a:solidFill>
                            <a:srgbClr val="000000"/>
                          </a:solidFill>
                          <a:latin typeface="Calibri"/>
                        </a:rPr>
                        <a:t>2008</a:t>
                      </a:r>
                    </a:p>
                  </a:txBody>
                  <a:tcPr marL="9525" marR="9525" marT="9525" marB="0" anchor="ctr">
                    <a:lnL>
                      <a:noFill/>
                    </a:lnL>
                    <a:lnR>
                      <a:noFill/>
                    </a:lnR>
                    <a:lnT>
                      <a:noFill/>
                    </a:lnT>
                    <a:lnB>
                      <a:noFill/>
                    </a:lnB>
                    <a:solidFill>
                      <a:schemeClr val="accent1">
                        <a:lumMod val="60000"/>
                        <a:lumOff val="40000"/>
                      </a:schemeClr>
                    </a:solidFill>
                  </a:tcPr>
                </a:tc>
                <a:tc>
                  <a:txBody>
                    <a:bodyPr/>
                    <a:lstStyle/>
                    <a:p>
                      <a:pPr algn="ctr" fontAlgn="b"/>
                      <a:r>
                        <a:rPr lang="en-ZA" sz="2000" b="0" i="0" u="none" strike="noStrike" dirty="0">
                          <a:solidFill>
                            <a:srgbClr val="000000"/>
                          </a:solidFill>
                          <a:latin typeface="Calibri"/>
                        </a:rPr>
                        <a:t>R 38 237 678</a:t>
                      </a:r>
                    </a:p>
                  </a:txBody>
                  <a:tcPr marL="9525" marR="9525" marT="9525" marB="0" anchor="ctr">
                    <a:lnL>
                      <a:noFill/>
                    </a:lnL>
                    <a:lnR>
                      <a:noFill/>
                    </a:lnR>
                    <a:lnT>
                      <a:noFill/>
                    </a:lnT>
                    <a:lnB>
                      <a:noFill/>
                    </a:lnB>
                    <a:solidFill>
                      <a:schemeClr val="accent1">
                        <a:lumMod val="60000"/>
                        <a:lumOff val="40000"/>
                      </a:schemeClr>
                    </a:solidFill>
                  </a:tcPr>
                </a:tc>
                <a:tc>
                  <a:txBody>
                    <a:bodyPr/>
                    <a:lstStyle/>
                    <a:p>
                      <a:pPr algn="ctr" fontAlgn="b"/>
                      <a:r>
                        <a:rPr lang="en-ZA" sz="2000" b="0" i="0" u="none" strike="noStrike" dirty="0">
                          <a:solidFill>
                            <a:srgbClr val="000000"/>
                          </a:solidFill>
                          <a:latin typeface="Calibri"/>
                        </a:rPr>
                        <a:t>R 35 659 826</a:t>
                      </a:r>
                    </a:p>
                  </a:txBody>
                  <a:tcPr marL="9525" marR="9525" marT="9525" marB="0" anchor="ctr">
                    <a:lnL>
                      <a:noFill/>
                    </a:lnL>
                    <a:lnR>
                      <a:noFill/>
                    </a:lnR>
                    <a:lnT>
                      <a:noFill/>
                    </a:lnT>
                    <a:lnB>
                      <a:noFill/>
                    </a:lnB>
                    <a:solidFill>
                      <a:schemeClr val="accent1">
                        <a:lumMod val="60000"/>
                        <a:lumOff val="40000"/>
                      </a:schemeClr>
                    </a:solidFill>
                  </a:tcPr>
                </a:tc>
                <a:tc>
                  <a:txBody>
                    <a:bodyPr/>
                    <a:lstStyle/>
                    <a:p>
                      <a:pPr algn="ctr" fontAlgn="b"/>
                      <a:endParaRPr lang="en-ZA" sz="2000" b="0" i="0" u="none" strike="noStrike" dirty="0">
                        <a:solidFill>
                          <a:srgbClr val="000000"/>
                        </a:solidFill>
                        <a:latin typeface="Calibri"/>
                      </a:endParaRPr>
                    </a:p>
                  </a:txBody>
                  <a:tcPr marL="9525" marR="9525" marT="9525" marB="0" anchor="ctr">
                    <a:lnL>
                      <a:noFill/>
                    </a:lnL>
                    <a:lnR>
                      <a:noFill/>
                    </a:lnR>
                    <a:lnT>
                      <a:noFill/>
                    </a:lnT>
                    <a:lnB>
                      <a:noFill/>
                    </a:lnB>
                    <a:solidFill>
                      <a:schemeClr val="accent1">
                        <a:lumMod val="60000"/>
                        <a:lumOff val="40000"/>
                      </a:schemeClr>
                    </a:solidFill>
                  </a:tcPr>
                </a:tc>
                <a:tc>
                  <a:txBody>
                    <a:bodyPr/>
                    <a:lstStyle/>
                    <a:p>
                      <a:pPr algn="ctr" fontAlgn="b"/>
                      <a:r>
                        <a:rPr lang="en-ZA" sz="2000" b="0" i="0" u="none" strike="noStrike" dirty="0">
                          <a:solidFill>
                            <a:srgbClr val="000000"/>
                          </a:solidFill>
                          <a:latin typeface="Calibri"/>
                        </a:rPr>
                        <a:t>t = 6</a:t>
                      </a:r>
                    </a:p>
                  </a:txBody>
                  <a:tcPr marL="9525" marR="9525" marT="9525" marB="0" anchor="ctr">
                    <a:lnL>
                      <a:noFill/>
                    </a:lnL>
                    <a:lnR>
                      <a:noFill/>
                    </a:lnR>
                    <a:lnT>
                      <a:noFill/>
                    </a:lnT>
                    <a:lnB>
                      <a:noFill/>
                    </a:lnB>
                    <a:solidFill>
                      <a:schemeClr val="accent1">
                        <a:lumMod val="60000"/>
                        <a:lumOff val="40000"/>
                      </a:schemeClr>
                    </a:solidFill>
                  </a:tcPr>
                </a:tc>
              </a:tr>
              <a:tr h="579881">
                <a:tc>
                  <a:txBody>
                    <a:bodyPr/>
                    <a:lstStyle/>
                    <a:p>
                      <a:pPr algn="ctr" fontAlgn="b"/>
                      <a:r>
                        <a:rPr lang="en-ZA" sz="2000" b="0" i="0" u="none" strike="noStrike">
                          <a:solidFill>
                            <a:srgbClr val="000000"/>
                          </a:solidFill>
                          <a:latin typeface="Calibri"/>
                        </a:rPr>
                        <a:t>2009</a:t>
                      </a:r>
                    </a:p>
                  </a:txBody>
                  <a:tcPr marL="9525" marR="9525" marT="9525" marB="0" anchor="ctr">
                    <a:lnL>
                      <a:noFill/>
                    </a:lnL>
                    <a:lnR>
                      <a:noFill/>
                    </a:lnR>
                    <a:lnT>
                      <a:noFill/>
                    </a:lnT>
                    <a:lnB>
                      <a:noFill/>
                    </a:lnB>
                    <a:solidFill>
                      <a:schemeClr val="accent1">
                        <a:lumMod val="60000"/>
                        <a:lumOff val="40000"/>
                      </a:schemeClr>
                    </a:solidFill>
                  </a:tcPr>
                </a:tc>
                <a:tc>
                  <a:txBody>
                    <a:bodyPr/>
                    <a:lstStyle/>
                    <a:p>
                      <a:pPr algn="ctr" fontAlgn="b"/>
                      <a:r>
                        <a:rPr lang="en-ZA" sz="2000" b="0" i="0" u="none" strike="noStrike">
                          <a:solidFill>
                            <a:srgbClr val="000000"/>
                          </a:solidFill>
                          <a:latin typeface="Calibri"/>
                        </a:rPr>
                        <a:t>R 38 237 678</a:t>
                      </a:r>
                    </a:p>
                  </a:txBody>
                  <a:tcPr marL="9525" marR="9525" marT="9525" marB="0" anchor="ctr">
                    <a:lnL>
                      <a:noFill/>
                    </a:lnL>
                    <a:lnR>
                      <a:noFill/>
                    </a:lnR>
                    <a:lnT>
                      <a:noFill/>
                    </a:lnT>
                    <a:lnB>
                      <a:noFill/>
                    </a:lnB>
                    <a:solidFill>
                      <a:schemeClr val="accent1">
                        <a:lumMod val="60000"/>
                        <a:lumOff val="40000"/>
                      </a:schemeClr>
                    </a:solidFill>
                  </a:tcPr>
                </a:tc>
                <a:tc>
                  <a:txBody>
                    <a:bodyPr/>
                    <a:lstStyle/>
                    <a:p>
                      <a:pPr algn="ctr" fontAlgn="b"/>
                      <a:r>
                        <a:rPr lang="en-ZA" sz="2000" b="0" i="0" u="none" strike="noStrike">
                          <a:solidFill>
                            <a:srgbClr val="000000"/>
                          </a:solidFill>
                          <a:latin typeface="Calibri"/>
                        </a:rPr>
                        <a:t>R 33 255 764</a:t>
                      </a:r>
                    </a:p>
                  </a:txBody>
                  <a:tcPr marL="9525" marR="9525" marT="9525" marB="0" anchor="ctr">
                    <a:lnL>
                      <a:noFill/>
                    </a:lnL>
                    <a:lnR>
                      <a:noFill/>
                    </a:lnR>
                    <a:lnT>
                      <a:noFill/>
                    </a:lnT>
                    <a:lnB>
                      <a:noFill/>
                    </a:lnB>
                    <a:solidFill>
                      <a:schemeClr val="accent1">
                        <a:lumMod val="60000"/>
                        <a:lumOff val="40000"/>
                      </a:schemeClr>
                    </a:solidFill>
                  </a:tcPr>
                </a:tc>
                <a:tc>
                  <a:txBody>
                    <a:bodyPr/>
                    <a:lstStyle/>
                    <a:p>
                      <a:pPr algn="ctr" fontAlgn="b"/>
                      <a:endParaRPr lang="en-ZA" sz="2000" b="0" i="0" u="none" strike="noStrike">
                        <a:solidFill>
                          <a:srgbClr val="000000"/>
                        </a:solidFill>
                        <a:latin typeface="Calibri"/>
                      </a:endParaRPr>
                    </a:p>
                  </a:txBody>
                  <a:tcPr marL="9525" marR="9525" marT="9525" marB="0" anchor="ctr">
                    <a:lnL>
                      <a:noFill/>
                    </a:lnL>
                    <a:lnR>
                      <a:noFill/>
                    </a:lnR>
                    <a:lnT>
                      <a:noFill/>
                    </a:lnT>
                    <a:lnB>
                      <a:noFill/>
                    </a:lnB>
                    <a:solidFill>
                      <a:schemeClr val="accent1">
                        <a:lumMod val="60000"/>
                        <a:lumOff val="40000"/>
                      </a:schemeClr>
                    </a:solidFill>
                  </a:tcPr>
                </a:tc>
                <a:tc>
                  <a:txBody>
                    <a:bodyPr/>
                    <a:lstStyle/>
                    <a:p>
                      <a:pPr algn="ctr" fontAlgn="b"/>
                      <a:r>
                        <a:rPr lang="en-ZA" sz="2000" b="0" i="0" u="none" strike="noStrike" dirty="0">
                          <a:solidFill>
                            <a:srgbClr val="000000"/>
                          </a:solidFill>
                          <a:latin typeface="Calibri"/>
                        </a:rPr>
                        <a:t>r = 7%</a:t>
                      </a:r>
                    </a:p>
                  </a:txBody>
                  <a:tcPr marL="9525" marR="9525" marT="9525" marB="0" anchor="ctr">
                    <a:lnL>
                      <a:noFill/>
                    </a:lnL>
                    <a:lnR>
                      <a:noFill/>
                    </a:lnR>
                    <a:lnT>
                      <a:noFill/>
                    </a:lnT>
                    <a:lnB>
                      <a:noFill/>
                    </a:lnB>
                    <a:solidFill>
                      <a:schemeClr val="accent1">
                        <a:lumMod val="60000"/>
                        <a:lumOff val="40000"/>
                      </a:schemeClr>
                    </a:solidFill>
                  </a:tcPr>
                </a:tc>
              </a:tr>
              <a:tr h="579881">
                <a:tc>
                  <a:txBody>
                    <a:bodyPr/>
                    <a:lstStyle/>
                    <a:p>
                      <a:pPr algn="ctr" fontAlgn="b"/>
                      <a:r>
                        <a:rPr lang="en-ZA" sz="2000" b="0" i="0" u="none" strike="noStrike">
                          <a:solidFill>
                            <a:srgbClr val="000000"/>
                          </a:solidFill>
                          <a:latin typeface="Calibri"/>
                        </a:rPr>
                        <a:t>2010</a:t>
                      </a:r>
                    </a:p>
                  </a:txBody>
                  <a:tcPr marL="9525" marR="9525" marT="9525" marB="0" anchor="ctr">
                    <a:lnL>
                      <a:noFill/>
                    </a:lnL>
                    <a:lnR>
                      <a:noFill/>
                    </a:lnR>
                    <a:lnT>
                      <a:noFill/>
                    </a:lnT>
                    <a:lnB>
                      <a:noFill/>
                    </a:lnB>
                    <a:solidFill>
                      <a:schemeClr val="accent1">
                        <a:lumMod val="60000"/>
                        <a:lumOff val="40000"/>
                      </a:schemeClr>
                    </a:solidFill>
                  </a:tcPr>
                </a:tc>
                <a:tc>
                  <a:txBody>
                    <a:bodyPr/>
                    <a:lstStyle/>
                    <a:p>
                      <a:pPr algn="ctr" fontAlgn="b"/>
                      <a:r>
                        <a:rPr lang="en-ZA" sz="2000" b="0" i="0" u="none" strike="noStrike">
                          <a:solidFill>
                            <a:srgbClr val="000000"/>
                          </a:solidFill>
                          <a:latin typeface="Calibri"/>
                        </a:rPr>
                        <a:t>R 38 237 678</a:t>
                      </a:r>
                    </a:p>
                  </a:txBody>
                  <a:tcPr marL="9525" marR="9525" marT="9525" marB="0" anchor="ctr">
                    <a:lnL>
                      <a:noFill/>
                    </a:lnL>
                    <a:lnR>
                      <a:noFill/>
                    </a:lnR>
                    <a:lnT>
                      <a:noFill/>
                    </a:lnT>
                    <a:lnB>
                      <a:noFill/>
                    </a:lnB>
                    <a:solidFill>
                      <a:schemeClr val="accent1">
                        <a:lumMod val="60000"/>
                        <a:lumOff val="40000"/>
                      </a:schemeClr>
                    </a:solidFill>
                  </a:tcPr>
                </a:tc>
                <a:tc>
                  <a:txBody>
                    <a:bodyPr/>
                    <a:lstStyle/>
                    <a:p>
                      <a:pPr algn="ctr" fontAlgn="b"/>
                      <a:r>
                        <a:rPr lang="en-ZA" sz="2000" b="0" i="0" u="none" strike="noStrike">
                          <a:solidFill>
                            <a:srgbClr val="000000"/>
                          </a:solidFill>
                          <a:latin typeface="Calibri"/>
                        </a:rPr>
                        <a:t>R 31 013 776</a:t>
                      </a:r>
                    </a:p>
                  </a:txBody>
                  <a:tcPr marL="9525" marR="9525" marT="9525" marB="0" anchor="ctr">
                    <a:lnL>
                      <a:noFill/>
                    </a:lnL>
                    <a:lnR>
                      <a:noFill/>
                    </a:lnR>
                    <a:lnT>
                      <a:noFill/>
                    </a:lnT>
                    <a:lnB>
                      <a:noFill/>
                    </a:lnB>
                    <a:solidFill>
                      <a:schemeClr val="accent1">
                        <a:lumMod val="60000"/>
                        <a:lumOff val="40000"/>
                      </a:schemeClr>
                    </a:solidFill>
                  </a:tcPr>
                </a:tc>
                <a:tc>
                  <a:txBody>
                    <a:bodyPr/>
                    <a:lstStyle/>
                    <a:p>
                      <a:pPr algn="ctr" fontAlgn="b"/>
                      <a:endParaRPr lang="en-ZA" sz="2000" b="0" i="0" u="none" strike="noStrike">
                        <a:solidFill>
                          <a:srgbClr val="000000"/>
                        </a:solidFill>
                        <a:latin typeface="Calibri"/>
                      </a:endParaRPr>
                    </a:p>
                  </a:txBody>
                  <a:tcPr marL="9525" marR="9525" marT="9525" marB="0" anchor="ctr">
                    <a:lnL>
                      <a:noFill/>
                    </a:lnL>
                    <a:lnR>
                      <a:noFill/>
                    </a:lnR>
                    <a:lnT>
                      <a:noFill/>
                    </a:lnT>
                    <a:lnB>
                      <a:noFill/>
                    </a:lnB>
                    <a:solidFill>
                      <a:schemeClr val="accent1">
                        <a:lumMod val="60000"/>
                        <a:lumOff val="40000"/>
                      </a:schemeClr>
                    </a:solidFill>
                  </a:tcPr>
                </a:tc>
                <a:tc>
                  <a:txBody>
                    <a:bodyPr/>
                    <a:lstStyle/>
                    <a:p>
                      <a:pPr algn="ctr" fontAlgn="b"/>
                      <a:r>
                        <a:rPr lang="en-ZA" sz="2000" b="0" i="0" u="none" strike="noStrike" dirty="0">
                          <a:solidFill>
                            <a:srgbClr val="000000"/>
                          </a:solidFill>
                          <a:latin typeface="Calibri"/>
                        </a:rPr>
                        <a:t>m=12</a:t>
                      </a:r>
                    </a:p>
                  </a:txBody>
                  <a:tcPr marL="9525" marR="9525" marT="9525" marB="0" anchor="ctr">
                    <a:lnL>
                      <a:noFill/>
                    </a:lnL>
                    <a:lnR>
                      <a:noFill/>
                    </a:lnR>
                    <a:lnT>
                      <a:noFill/>
                    </a:lnT>
                    <a:lnB>
                      <a:noFill/>
                    </a:lnB>
                    <a:solidFill>
                      <a:schemeClr val="accent1">
                        <a:lumMod val="60000"/>
                        <a:lumOff val="40000"/>
                      </a:schemeClr>
                    </a:solidFill>
                  </a:tcPr>
                </a:tc>
              </a:tr>
              <a:tr h="579881">
                <a:tc>
                  <a:txBody>
                    <a:bodyPr/>
                    <a:lstStyle/>
                    <a:p>
                      <a:pPr algn="ctr" fontAlgn="b"/>
                      <a:r>
                        <a:rPr lang="en-ZA" sz="2000" b="0" i="0" u="none" strike="noStrike">
                          <a:solidFill>
                            <a:srgbClr val="000000"/>
                          </a:solidFill>
                          <a:latin typeface="Calibri"/>
                        </a:rPr>
                        <a:t>2011</a:t>
                      </a:r>
                    </a:p>
                  </a:txBody>
                  <a:tcPr marL="9525" marR="9525" marT="9525" marB="0" anchor="ctr">
                    <a:lnL>
                      <a:noFill/>
                    </a:lnL>
                    <a:lnR>
                      <a:noFill/>
                    </a:lnR>
                    <a:lnT>
                      <a:noFill/>
                    </a:lnT>
                    <a:lnB>
                      <a:noFill/>
                    </a:lnB>
                    <a:solidFill>
                      <a:schemeClr val="accent1">
                        <a:lumMod val="60000"/>
                        <a:lumOff val="40000"/>
                      </a:schemeClr>
                    </a:solidFill>
                  </a:tcPr>
                </a:tc>
                <a:tc>
                  <a:txBody>
                    <a:bodyPr/>
                    <a:lstStyle/>
                    <a:p>
                      <a:pPr algn="ctr" fontAlgn="b"/>
                      <a:r>
                        <a:rPr lang="en-ZA" sz="2000" b="0" i="0" u="none" strike="noStrike">
                          <a:solidFill>
                            <a:srgbClr val="000000"/>
                          </a:solidFill>
                          <a:latin typeface="Calibri"/>
                        </a:rPr>
                        <a:t>R 38 237 678</a:t>
                      </a:r>
                    </a:p>
                  </a:txBody>
                  <a:tcPr marL="9525" marR="9525" marT="9525" marB="0" anchor="ctr">
                    <a:lnL>
                      <a:noFill/>
                    </a:lnL>
                    <a:lnR>
                      <a:noFill/>
                    </a:lnR>
                    <a:lnT>
                      <a:noFill/>
                    </a:lnT>
                    <a:lnB>
                      <a:noFill/>
                    </a:lnB>
                    <a:solidFill>
                      <a:schemeClr val="accent1">
                        <a:lumMod val="60000"/>
                        <a:lumOff val="40000"/>
                      </a:schemeClr>
                    </a:solidFill>
                  </a:tcPr>
                </a:tc>
                <a:tc>
                  <a:txBody>
                    <a:bodyPr/>
                    <a:lstStyle/>
                    <a:p>
                      <a:pPr algn="ctr" fontAlgn="b"/>
                      <a:r>
                        <a:rPr lang="en-ZA" sz="2000" b="0" i="0" u="none" strike="noStrike">
                          <a:solidFill>
                            <a:srgbClr val="000000"/>
                          </a:solidFill>
                          <a:latin typeface="Calibri"/>
                        </a:rPr>
                        <a:t>R 28 922 935</a:t>
                      </a:r>
                    </a:p>
                  </a:txBody>
                  <a:tcPr marL="9525" marR="9525" marT="9525" marB="0" anchor="ctr">
                    <a:lnL>
                      <a:noFill/>
                    </a:lnL>
                    <a:lnR>
                      <a:noFill/>
                    </a:lnR>
                    <a:lnT>
                      <a:noFill/>
                    </a:lnT>
                    <a:lnB>
                      <a:noFill/>
                    </a:lnB>
                    <a:solidFill>
                      <a:schemeClr val="accent1">
                        <a:lumMod val="60000"/>
                        <a:lumOff val="40000"/>
                      </a:schemeClr>
                    </a:solidFill>
                  </a:tcPr>
                </a:tc>
                <a:tc>
                  <a:txBody>
                    <a:bodyPr/>
                    <a:lstStyle/>
                    <a:p>
                      <a:pPr algn="ctr" fontAlgn="b"/>
                      <a:endParaRPr lang="en-ZA" sz="2000" b="0" i="0" u="none" strike="noStrike">
                        <a:solidFill>
                          <a:srgbClr val="000000"/>
                        </a:solidFill>
                        <a:latin typeface="Calibri"/>
                      </a:endParaRPr>
                    </a:p>
                  </a:txBody>
                  <a:tcPr marL="9525" marR="9525" marT="9525" marB="0" anchor="ctr">
                    <a:lnL>
                      <a:noFill/>
                    </a:lnL>
                    <a:lnR>
                      <a:noFill/>
                    </a:lnR>
                    <a:lnT>
                      <a:noFill/>
                    </a:lnT>
                    <a:lnB>
                      <a:noFill/>
                    </a:lnB>
                    <a:solidFill>
                      <a:schemeClr val="accent1">
                        <a:lumMod val="60000"/>
                        <a:lumOff val="40000"/>
                      </a:schemeClr>
                    </a:solidFill>
                  </a:tcPr>
                </a:tc>
                <a:tc>
                  <a:txBody>
                    <a:bodyPr/>
                    <a:lstStyle/>
                    <a:p>
                      <a:pPr algn="ctr" fontAlgn="b"/>
                      <a:endParaRPr lang="en-ZA" sz="2000" b="0" i="0" u="none" strike="noStrike" dirty="0">
                        <a:solidFill>
                          <a:srgbClr val="000000"/>
                        </a:solidFill>
                        <a:latin typeface="Calibri"/>
                      </a:endParaRPr>
                    </a:p>
                  </a:txBody>
                  <a:tcPr marL="9525" marR="9525" marT="9525" marB="0" anchor="ctr">
                    <a:lnL>
                      <a:noFill/>
                    </a:lnL>
                    <a:lnR>
                      <a:noFill/>
                    </a:lnR>
                    <a:lnT>
                      <a:noFill/>
                    </a:lnT>
                    <a:lnB>
                      <a:noFill/>
                    </a:lnB>
                    <a:solidFill>
                      <a:schemeClr val="accent1">
                        <a:lumMod val="60000"/>
                        <a:lumOff val="40000"/>
                      </a:schemeClr>
                    </a:solidFill>
                  </a:tcPr>
                </a:tc>
              </a:tr>
              <a:tr h="579881">
                <a:tc>
                  <a:txBody>
                    <a:bodyPr/>
                    <a:lstStyle/>
                    <a:p>
                      <a:pPr algn="ctr" fontAlgn="b"/>
                      <a:r>
                        <a:rPr lang="en-ZA" sz="2000" b="0" i="0" u="none" strike="noStrike">
                          <a:solidFill>
                            <a:srgbClr val="000000"/>
                          </a:solidFill>
                          <a:latin typeface="Calibri"/>
                        </a:rPr>
                        <a:t>2012</a:t>
                      </a:r>
                    </a:p>
                  </a:txBody>
                  <a:tcPr marL="9525" marR="9525" marT="9525" marB="0" anchor="ctr">
                    <a:lnL>
                      <a:noFill/>
                    </a:lnL>
                    <a:lnR>
                      <a:noFill/>
                    </a:lnR>
                    <a:lnT>
                      <a:noFill/>
                    </a:lnT>
                    <a:lnB>
                      <a:noFill/>
                    </a:lnB>
                    <a:solidFill>
                      <a:schemeClr val="accent1">
                        <a:lumMod val="60000"/>
                        <a:lumOff val="40000"/>
                      </a:schemeClr>
                    </a:solidFill>
                  </a:tcPr>
                </a:tc>
                <a:tc>
                  <a:txBody>
                    <a:bodyPr/>
                    <a:lstStyle/>
                    <a:p>
                      <a:pPr algn="ctr" fontAlgn="b"/>
                      <a:r>
                        <a:rPr lang="en-ZA" sz="2000" b="0" i="0" u="none" strike="noStrike">
                          <a:solidFill>
                            <a:srgbClr val="000000"/>
                          </a:solidFill>
                          <a:latin typeface="Calibri"/>
                        </a:rPr>
                        <a:t>R 38 237 678</a:t>
                      </a:r>
                    </a:p>
                  </a:txBody>
                  <a:tcPr marL="9525" marR="9525" marT="9525" marB="0" anchor="ctr">
                    <a:lnL>
                      <a:noFill/>
                    </a:lnL>
                    <a:lnR>
                      <a:noFill/>
                    </a:lnR>
                    <a:lnT>
                      <a:noFill/>
                    </a:lnT>
                    <a:lnB>
                      <a:noFill/>
                    </a:lnB>
                    <a:solidFill>
                      <a:schemeClr val="accent1">
                        <a:lumMod val="60000"/>
                        <a:lumOff val="40000"/>
                      </a:schemeClr>
                    </a:solidFill>
                  </a:tcPr>
                </a:tc>
                <a:tc>
                  <a:txBody>
                    <a:bodyPr/>
                    <a:lstStyle/>
                    <a:p>
                      <a:pPr algn="ctr" fontAlgn="b"/>
                      <a:r>
                        <a:rPr lang="en-ZA" sz="2000" b="0" i="0" u="none" strike="noStrike">
                          <a:solidFill>
                            <a:srgbClr val="000000"/>
                          </a:solidFill>
                          <a:latin typeface="Calibri"/>
                        </a:rPr>
                        <a:t>R 26 973 051</a:t>
                      </a:r>
                    </a:p>
                  </a:txBody>
                  <a:tcPr marL="9525" marR="9525" marT="9525" marB="0" anchor="ctr">
                    <a:lnL>
                      <a:noFill/>
                    </a:lnL>
                    <a:lnR>
                      <a:noFill/>
                    </a:lnR>
                    <a:lnT>
                      <a:noFill/>
                    </a:lnT>
                    <a:lnB>
                      <a:noFill/>
                    </a:lnB>
                    <a:solidFill>
                      <a:schemeClr val="accent1">
                        <a:lumMod val="60000"/>
                        <a:lumOff val="40000"/>
                      </a:schemeClr>
                    </a:solidFill>
                  </a:tcPr>
                </a:tc>
                <a:tc>
                  <a:txBody>
                    <a:bodyPr/>
                    <a:lstStyle/>
                    <a:p>
                      <a:pPr algn="ctr" fontAlgn="b"/>
                      <a:endParaRPr lang="en-ZA" sz="2000" b="0" i="0" u="none" strike="noStrike">
                        <a:solidFill>
                          <a:srgbClr val="000000"/>
                        </a:solidFill>
                        <a:latin typeface="Calibri"/>
                      </a:endParaRPr>
                    </a:p>
                  </a:txBody>
                  <a:tcPr marL="9525" marR="9525" marT="9525" marB="0" anchor="ctr">
                    <a:lnL>
                      <a:noFill/>
                    </a:lnL>
                    <a:lnR>
                      <a:noFill/>
                    </a:lnR>
                    <a:lnT>
                      <a:noFill/>
                    </a:lnT>
                    <a:lnB>
                      <a:noFill/>
                    </a:lnB>
                    <a:solidFill>
                      <a:schemeClr val="accent1">
                        <a:lumMod val="60000"/>
                        <a:lumOff val="40000"/>
                      </a:schemeClr>
                    </a:solidFill>
                  </a:tcPr>
                </a:tc>
                <a:tc>
                  <a:txBody>
                    <a:bodyPr/>
                    <a:lstStyle/>
                    <a:p>
                      <a:pPr algn="ctr" fontAlgn="b"/>
                      <a:endParaRPr lang="en-ZA" sz="2000" b="0" i="0" u="none" strike="noStrike" dirty="0">
                        <a:solidFill>
                          <a:srgbClr val="000000"/>
                        </a:solidFill>
                        <a:latin typeface="Calibri"/>
                      </a:endParaRPr>
                    </a:p>
                  </a:txBody>
                  <a:tcPr marL="9525" marR="9525" marT="9525" marB="0" anchor="ctr">
                    <a:lnL>
                      <a:noFill/>
                    </a:lnL>
                    <a:lnR>
                      <a:noFill/>
                    </a:lnR>
                    <a:lnT>
                      <a:noFill/>
                    </a:lnT>
                    <a:lnB>
                      <a:noFill/>
                    </a:lnB>
                    <a:solidFill>
                      <a:schemeClr val="accent1">
                        <a:lumMod val="60000"/>
                        <a:lumOff val="40000"/>
                      </a:schemeClr>
                    </a:solidFill>
                  </a:tcPr>
                </a:tc>
              </a:tr>
              <a:tr h="579881">
                <a:tc>
                  <a:txBody>
                    <a:bodyPr/>
                    <a:lstStyle/>
                    <a:p>
                      <a:pPr algn="ctr" fontAlgn="b"/>
                      <a:r>
                        <a:rPr lang="en-ZA" sz="2000" b="0" i="0" u="none" strike="noStrike">
                          <a:solidFill>
                            <a:srgbClr val="000000"/>
                          </a:solidFill>
                          <a:latin typeface="Calibri"/>
                        </a:rPr>
                        <a:t>2013</a:t>
                      </a:r>
                    </a:p>
                  </a:txBody>
                  <a:tcPr marL="9525" marR="9525" marT="9525" marB="0" anchor="ctr">
                    <a:lnL>
                      <a:noFill/>
                    </a:lnL>
                    <a:lnR>
                      <a:noFill/>
                    </a:lnR>
                    <a:lnT>
                      <a:noFill/>
                    </a:lnT>
                    <a:lnB>
                      <a:noFill/>
                    </a:lnB>
                    <a:solidFill>
                      <a:schemeClr val="accent1">
                        <a:lumMod val="60000"/>
                        <a:lumOff val="40000"/>
                      </a:schemeClr>
                    </a:solidFill>
                  </a:tcPr>
                </a:tc>
                <a:tc>
                  <a:txBody>
                    <a:bodyPr/>
                    <a:lstStyle/>
                    <a:p>
                      <a:pPr algn="ctr" fontAlgn="b"/>
                      <a:r>
                        <a:rPr lang="en-ZA" sz="2000" b="0" i="0" u="none" strike="noStrike">
                          <a:solidFill>
                            <a:srgbClr val="000000"/>
                          </a:solidFill>
                          <a:latin typeface="Calibri"/>
                        </a:rPr>
                        <a:t>R 38 237 678</a:t>
                      </a:r>
                    </a:p>
                  </a:txBody>
                  <a:tcPr marL="9525" marR="9525" marT="9525" marB="0" anchor="ctr">
                    <a:lnL>
                      <a:noFill/>
                    </a:lnL>
                    <a:lnR>
                      <a:noFill/>
                    </a:lnR>
                    <a:lnT>
                      <a:noFill/>
                    </a:lnT>
                    <a:lnB>
                      <a:noFill/>
                    </a:lnB>
                    <a:solidFill>
                      <a:schemeClr val="accent1">
                        <a:lumMod val="60000"/>
                        <a:lumOff val="40000"/>
                      </a:schemeClr>
                    </a:solidFill>
                  </a:tcPr>
                </a:tc>
                <a:tc>
                  <a:txBody>
                    <a:bodyPr/>
                    <a:lstStyle/>
                    <a:p>
                      <a:pPr algn="ctr" fontAlgn="b"/>
                      <a:r>
                        <a:rPr lang="en-ZA" sz="2000" b="0" i="0" u="none" strike="noStrike">
                          <a:solidFill>
                            <a:srgbClr val="000000"/>
                          </a:solidFill>
                          <a:latin typeface="Calibri"/>
                        </a:rPr>
                        <a:t>R 25 154 621</a:t>
                      </a:r>
                    </a:p>
                  </a:txBody>
                  <a:tcPr marL="9525" marR="9525" marT="9525" marB="0" anchor="ctr">
                    <a:lnL>
                      <a:noFill/>
                    </a:lnL>
                    <a:lnR>
                      <a:noFill/>
                    </a:lnR>
                    <a:lnT>
                      <a:noFill/>
                    </a:lnT>
                    <a:lnB>
                      <a:noFill/>
                    </a:lnB>
                    <a:solidFill>
                      <a:schemeClr val="accent1">
                        <a:lumMod val="60000"/>
                        <a:lumOff val="40000"/>
                      </a:schemeClr>
                    </a:solidFill>
                  </a:tcPr>
                </a:tc>
                <a:tc>
                  <a:txBody>
                    <a:bodyPr/>
                    <a:lstStyle/>
                    <a:p>
                      <a:pPr algn="ctr" fontAlgn="b"/>
                      <a:endParaRPr lang="en-ZA" sz="2000" b="0" i="0" u="none" strike="noStrike">
                        <a:solidFill>
                          <a:srgbClr val="000000"/>
                        </a:solidFill>
                        <a:latin typeface="Calibri"/>
                      </a:endParaRPr>
                    </a:p>
                  </a:txBody>
                  <a:tcPr marL="9525" marR="9525" marT="9525" marB="0" anchor="ctr">
                    <a:lnL>
                      <a:noFill/>
                    </a:lnL>
                    <a:lnR>
                      <a:noFill/>
                    </a:lnR>
                    <a:lnT>
                      <a:noFill/>
                    </a:lnT>
                    <a:lnB>
                      <a:noFill/>
                    </a:lnB>
                    <a:solidFill>
                      <a:schemeClr val="accent1">
                        <a:lumMod val="60000"/>
                        <a:lumOff val="40000"/>
                      </a:schemeClr>
                    </a:solidFill>
                  </a:tcPr>
                </a:tc>
                <a:tc>
                  <a:txBody>
                    <a:bodyPr/>
                    <a:lstStyle/>
                    <a:p>
                      <a:pPr algn="ctr" fontAlgn="b"/>
                      <a:endParaRPr lang="en-ZA" sz="2000" b="0" i="0" u="none" strike="noStrike" dirty="0">
                        <a:solidFill>
                          <a:srgbClr val="000000"/>
                        </a:solidFill>
                        <a:latin typeface="Calibri"/>
                      </a:endParaRPr>
                    </a:p>
                  </a:txBody>
                  <a:tcPr marL="9525" marR="9525" marT="9525" marB="0" anchor="ctr">
                    <a:lnL>
                      <a:noFill/>
                    </a:lnL>
                    <a:lnR>
                      <a:noFill/>
                    </a:lnR>
                    <a:lnT>
                      <a:noFill/>
                    </a:lnT>
                    <a:lnB>
                      <a:noFill/>
                    </a:lnB>
                    <a:solidFill>
                      <a:schemeClr val="accent1">
                        <a:lumMod val="60000"/>
                        <a:lumOff val="40000"/>
                      </a:schemeClr>
                    </a:solidFill>
                  </a:tcPr>
                </a:tc>
              </a:tr>
              <a:tr h="117297">
                <a:tc>
                  <a:txBody>
                    <a:bodyPr/>
                    <a:lstStyle/>
                    <a:p>
                      <a:pPr algn="ctr" fontAlgn="b"/>
                      <a:endParaRPr lang="en-ZA" sz="2000" b="0" i="0" u="none" strike="noStrike">
                        <a:solidFill>
                          <a:srgbClr val="000000"/>
                        </a:solidFill>
                        <a:latin typeface="Calibri"/>
                      </a:endParaRPr>
                    </a:p>
                  </a:txBody>
                  <a:tcPr marL="9525" marR="9525" marT="9525" marB="0" anchor="ctr">
                    <a:lnL>
                      <a:noFill/>
                    </a:lnL>
                    <a:lnR>
                      <a:noFill/>
                    </a:lnR>
                    <a:lnT>
                      <a:noFill/>
                    </a:lnT>
                    <a:lnB>
                      <a:noFill/>
                    </a:lnB>
                    <a:solidFill>
                      <a:schemeClr val="accent1">
                        <a:lumMod val="60000"/>
                        <a:lumOff val="40000"/>
                      </a:schemeClr>
                    </a:solidFill>
                  </a:tcPr>
                </a:tc>
                <a:tc>
                  <a:txBody>
                    <a:bodyPr/>
                    <a:lstStyle/>
                    <a:p>
                      <a:pPr algn="ctr" fontAlgn="b"/>
                      <a:endParaRPr lang="en-ZA" sz="2000" b="0" i="0" u="none" strike="noStrike">
                        <a:solidFill>
                          <a:srgbClr val="000000"/>
                        </a:solidFill>
                        <a:latin typeface="Calibri"/>
                      </a:endParaRPr>
                    </a:p>
                  </a:txBody>
                  <a:tcPr marL="9525" marR="9525" marT="9525" marB="0" anchor="ctr">
                    <a:lnL>
                      <a:noFill/>
                    </a:lnL>
                    <a:lnR>
                      <a:noFill/>
                    </a:lnR>
                    <a:lnT>
                      <a:noFill/>
                    </a:lnT>
                    <a:lnB>
                      <a:noFill/>
                    </a:lnB>
                    <a:solidFill>
                      <a:schemeClr val="accent1">
                        <a:lumMod val="60000"/>
                        <a:lumOff val="40000"/>
                      </a:schemeClr>
                    </a:solidFill>
                  </a:tcPr>
                </a:tc>
                <a:tc>
                  <a:txBody>
                    <a:bodyPr/>
                    <a:lstStyle/>
                    <a:p>
                      <a:pPr algn="ctr" fontAlgn="b"/>
                      <a:endParaRPr lang="en-ZA" sz="2000" b="0" i="0" u="none" strike="noStrike">
                        <a:solidFill>
                          <a:srgbClr val="000000"/>
                        </a:solidFill>
                        <a:latin typeface="Calibri"/>
                      </a:endParaRPr>
                    </a:p>
                  </a:txBody>
                  <a:tcPr marL="9525" marR="9525" marT="9525" marB="0" anchor="ctr">
                    <a:lnL>
                      <a:noFill/>
                    </a:lnL>
                    <a:lnR>
                      <a:noFill/>
                    </a:lnR>
                    <a:lnT>
                      <a:noFill/>
                    </a:lnT>
                    <a:lnB>
                      <a:noFill/>
                    </a:lnB>
                    <a:solidFill>
                      <a:schemeClr val="accent1">
                        <a:lumMod val="60000"/>
                        <a:lumOff val="40000"/>
                      </a:schemeClr>
                    </a:solidFill>
                  </a:tcPr>
                </a:tc>
                <a:tc>
                  <a:txBody>
                    <a:bodyPr/>
                    <a:lstStyle/>
                    <a:p>
                      <a:pPr algn="ctr" fontAlgn="b"/>
                      <a:endParaRPr lang="en-ZA" sz="2000" b="0" i="0" u="none" strike="noStrike">
                        <a:solidFill>
                          <a:srgbClr val="000000"/>
                        </a:solidFill>
                        <a:latin typeface="Calibri"/>
                      </a:endParaRPr>
                    </a:p>
                  </a:txBody>
                  <a:tcPr marL="9525" marR="9525" marT="9525" marB="0" anchor="ctr">
                    <a:lnL>
                      <a:noFill/>
                    </a:lnL>
                    <a:lnR>
                      <a:noFill/>
                    </a:lnR>
                    <a:lnT>
                      <a:noFill/>
                    </a:lnT>
                    <a:lnB>
                      <a:noFill/>
                    </a:lnB>
                    <a:solidFill>
                      <a:schemeClr val="accent1">
                        <a:lumMod val="60000"/>
                        <a:lumOff val="40000"/>
                      </a:schemeClr>
                    </a:solidFill>
                  </a:tcPr>
                </a:tc>
                <a:tc>
                  <a:txBody>
                    <a:bodyPr/>
                    <a:lstStyle/>
                    <a:p>
                      <a:pPr algn="ctr" fontAlgn="b"/>
                      <a:endParaRPr lang="en-ZA" sz="2000" b="0" i="0" u="none" strike="noStrike" dirty="0">
                        <a:solidFill>
                          <a:srgbClr val="000000"/>
                        </a:solidFill>
                        <a:latin typeface="Calibri"/>
                      </a:endParaRPr>
                    </a:p>
                  </a:txBody>
                  <a:tcPr marL="9525" marR="9525" marT="9525" marB="0" anchor="ctr">
                    <a:lnL>
                      <a:noFill/>
                    </a:lnL>
                    <a:lnR>
                      <a:noFill/>
                    </a:lnR>
                    <a:lnT>
                      <a:noFill/>
                    </a:lnT>
                    <a:lnB>
                      <a:noFill/>
                    </a:lnB>
                    <a:solidFill>
                      <a:schemeClr val="accent1">
                        <a:lumMod val="60000"/>
                        <a:lumOff val="40000"/>
                      </a:schemeClr>
                    </a:solidFill>
                  </a:tcPr>
                </a:tc>
              </a:tr>
              <a:tr h="1049585">
                <a:tc>
                  <a:txBody>
                    <a:bodyPr/>
                    <a:lstStyle/>
                    <a:p>
                      <a:pPr algn="ctr" fontAlgn="b"/>
                      <a:endParaRPr lang="en-ZA" sz="2000" b="0" i="0" u="none" strike="noStrike" dirty="0">
                        <a:solidFill>
                          <a:srgbClr val="000000"/>
                        </a:solidFill>
                        <a:latin typeface="Calibri"/>
                      </a:endParaRPr>
                    </a:p>
                  </a:txBody>
                  <a:tcPr marL="9525" marR="9525" marT="9525" marB="0" anchor="ctr">
                    <a:lnL>
                      <a:noFill/>
                    </a:lnL>
                    <a:lnR>
                      <a:noFill/>
                    </a:lnR>
                    <a:lnT>
                      <a:noFill/>
                    </a:lnT>
                    <a:lnB>
                      <a:noFill/>
                    </a:lnB>
                    <a:solidFill>
                      <a:schemeClr val="accent3">
                        <a:lumMod val="75000"/>
                      </a:schemeClr>
                    </a:solidFill>
                  </a:tcPr>
                </a:tc>
                <a:tc>
                  <a:txBody>
                    <a:bodyPr/>
                    <a:lstStyle/>
                    <a:p>
                      <a:pPr algn="ctr" fontAlgn="b"/>
                      <a:r>
                        <a:rPr lang="en-ZA" sz="2000" b="0" i="0" u="none" strike="noStrike" dirty="0">
                          <a:solidFill>
                            <a:srgbClr val="000000"/>
                          </a:solidFill>
                          <a:latin typeface="Calibri"/>
                        </a:rPr>
                        <a:t>R 229 426 068</a:t>
                      </a:r>
                    </a:p>
                  </a:txBody>
                  <a:tcPr marL="9525" marR="9525" marT="9525" marB="0" anchor="ctr">
                    <a:lnL>
                      <a:noFill/>
                    </a:lnL>
                    <a:lnR>
                      <a:noFill/>
                    </a:lnR>
                    <a:lnT>
                      <a:noFill/>
                    </a:lnT>
                    <a:lnB>
                      <a:noFill/>
                    </a:lnB>
                    <a:solidFill>
                      <a:schemeClr val="accent3">
                        <a:lumMod val="75000"/>
                      </a:schemeClr>
                    </a:solidFill>
                  </a:tcPr>
                </a:tc>
                <a:tc>
                  <a:txBody>
                    <a:bodyPr/>
                    <a:lstStyle/>
                    <a:p>
                      <a:pPr algn="ctr" fontAlgn="b"/>
                      <a:r>
                        <a:rPr lang="en-ZA" sz="2000" b="0" i="0" u="none" strike="noStrike" dirty="0">
                          <a:solidFill>
                            <a:srgbClr val="000000"/>
                          </a:solidFill>
                          <a:latin typeface="Calibri"/>
                        </a:rPr>
                        <a:t>R 180 979 973</a:t>
                      </a:r>
                    </a:p>
                  </a:txBody>
                  <a:tcPr marL="9525" marR="9525" marT="9525" marB="0" anchor="ctr">
                    <a:lnL>
                      <a:noFill/>
                    </a:lnL>
                    <a:lnR>
                      <a:noFill/>
                    </a:lnR>
                    <a:lnT>
                      <a:noFill/>
                    </a:lnT>
                    <a:lnB>
                      <a:noFill/>
                    </a:lnB>
                    <a:solidFill>
                      <a:schemeClr val="accent3">
                        <a:lumMod val="75000"/>
                      </a:schemeClr>
                    </a:solidFill>
                  </a:tcPr>
                </a:tc>
                <a:tc>
                  <a:txBody>
                    <a:bodyPr/>
                    <a:lstStyle/>
                    <a:p>
                      <a:pPr algn="ctr" fontAlgn="b"/>
                      <a:r>
                        <a:rPr lang="en-ZA" sz="2000" b="0" i="0" u="none" strike="noStrike" dirty="0">
                          <a:solidFill>
                            <a:srgbClr val="000000"/>
                          </a:solidFill>
                          <a:latin typeface="Calibri"/>
                        </a:rPr>
                        <a:t>R 22 920 000</a:t>
                      </a:r>
                    </a:p>
                  </a:txBody>
                  <a:tcPr marL="9525" marR="9525" marT="9525" marB="0" anchor="ctr">
                    <a:lnL>
                      <a:noFill/>
                    </a:lnL>
                    <a:lnR>
                      <a:noFill/>
                    </a:lnR>
                    <a:lnT>
                      <a:noFill/>
                    </a:lnT>
                    <a:lnB>
                      <a:noFill/>
                    </a:lnB>
                    <a:solidFill>
                      <a:schemeClr val="accent3">
                        <a:lumMod val="75000"/>
                      </a:schemeClr>
                    </a:solidFill>
                  </a:tcPr>
                </a:tc>
                <a:tc>
                  <a:txBody>
                    <a:bodyPr/>
                    <a:lstStyle/>
                    <a:p>
                      <a:pPr algn="ctr" fontAlgn="b"/>
                      <a:r>
                        <a:rPr lang="en-ZA" sz="2800" b="0" i="0" u="none" strike="noStrike" dirty="0">
                          <a:solidFill>
                            <a:srgbClr val="C00000"/>
                          </a:solidFill>
                          <a:latin typeface="Calibri"/>
                        </a:rPr>
                        <a:t>R 158 059 973</a:t>
                      </a:r>
                    </a:p>
                  </a:txBody>
                  <a:tcPr marL="9525" marR="9525" marT="9525" marB="0" anchor="ctr">
                    <a:lnL>
                      <a:noFill/>
                    </a:lnL>
                    <a:lnR>
                      <a:noFill/>
                    </a:lnR>
                    <a:lnT>
                      <a:noFill/>
                    </a:lnT>
                    <a:lnB>
                      <a:noFill/>
                    </a:lnB>
                    <a:solidFill>
                      <a:schemeClr val="accent3">
                        <a:lumMod val="75000"/>
                      </a:schemeClr>
                    </a:solidFill>
                  </a:tcPr>
                </a:tc>
              </a:tr>
            </a:tbl>
          </a:graphicData>
        </a:graphic>
      </p:graphicFrame>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p:cNvGraphicFramePr>
            <a:graphicFrameLocks/>
          </p:cNvGraphicFramePr>
          <p:nvPr/>
        </p:nvGraphicFramePr>
        <p:xfrm>
          <a:off x="179512" y="980728"/>
          <a:ext cx="8784976" cy="5688632"/>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nvGraphicFramePr>
        <p:xfrm>
          <a:off x="251520" y="1628801"/>
          <a:ext cx="8424936" cy="4311417"/>
        </p:xfrm>
        <a:graphic>
          <a:graphicData uri="http://schemas.openxmlformats.org/drawingml/2006/table">
            <a:tbl>
              <a:tblPr/>
              <a:tblGrid>
                <a:gridCol w="3267151"/>
                <a:gridCol w="1094578"/>
                <a:gridCol w="1376515"/>
                <a:gridCol w="1376515"/>
                <a:gridCol w="1310177"/>
              </a:tblGrid>
              <a:tr h="752787">
                <a:tc>
                  <a:txBody>
                    <a:bodyPr/>
                    <a:lstStyle/>
                    <a:p>
                      <a:pPr algn="l" fontAlgn="b"/>
                      <a:r>
                        <a:rPr lang="en-ZA" sz="1800" b="1" i="0" u="none" strike="noStrike">
                          <a:solidFill>
                            <a:srgbClr val="000000"/>
                          </a:solidFill>
                          <a:latin typeface="Arial"/>
                        </a:rPr>
                        <a:t> Decision Criteria </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CCFF"/>
                    </a:solidFill>
                  </a:tcPr>
                </a:tc>
                <a:tc>
                  <a:txBody>
                    <a:bodyPr/>
                    <a:lstStyle/>
                    <a:p>
                      <a:pPr algn="ctr" fontAlgn="b"/>
                      <a:endParaRPr lang="en-ZA" sz="1800" b="0" i="0" u="none" strike="noStrike">
                        <a:solidFill>
                          <a:srgbClr val="000000"/>
                        </a:solidFill>
                        <a:latin typeface="Arial"/>
                      </a:endParaRPr>
                    </a:p>
                  </a:txBody>
                  <a:tcPr marL="0" marR="0" marT="0" marB="0" anchor="ctr">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endParaRPr lang="en-ZA" sz="1800" b="0" i="0" u="none" strike="noStrike">
                        <a:solidFill>
                          <a:srgbClr val="000000"/>
                        </a:solidFill>
                        <a:latin typeface="Arial"/>
                      </a:endParaRPr>
                    </a:p>
                  </a:txBody>
                  <a:tcPr marL="0" marR="0" marT="0" marB="0" anchor="ctr">
                    <a:lnL>
                      <a:noFill/>
                    </a:lnL>
                    <a:lnR>
                      <a:noFill/>
                    </a:lnR>
                    <a:lnT>
                      <a:noFill/>
                    </a:lnT>
                    <a:lnB>
                      <a:noFill/>
                    </a:lnB>
                  </a:tcPr>
                </a:tc>
                <a:tc>
                  <a:txBody>
                    <a:bodyPr/>
                    <a:lstStyle/>
                    <a:p>
                      <a:pPr algn="ctr" fontAlgn="b"/>
                      <a:endParaRPr lang="en-ZA" sz="1800" b="0" i="0" u="none" strike="noStrike">
                        <a:solidFill>
                          <a:srgbClr val="000000"/>
                        </a:solidFill>
                        <a:latin typeface="Arial"/>
                      </a:endParaRPr>
                    </a:p>
                  </a:txBody>
                  <a:tcPr marL="0" marR="0" marT="0" marB="0" anchor="ctr">
                    <a:lnL>
                      <a:noFill/>
                    </a:lnL>
                    <a:lnR>
                      <a:noFill/>
                    </a:lnR>
                    <a:lnT>
                      <a:noFill/>
                    </a:lnT>
                    <a:lnB>
                      <a:noFill/>
                    </a:lnB>
                  </a:tcPr>
                </a:tc>
                <a:tc>
                  <a:txBody>
                    <a:bodyPr/>
                    <a:lstStyle/>
                    <a:p>
                      <a:pPr algn="ctr" fontAlgn="b"/>
                      <a:endParaRPr lang="en-ZA" sz="1800" b="0" i="0" u="none" strike="noStrike">
                        <a:solidFill>
                          <a:srgbClr val="000000"/>
                        </a:solidFill>
                        <a:latin typeface="Arial"/>
                      </a:endParaRPr>
                    </a:p>
                  </a:txBody>
                  <a:tcPr marL="0" marR="0" marT="0" marB="0" anchor="ctr">
                    <a:lnL>
                      <a:noFill/>
                    </a:lnL>
                    <a:lnR>
                      <a:noFill/>
                    </a:lnR>
                    <a:lnT>
                      <a:noFill/>
                    </a:lnT>
                    <a:lnB>
                      <a:noFill/>
                    </a:lnB>
                  </a:tcPr>
                </a:tc>
              </a:tr>
              <a:tr h="615917">
                <a:tc>
                  <a:txBody>
                    <a:bodyPr/>
                    <a:lstStyle/>
                    <a:p>
                      <a:pPr algn="l" fontAlgn="b"/>
                      <a:endParaRPr lang="en-ZA" sz="1800" b="0" i="0" u="none" strike="noStrike">
                        <a:solidFill>
                          <a:srgbClr val="000000"/>
                        </a:solidFill>
                        <a:latin typeface="Arial"/>
                      </a:endParaRP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endParaRPr lang="en-ZA" sz="1800" b="0" i="0" u="none" strike="noStrike">
                        <a:solidFill>
                          <a:srgbClr val="000000"/>
                        </a:solidFill>
                        <a:latin typeface="Arial"/>
                      </a:endParaRPr>
                    </a:p>
                  </a:txBody>
                  <a:tcPr marL="0" marR="0"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ctr" fontAlgn="b"/>
                      <a:endParaRPr lang="en-ZA" sz="1800" b="0" i="0" u="none" strike="noStrike">
                        <a:solidFill>
                          <a:srgbClr val="000000"/>
                        </a:solidFill>
                        <a:latin typeface="Arial"/>
                      </a:endParaRPr>
                    </a:p>
                  </a:txBody>
                  <a:tcPr marL="0" marR="0"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ctr" fontAlgn="b"/>
                      <a:endParaRPr lang="en-ZA" sz="1800" b="0" i="0" u="none" strike="noStrike">
                        <a:solidFill>
                          <a:srgbClr val="000000"/>
                        </a:solidFill>
                        <a:latin typeface="Arial"/>
                      </a:endParaRPr>
                    </a:p>
                  </a:txBody>
                  <a:tcPr marL="0" marR="0"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ctr" fontAlgn="b"/>
                      <a:endParaRPr lang="en-ZA" sz="1800" b="0" i="0" u="none" strike="noStrike">
                        <a:solidFill>
                          <a:srgbClr val="000000"/>
                        </a:solidFill>
                        <a:latin typeface="Arial"/>
                      </a:endParaRPr>
                    </a:p>
                  </a:txBody>
                  <a:tcPr marL="0" marR="0" marT="0" marB="0" anchor="ctr">
                    <a:lnL>
                      <a:noFill/>
                    </a:lnL>
                    <a:lnR>
                      <a:noFill/>
                    </a:lnR>
                    <a:lnT>
                      <a:noFill/>
                    </a:lnT>
                    <a:lnB w="12700" cap="flat" cmpd="sng" algn="ctr">
                      <a:solidFill>
                        <a:srgbClr val="000000"/>
                      </a:solidFill>
                      <a:prstDash val="solid"/>
                      <a:round/>
                      <a:headEnd type="none" w="med" len="med"/>
                      <a:tailEnd type="none" w="med" len="med"/>
                    </a:lnB>
                  </a:tcPr>
                </a:tc>
              </a:tr>
              <a:tr h="581699">
                <a:tc>
                  <a:txBody>
                    <a:bodyPr/>
                    <a:lstStyle/>
                    <a:p>
                      <a:pPr algn="l" fontAlgn="b"/>
                      <a:r>
                        <a:rPr lang="en-ZA" sz="1800" b="1" i="0" u="none" strike="noStrike">
                          <a:solidFill>
                            <a:srgbClr val="000000"/>
                          </a:solidFill>
                          <a:latin typeface="Arial"/>
                        </a:rPr>
                        <a:t> </a:t>
                      </a:r>
                    </a:p>
                  </a:txBody>
                  <a:tcPr marL="0" marR="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solidFill>
                      <a:srgbClr val="99CCFF"/>
                    </a:solidFill>
                  </a:tcPr>
                </a:tc>
                <a:tc>
                  <a:txBody>
                    <a:bodyPr/>
                    <a:lstStyle/>
                    <a:p>
                      <a:pPr algn="ctr" fontAlgn="b"/>
                      <a:r>
                        <a:rPr lang="en-ZA" sz="1800" b="1" i="0" u="none" strike="noStrike">
                          <a:solidFill>
                            <a:srgbClr val="000000"/>
                          </a:solidFill>
                          <a:latin typeface="Arial"/>
                        </a:rPr>
                        <a:t>NPV</a:t>
                      </a:r>
                    </a:p>
                  </a:txBody>
                  <a:tcPr marL="0" marR="0" marT="0" marB="0" anchor="ctr">
                    <a:lnL>
                      <a:noFill/>
                    </a:lnL>
                    <a:lnR>
                      <a:noFill/>
                    </a:lnR>
                    <a:lnT w="12700" cap="flat" cmpd="sng" algn="ctr">
                      <a:solidFill>
                        <a:srgbClr val="000000"/>
                      </a:solidFill>
                      <a:prstDash val="solid"/>
                      <a:round/>
                      <a:headEnd type="none" w="med" len="med"/>
                      <a:tailEnd type="none" w="med" len="med"/>
                    </a:lnT>
                    <a:lnB>
                      <a:noFill/>
                    </a:lnB>
                    <a:solidFill>
                      <a:srgbClr val="99CCFF"/>
                    </a:solidFill>
                  </a:tcPr>
                </a:tc>
                <a:tc>
                  <a:txBody>
                    <a:bodyPr/>
                    <a:lstStyle/>
                    <a:p>
                      <a:pPr algn="ctr" fontAlgn="b"/>
                      <a:r>
                        <a:rPr lang="en-ZA" sz="1800" b="1" i="0" u="none" strike="noStrike">
                          <a:solidFill>
                            <a:srgbClr val="000000"/>
                          </a:solidFill>
                          <a:latin typeface="Arial"/>
                        </a:rPr>
                        <a:t> PI </a:t>
                      </a:r>
                    </a:p>
                  </a:txBody>
                  <a:tcPr marL="0" marR="0" marT="0" marB="0" anchor="ctr">
                    <a:lnL>
                      <a:noFill/>
                    </a:lnL>
                    <a:lnR>
                      <a:noFill/>
                    </a:lnR>
                    <a:lnT w="12700" cap="flat" cmpd="sng" algn="ctr">
                      <a:solidFill>
                        <a:srgbClr val="000000"/>
                      </a:solidFill>
                      <a:prstDash val="solid"/>
                      <a:round/>
                      <a:headEnd type="none" w="med" len="med"/>
                      <a:tailEnd type="none" w="med" len="med"/>
                    </a:lnT>
                    <a:lnB>
                      <a:noFill/>
                    </a:lnB>
                    <a:solidFill>
                      <a:srgbClr val="99CCFF"/>
                    </a:solidFill>
                  </a:tcPr>
                </a:tc>
                <a:tc>
                  <a:txBody>
                    <a:bodyPr/>
                    <a:lstStyle/>
                    <a:p>
                      <a:pPr algn="ctr" fontAlgn="b"/>
                      <a:r>
                        <a:rPr lang="en-ZA" sz="1800" b="1" i="0" u="none" strike="noStrike">
                          <a:solidFill>
                            <a:srgbClr val="000000"/>
                          </a:solidFill>
                          <a:latin typeface="Arial"/>
                        </a:rPr>
                        <a:t>IRR</a:t>
                      </a:r>
                    </a:p>
                  </a:txBody>
                  <a:tcPr marL="0" marR="0" marT="0" marB="0" anchor="ctr">
                    <a:lnL>
                      <a:noFill/>
                    </a:lnL>
                    <a:lnR>
                      <a:noFill/>
                    </a:lnR>
                    <a:lnT w="12700" cap="flat" cmpd="sng" algn="ctr">
                      <a:solidFill>
                        <a:srgbClr val="000000"/>
                      </a:solidFill>
                      <a:prstDash val="solid"/>
                      <a:round/>
                      <a:headEnd type="none" w="med" len="med"/>
                      <a:tailEnd type="none" w="med" len="med"/>
                    </a:lnT>
                    <a:lnB>
                      <a:noFill/>
                    </a:lnB>
                    <a:solidFill>
                      <a:srgbClr val="99CCFF"/>
                    </a:solidFill>
                  </a:tcPr>
                </a:tc>
                <a:tc>
                  <a:txBody>
                    <a:bodyPr/>
                    <a:lstStyle/>
                    <a:p>
                      <a:pPr algn="ctr" fontAlgn="b"/>
                      <a:r>
                        <a:rPr lang="en-ZA" sz="1800" b="1" i="0" u="none" strike="noStrike">
                          <a:solidFill>
                            <a:srgbClr val="000000"/>
                          </a:solidFill>
                          <a:latin typeface="Arial"/>
                        </a:rPr>
                        <a:t>MIRR</a:t>
                      </a:r>
                    </a:p>
                  </a:txBody>
                  <a:tcPr marL="0" marR="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99CCFF"/>
                    </a:solidFill>
                  </a:tcPr>
                </a:tc>
              </a:tr>
              <a:tr h="581699">
                <a:tc>
                  <a:txBody>
                    <a:bodyPr/>
                    <a:lstStyle/>
                    <a:p>
                      <a:pPr algn="l" fontAlgn="b"/>
                      <a:r>
                        <a:rPr lang="en-ZA" sz="1800" b="1" i="0" u="none" strike="noStrike">
                          <a:solidFill>
                            <a:srgbClr val="000000"/>
                          </a:solidFill>
                          <a:latin typeface="Arial"/>
                        </a:rPr>
                        <a:t> </a:t>
                      </a:r>
                    </a:p>
                  </a:txBody>
                  <a:tcPr marL="0" marR="0" marT="0" marB="0" anchor="ctr">
                    <a:lnL w="12700" cap="flat" cmpd="sng" algn="ctr">
                      <a:solidFill>
                        <a:srgbClr val="000000"/>
                      </a:solidFill>
                      <a:prstDash val="solid"/>
                      <a:round/>
                      <a:headEnd type="none" w="med" len="med"/>
                      <a:tailEnd type="none" w="med" len="med"/>
                    </a:lnL>
                    <a:lnR>
                      <a:noFill/>
                    </a:lnR>
                    <a:lnT>
                      <a:noFill/>
                    </a:lnT>
                    <a:lnB>
                      <a:noFill/>
                    </a:lnB>
                    <a:solidFill>
                      <a:srgbClr val="99CCFF"/>
                    </a:solidFill>
                  </a:tcPr>
                </a:tc>
                <a:tc>
                  <a:txBody>
                    <a:bodyPr/>
                    <a:lstStyle/>
                    <a:p>
                      <a:pPr algn="ctr" fontAlgn="b"/>
                      <a:r>
                        <a:rPr lang="en-ZA" sz="1800" b="1" i="0" u="none" strike="noStrike">
                          <a:solidFill>
                            <a:srgbClr val="000000"/>
                          </a:solidFill>
                          <a:latin typeface="Arial"/>
                        </a:rPr>
                        <a:t> </a:t>
                      </a:r>
                    </a:p>
                  </a:txBody>
                  <a:tcPr marL="0" marR="0" marT="0" marB="0" anchor="ctr">
                    <a:lnL>
                      <a:noFill/>
                    </a:lnL>
                    <a:lnR>
                      <a:noFill/>
                    </a:lnR>
                    <a:lnT>
                      <a:noFill/>
                    </a:lnT>
                    <a:lnB>
                      <a:noFill/>
                    </a:lnB>
                    <a:solidFill>
                      <a:srgbClr val="99CCFF"/>
                    </a:solidFill>
                  </a:tcPr>
                </a:tc>
                <a:tc>
                  <a:txBody>
                    <a:bodyPr/>
                    <a:lstStyle/>
                    <a:p>
                      <a:pPr algn="ctr" fontAlgn="b"/>
                      <a:r>
                        <a:rPr lang="en-ZA" sz="1800" b="1" i="0" u="none" strike="noStrike">
                          <a:solidFill>
                            <a:srgbClr val="000000"/>
                          </a:solidFill>
                          <a:latin typeface="Arial"/>
                        </a:rPr>
                        <a:t> </a:t>
                      </a:r>
                    </a:p>
                  </a:txBody>
                  <a:tcPr marL="0" marR="0" marT="0" marB="0" anchor="ctr">
                    <a:lnL>
                      <a:noFill/>
                    </a:lnL>
                    <a:lnR>
                      <a:noFill/>
                    </a:lnR>
                    <a:lnT>
                      <a:noFill/>
                    </a:lnT>
                    <a:lnB>
                      <a:noFill/>
                    </a:lnB>
                    <a:solidFill>
                      <a:srgbClr val="99CCFF"/>
                    </a:solidFill>
                  </a:tcPr>
                </a:tc>
                <a:tc>
                  <a:txBody>
                    <a:bodyPr/>
                    <a:lstStyle/>
                    <a:p>
                      <a:pPr algn="ctr" fontAlgn="b"/>
                      <a:r>
                        <a:rPr lang="en-ZA" sz="1800" b="1" i="0" u="none" strike="noStrike">
                          <a:solidFill>
                            <a:srgbClr val="000000"/>
                          </a:solidFill>
                          <a:latin typeface="Arial"/>
                        </a:rPr>
                        <a:t> </a:t>
                      </a:r>
                    </a:p>
                  </a:txBody>
                  <a:tcPr marL="0" marR="0" marT="0" marB="0" anchor="ctr">
                    <a:lnL>
                      <a:noFill/>
                    </a:lnL>
                    <a:lnR>
                      <a:noFill/>
                    </a:lnR>
                    <a:lnT>
                      <a:noFill/>
                    </a:lnT>
                    <a:lnB>
                      <a:noFill/>
                    </a:lnB>
                    <a:solidFill>
                      <a:srgbClr val="99CCFF"/>
                    </a:solidFill>
                  </a:tcPr>
                </a:tc>
                <a:tc>
                  <a:txBody>
                    <a:bodyPr/>
                    <a:lstStyle/>
                    <a:p>
                      <a:pPr algn="ctr" fontAlgn="b"/>
                      <a:r>
                        <a:rPr lang="en-ZA" sz="1800" b="1" i="0" u="none" strike="noStrike">
                          <a:solidFill>
                            <a:srgbClr val="000000"/>
                          </a:solidFill>
                          <a:latin typeface="Arial"/>
                        </a:rPr>
                        <a:t> </a:t>
                      </a:r>
                    </a:p>
                  </a:txBody>
                  <a:tcPr marL="0" marR="0" marT="0" marB="0" anchor="ctr">
                    <a:lnL>
                      <a:noFill/>
                    </a:lnL>
                    <a:lnR w="12700" cap="flat" cmpd="sng" algn="ctr">
                      <a:solidFill>
                        <a:srgbClr val="000000"/>
                      </a:solidFill>
                      <a:prstDash val="solid"/>
                      <a:round/>
                      <a:headEnd type="none" w="med" len="med"/>
                      <a:tailEnd type="none" w="med" len="med"/>
                    </a:lnR>
                    <a:lnT>
                      <a:noFill/>
                    </a:lnT>
                    <a:lnB>
                      <a:noFill/>
                    </a:lnB>
                    <a:solidFill>
                      <a:srgbClr val="99CCFF"/>
                    </a:solidFill>
                  </a:tcPr>
                </a:tc>
              </a:tr>
              <a:tr h="581699">
                <a:tc>
                  <a:txBody>
                    <a:bodyPr/>
                    <a:lstStyle/>
                    <a:p>
                      <a:pPr algn="l" fontAlgn="b"/>
                      <a:r>
                        <a:rPr lang="en-ZA" sz="1800" b="1" i="0" u="none" strike="noStrike">
                          <a:solidFill>
                            <a:srgbClr val="000000"/>
                          </a:solidFill>
                          <a:latin typeface="Arial"/>
                        </a:rPr>
                        <a:t>Option A</a:t>
                      </a:r>
                    </a:p>
                  </a:txBody>
                  <a:tcPr marL="0" marR="0" marT="0" marB="0" anchor="ctr">
                    <a:lnL w="12700" cap="flat" cmpd="sng" algn="ctr">
                      <a:solidFill>
                        <a:srgbClr val="000000"/>
                      </a:solidFill>
                      <a:prstDash val="solid"/>
                      <a:round/>
                      <a:headEnd type="none" w="med" len="med"/>
                      <a:tailEnd type="none" w="med" len="med"/>
                    </a:lnL>
                    <a:lnR>
                      <a:noFill/>
                    </a:lnR>
                    <a:lnT>
                      <a:noFill/>
                    </a:lnT>
                    <a:lnB>
                      <a:noFill/>
                    </a:lnB>
                    <a:solidFill>
                      <a:srgbClr val="99CCFF"/>
                    </a:solidFill>
                  </a:tcPr>
                </a:tc>
                <a:tc>
                  <a:txBody>
                    <a:bodyPr/>
                    <a:lstStyle/>
                    <a:p>
                      <a:pPr algn="ctr" fontAlgn="b"/>
                      <a:r>
                        <a:rPr lang="en-ZA" sz="1800" b="1" i="0" u="none" strike="noStrike">
                          <a:solidFill>
                            <a:srgbClr val="000000"/>
                          </a:solidFill>
                          <a:latin typeface="Arial"/>
                        </a:rPr>
                        <a:t>Accept</a:t>
                      </a:r>
                    </a:p>
                  </a:txBody>
                  <a:tcPr marL="0" marR="0" marT="0" marB="0" anchor="ctr">
                    <a:lnL>
                      <a:noFill/>
                    </a:lnL>
                    <a:lnR>
                      <a:noFill/>
                    </a:lnR>
                    <a:lnT>
                      <a:noFill/>
                    </a:lnT>
                    <a:lnB>
                      <a:noFill/>
                    </a:lnB>
                    <a:solidFill>
                      <a:srgbClr val="99CCFF"/>
                    </a:solidFill>
                  </a:tcPr>
                </a:tc>
                <a:tc>
                  <a:txBody>
                    <a:bodyPr/>
                    <a:lstStyle/>
                    <a:p>
                      <a:pPr algn="ctr" fontAlgn="b"/>
                      <a:r>
                        <a:rPr lang="en-ZA" sz="1800" b="1" i="0" u="none" strike="noStrike">
                          <a:solidFill>
                            <a:srgbClr val="000000"/>
                          </a:solidFill>
                          <a:latin typeface="Arial"/>
                        </a:rPr>
                        <a:t>Accept</a:t>
                      </a:r>
                    </a:p>
                  </a:txBody>
                  <a:tcPr marL="0" marR="0" marT="0" marB="0" anchor="ctr">
                    <a:lnL>
                      <a:noFill/>
                    </a:lnL>
                    <a:lnR>
                      <a:noFill/>
                    </a:lnR>
                    <a:lnT>
                      <a:noFill/>
                    </a:lnT>
                    <a:lnB>
                      <a:noFill/>
                    </a:lnB>
                    <a:solidFill>
                      <a:srgbClr val="99CCFF"/>
                    </a:solidFill>
                  </a:tcPr>
                </a:tc>
                <a:tc>
                  <a:txBody>
                    <a:bodyPr/>
                    <a:lstStyle/>
                    <a:p>
                      <a:pPr algn="ctr" fontAlgn="b"/>
                      <a:r>
                        <a:rPr lang="en-ZA" sz="1800" b="1" i="0" u="none" strike="noStrike">
                          <a:solidFill>
                            <a:srgbClr val="000000"/>
                          </a:solidFill>
                          <a:latin typeface="Arial"/>
                        </a:rPr>
                        <a:t>Accept</a:t>
                      </a:r>
                    </a:p>
                  </a:txBody>
                  <a:tcPr marL="0" marR="0" marT="0" marB="0" anchor="ctr">
                    <a:lnL>
                      <a:noFill/>
                    </a:lnL>
                    <a:lnR>
                      <a:noFill/>
                    </a:lnR>
                    <a:lnT>
                      <a:noFill/>
                    </a:lnT>
                    <a:lnB>
                      <a:noFill/>
                    </a:lnB>
                    <a:solidFill>
                      <a:srgbClr val="99CCFF"/>
                    </a:solidFill>
                  </a:tcPr>
                </a:tc>
                <a:tc>
                  <a:txBody>
                    <a:bodyPr/>
                    <a:lstStyle/>
                    <a:p>
                      <a:pPr algn="ctr" fontAlgn="b"/>
                      <a:r>
                        <a:rPr lang="en-ZA" sz="1800" b="1" i="0" u="none" strike="noStrike">
                          <a:solidFill>
                            <a:srgbClr val="000000"/>
                          </a:solidFill>
                          <a:latin typeface="Arial"/>
                        </a:rPr>
                        <a:t>Accept</a:t>
                      </a:r>
                    </a:p>
                  </a:txBody>
                  <a:tcPr marL="0" marR="0" marT="0" marB="0" anchor="ctr">
                    <a:lnL>
                      <a:noFill/>
                    </a:lnL>
                    <a:lnR w="12700" cap="flat" cmpd="sng" algn="ctr">
                      <a:solidFill>
                        <a:srgbClr val="000000"/>
                      </a:solidFill>
                      <a:prstDash val="solid"/>
                      <a:round/>
                      <a:headEnd type="none" w="med" len="med"/>
                      <a:tailEnd type="none" w="med" len="med"/>
                    </a:lnR>
                    <a:lnT>
                      <a:noFill/>
                    </a:lnT>
                    <a:lnB>
                      <a:noFill/>
                    </a:lnB>
                    <a:solidFill>
                      <a:srgbClr val="99CCFF"/>
                    </a:solidFill>
                  </a:tcPr>
                </a:tc>
              </a:tr>
              <a:tr h="581699">
                <a:tc>
                  <a:txBody>
                    <a:bodyPr/>
                    <a:lstStyle/>
                    <a:p>
                      <a:pPr algn="l" fontAlgn="b"/>
                      <a:r>
                        <a:rPr lang="en-ZA" sz="1800" b="1" i="0" u="none" strike="noStrike">
                          <a:solidFill>
                            <a:srgbClr val="000000"/>
                          </a:solidFill>
                          <a:latin typeface="Arial"/>
                        </a:rPr>
                        <a:t> </a:t>
                      </a:r>
                    </a:p>
                  </a:txBody>
                  <a:tcPr marL="0" marR="0" marT="0" marB="0" anchor="ctr">
                    <a:lnL w="12700" cap="flat" cmpd="sng" algn="ctr">
                      <a:solidFill>
                        <a:srgbClr val="000000"/>
                      </a:solidFill>
                      <a:prstDash val="solid"/>
                      <a:round/>
                      <a:headEnd type="none" w="med" len="med"/>
                      <a:tailEnd type="none" w="med" len="med"/>
                    </a:lnL>
                    <a:lnR>
                      <a:noFill/>
                    </a:lnR>
                    <a:lnT>
                      <a:noFill/>
                    </a:lnT>
                    <a:lnB>
                      <a:noFill/>
                    </a:lnB>
                    <a:solidFill>
                      <a:srgbClr val="99CCFF"/>
                    </a:solidFill>
                  </a:tcPr>
                </a:tc>
                <a:tc>
                  <a:txBody>
                    <a:bodyPr/>
                    <a:lstStyle/>
                    <a:p>
                      <a:pPr algn="ctr" fontAlgn="b"/>
                      <a:r>
                        <a:rPr lang="en-ZA" sz="1800" b="1" i="0" u="none" strike="noStrike">
                          <a:solidFill>
                            <a:srgbClr val="000000"/>
                          </a:solidFill>
                          <a:latin typeface="Arial"/>
                        </a:rPr>
                        <a:t> </a:t>
                      </a:r>
                    </a:p>
                  </a:txBody>
                  <a:tcPr marL="0" marR="0" marT="0" marB="0" anchor="ctr">
                    <a:lnL>
                      <a:noFill/>
                    </a:lnL>
                    <a:lnR>
                      <a:noFill/>
                    </a:lnR>
                    <a:lnT>
                      <a:noFill/>
                    </a:lnT>
                    <a:lnB>
                      <a:noFill/>
                    </a:lnB>
                    <a:solidFill>
                      <a:srgbClr val="99CCFF"/>
                    </a:solidFill>
                  </a:tcPr>
                </a:tc>
                <a:tc>
                  <a:txBody>
                    <a:bodyPr/>
                    <a:lstStyle/>
                    <a:p>
                      <a:pPr algn="ctr" fontAlgn="b"/>
                      <a:r>
                        <a:rPr lang="en-ZA" sz="1800" b="1" i="0" u="none" strike="noStrike">
                          <a:solidFill>
                            <a:srgbClr val="000000"/>
                          </a:solidFill>
                          <a:latin typeface="Arial"/>
                        </a:rPr>
                        <a:t> </a:t>
                      </a:r>
                    </a:p>
                  </a:txBody>
                  <a:tcPr marL="0" marR="0" marT="0" marB="0" anchor="ctr">
                    <a:lnL>
                      <a:noFill/>
                    </a:lnL>
                    <a:lnR>
                      <a:noFill/>
                    </a:lnR>
                    <a:lnT>
                      <a:noFill/>
                    </a:lnT>
                    <a:lnB>
                      <a:noFill/>
                    </a:lnB>
                    <a:solidFill>
                      <a:srgbClr val="99CCFF"/>
                    </a:solidFill>
                  </a:tcPr>
                </a:tc>
                <a:tc>
                  <a:txBody>
                    <a:bodyPr/>
                    <a:lstStyle/>
                    <a:p>
                      <a:pPr algn="ctr" fontAlgn="b"/>
                      <a:r>
                        <a:rPr lang="en-ZA" sz="1800" b="1" i="0" u="none" strike="noStrike">
                          <a:solidFill>
                            <a:srgbClr val="000000"/>
                          </a:solidFill>
                          <a:latin typeface="Arial"/>
                        </a:rPr>
                        <a:t> </a:t>
                      </a:r>
                    </a:p>
                  </a:txBody>
                  <a:tcPr marL="0" marR="0" marT="0" marB="0" anchor="ctr">
                    <a:lnL>
                      <a:noFill/>
                    </a:lnL>
                    <a:lnR>
                      <a:noFill/>
                    </a:lnR>
                    <a:lnT>
                      <a:noFill/>
                    </a:lnT>
                    <a:lnB>
                      <a:noFill/>
                    </a:lnB>
                    <a:solidFill>
                      <a:srgbClr val="99CCFF"/>
                    </a:solidFill>
                  </a:tcPr>
                </a:tc>
                <a:tc>
                  <a:txBody>
                    <a:bodyPr/>
                    <a:lstStyle/>
                    <a:p>
                      <a:pPr algn="ctr" fontAlgn="b"/>
                      <a:r>
                        <a:rPr lang="en-ZA" sz="1800" b="1" i="0" u="none" strike="noStrike">
                          <a:solidFill>
                            <a:srgbClr val="000000"/>
                          </a:solidFill>
                          <a:latin typeface="Arial"/>
                        </a:rPr>
                        <a:t> </a:t>
                      </a:r>
                    </a:p>
                  </a:txBody>
                  <a:tcPr marL="0" marR="0" marT="0" marB="0" anchor="ctr">
                    <a:lnL>
                      <a:noFill/>
                    </a:lnL>
                    <a:lnR w="12700" cap="flat" cmpd="sng" algn="ctr">
                      <a:solidFill>
                        <a:srgbClr val="000000"/>
                      </a:solidFill>
                      <a:prstDash val="solid"/>
                      <a:round/>
                      <a:headEnd type="none" w="med" len="med"/>
                      <a:tailEnd type="none" w="med" len="med"/>
                    </a:lnR>
                    <a:lnT>
                      <a:noFill/>
                    </a:lnT>
                    <a:lnB>
                      <a:noFill/>
                    </a:lnB>
                    <a:solidFill>
                      <a:srgbClr val="99CCFF"/>
                    </a:solidFill>
                  </a:tcPr>
                </a:tc>
              </a:tr>
              <a:tr h="615917">
                <a:tc>
                  <a:txBody>
                    <a:bodyPr/>
                    <a:lstStyle/>
                    <a:p>
                      <a:pPr algn="l" fontAlgn="b"/>
                      <a:r>
                        <a:rPr lang="en-ZA" sz="1800" b="1" i="0" u="none" strike="noStrike">
                          <a:solidFill>
                            <a:srgbClr val="000000"/>
                          </a:solidFill>
                          <a:latin typeface="Arial"/>
                        </a:rPr>
                        <a:t>Option B</a:t>
                      </a:r>
                    </a:p>
                  </a:txBody>
                  <a:tcPr marL="0" marR="0" marT="0" marB="0" anchor="ctr">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solidFill>
                      <a:srgbClr val="99CCFF"/>
                    </a:solidFill>
                  </a:tcPr>
                </a:tc>
                <a:tc>
                  <a:txBody>
                    <a:bodyPr/>
                    <a:lstStyle/>
                    <a:p>
                      <a:pPr algn="ctr" fontAlgn="b"/>
                      <a:r>
                        <a:rPr lang="en-ZA" sz="1800" b="1" i="0" u="none" strike="noStrike">
                          <a:solidFill>
                            <a:srgbClr val="000000"/>
                          </a:solidFill>
                          <a:latin typeface="Arial"/>
                        </a:rPr>
                        <a:t>Accept</a:t>
                      </a:r>
                    </a:p>
                  </a:txBody>
                  <a:tcPr marL="0" marR="0" marT="0" marB="0" anchor="ctr">
                    <a:lnL>
                      <a:noFill/>
                    </a:lnL>
                    <a:lnR>
                      <a:noFill/>
                    </a:lnR>
                    <a:lnT>
                      <a:noFill/>
                    </a:lnT>
                    <a:lnB w="12700" cap="flat" cmpd="sng" algn="ctr">
                      <a:solidFill>
                        <a:srgbClr val="000000"/>
                      </a:solidFill>
                      <a:prstDash val="solid"/>
                      <a:round/>
                      <a:headEnd type="none" w="med" len="med"/>
                      <a:tailEnd type="none" w="med" len="med"/>
                    </a:lnB>
                    <a:solidFill>
                      <a:srgbClr val="99CCFF"/>
                    </a:solidFill>
                  </a:tcPr>
                </a:tc>
                <a:tc>
                  <a:txBody>
                    <a:bodyPr/>
                    <a:lstStyle/>
                    <a:p>
                      <a:pPr algn="ctr" fontAlgn="b"/>
                      <a:r>
                        <a:rPr lang="en-ZA" sz="1800" b="1" i="0" u="none" strike="noStrike">
                          <a:solidFill>
                            <a:srgbClr val="000000"/>
                          </a:solidFill>
                          <a:latin typeface="Arial"/>
                        </a:rPr>
                        <a:t>Accept</a:t>
                      </a:r>
                    </a:p>
                  </a:txBody>
                  <a:tcPr marL="0" marR="0" marT="0" marB="0" anchor="ctr">
                    <a:lnL>
                      <a:noFill/>
                    </a:lnL>
                    <a:lnR>
                      <a:noFill/>
                    </a:lnR>
                    <a:lnT>
                      <a:noFill/>
                    </a:lnT>
                    <a:lnB w="12700" cap="flat" cmpd="sng" algn="ctr">
                      <a:solidFill>
                        <a:srgbClr val="000000"/>
                      </a:solidFill>
                      <a:prstDash val="solid"/>
                      <a:round/>
                      <a:headEnd type="none" w="med" len="med"/>
                      <a:tailEnd type="none" w="med" len="med"/>
                    </a:lnB>
                    <a:solidFill>
                      <a:srgbClr val="99CCFF"/>
                    </a:solidFill>
                  </a:tcPr>
                </a:tc>
                <a:tc>
                  <a:txBody>
                    <a:bodyPr/>
                    <a:lstStyle/>
                    <a:p>
                      <a:pPr algn="ctr" fontAlgn="b"/>
                      <a:r>
                        <a:rPr lang="en-ZA" sz="1800" b="1" i="0" u="none" strike="noStrike">
                          <a:solidFill>
                            <a:srgbClr val="000000"/>
                          </a:solidFill>
                          <a:latin typeface="Arial"/>
                        </a:rPr>
                        <a:t>Accept</a:t>
                      </a:r>
                    </a:p>
                  </a:txBody>
                  <a:tcPr marL="0" marR="0" marT="0" marB="0" anchor="ctr">
                    <a:lnL>
                      <a:noFill/>
                    </a:lnL>
                    <a:lnR>
                      <a:noFill/>
                    </a:lnR>
                    <a:lnT>
                      <a:noFill/>
                    </a:lnT>
                    <a:lnB w="12700" cap="flat" cmpd="sng" algn="ctr">
                      <a:solidFill>
                        <a:srgbClr val="000000"/>
                      </a:solidFill>
                      <a:prstDash val="solid"/>
                      <a:round/>
                      <a:headEnd type="none" w="med" len="med"/>
                      <a:tailEnd type="none" w="med" len="med"/>
                    </a:lnB>
                    <a:solidFill>
                      <a:srgbClr val="99CCFF"/>
                    </a:solidFill>
                  </a:tcPr>
                </a:tc>
                <a:tc>
                  <a:txBody>
                    <a:bodyPr/>
                    <a:lstStyle/>
                    <a:p>
                      <a:pPr algn="ctr" fontAlgn="b"/>
                      <a:r>
                        <a:rPr lang="en-ZA" sz="1800" b="1" i="0" u="none" strike="noStrike" dirty="0">
                          <a:solidFill>
                            <a:srgbClr val="000000"/>
                          </a:solidFill>
                          <a:latin typeface="Arial"/>
                        </a:rPr>
                        <a:t>Accept</a:t>
                      </a:r>
                    </a:p>
                  </a:txBody>
                  <a:tcPr marL="0" marR="0" marT="0" marB="0" anchor="ctr">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99CCFF"/>
                    </a:solidFill>
                  </a:tcPr>
                </a:tc>
              </a:tr>
            </a:tbl>
          </a:graphicData>
        </a:graphic>
      </p:graphicFrame>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75656" y="1484784"/>
            <a:ext cx="5853336" cy="748680"/>
          </a:xfrm>
        </p:spPr>
        <p:txBody>
          <a:bodyPr/>
          <a:lstStyle/>
          <a:p>
            <a:r>
              <a:rPr lang="en-US" u="sng" dirty="0" smtClean="0"/>
              <a:t>THANK YOU</a:t>
            </a:r>
            <a:endParaRPr lang="en-ZA"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265</TotalTime>
  <Words>2057</Words>
  <Application>Microsoft Office PowerPoint</Application>
  <PresentationFormat>On-screen Show (4:3)</PresentationFormat>
  <Paragraphs>605</Paragraphs>
  <Slides>46</Slides>
  <Notes>0</Notes>
  <HiddenSlides>0</HiddenSlides>
  <MMClips>0</MMClips>
  <ScaleCrop>false</ScaleCrop>
  <HeadingPairs>
    <vt:vector size="4" baseType="variant">
      <vt:variant>
        <vt:lpstr>Theme</vt:lpstr>
      </vt:variant>
      <vt:variant>
        <vt:i4>1</vt:i4>
      </vt:variant>
      <vt:variant>
        <vt:lpstr>Slide Titles</vt:lpstr>
      </vt:variant>
      <vt:variant>
        <vt:i4>46</vt:i4>
      </vt:variant>
    </vt:vector>
  </HeadingPairs>
  <TitlesOfParts>
    <vt:vector size="47" baseType="lpstr">
      <vt:lpstr>Apex</vt:lpstr>
      <vt:lpstr>PIETERMARITZBURG “BIKE CITY” </vt:lpstr>
      <vt:lpstr>Slide 2</vt:lpstr>
      <vt:lpstr>Slide 3</vt:lpstr>
      <vt:lpstr>Slide 4</vt:lpstr>
      <vt:lpstr>Slide 5</vt:lpstr>
      <vt:lpstr>Slide 6</vt:lpstr>
      <vt:lpstr>Slide 7</vt:lpstr>
      <vt:lpstr>2008-2010</vt:lpstr>
      <vt:lpstr>Slide 9</vt:lpstr>
      <vt:lpstr>Slide 10</vt:lpstr>
      <vt:lpstr>Slide 11</vt:lpstr>
      <vt:lpstr>Slide 12</vt:lpstr>
      <vt:lpstr>Slide 13</vt:lpstr>
      <vt:lpstr>Pietermaritzburg has developed a competitive advantage and niche market in cycling and motocross events which in the main are family orientated events bringing young and old together. </vt:lpstr>
      <vt:lpstr>Slide 15</vt:lpstr>
      <vt:lpstr>Slide 16</vt:lpstr>
      <vt:lpstr>Slide 17</vt:lpstr>
      <vt:lpstr>2011</vt:lpstr>
      <vt:lpstr>UCI BMX Supercross World Cup </vt:lpstr>
      <vt:lpstr>UCI BMX Supercross World Cup </vt:lpstr>
      <vt:lpstr>UCI BMX Supercross World Cup </vt:lpstr>
      <vt:lpstr>UCI BMX Supercross World Cup </vt:lpstr>
      <vt:lpstr>Slide 23</vt:lpstr>
      <vt:lpstr>Slide 24</vt:lpstr>
      <vt:lpstr>Slide 25</vt:lpstr>
      <vt:lpstr>Slide 26</vt:lpstr>
      <vt:lpstr>Slide 27</vt:lpstr>
      <vt:lpstr>Slide 28</vt:lpstr>
      <vt:lpstr>Slide 29</vt:lpstr>
      <vt:lpstr>2012</vt:lpstr>
      <vt:lpstr>Slide 31</vt:lpstr>
      <vt:lpstr>Slide 32</vt:lpstr>
      <vt:lpstr>2013</vt:lpstr>
      <vt:lpstr>Slide 34</vt:lpstr>
      <vt:lpstr>Slide 35</vt:lpstr>
      <vt:lpstr>UCI World Cycling Forum</vt:lpstr>
      <vt:lpstr>Slide 37</vt:lpstr>
      <vt:lpstr>Slide 38</vt:lpstr>
      <vt:lpstr>Slide 39</vt:lpstr>
      <vt:lpstr>Bottom Line</vt:lpstr>
      <vt:lpstr>Slide 41</vt:lpstr>
      <vt:lpstr>Slide 42</vt:lpstr>
      <vt:lpstr>Slide 43</vt:lpstr>
      <vt:lpstr>Slide 44</vt:lpstr>
      <vt:lpstr>Slide 45</vt:lpstr>
      <vt:lpstr>THANK YOU</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PIETERMARITZBURG “BIKE CITY”</dc:title>
  <dc:creator>user</dc:creator>
  <cp:lastModifiedBy>user</cp:lastModifiedBy>
  <cp:revision>42</cp:revision>
  <dcterms:created xsi:type="dcterms:W3CDTF">2011-10-05T20:11:52Z</dcterms:created>
  <dcterms:modified xsi:type="dcterms:W3CDTF">2011-10-06T16:44:51Z</dcterms:modified>
</cp:coreProperties>
</file>